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app0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package/2006/relationships/metadata/extended-properties" Target="docProps/app0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1" r:id="rId5"/>
    <p:sldId id="262" r:id="rId6"/>
    <p:sldId id="264" r:id="rId7"/>
    <p:sldId id="265" r:id="rId8"/>
    <p:sldId id="268" r:id="rId9"/>
    <p:sldId id="269" r:id="rId10"/>
    <p:sldId id="271" r:id="rId11"/>
    <p:sldId id="272" r:id="rId12"/>
    <p:sldId id="273" r:id="rId13"/>
    <p:sldId id="274" r:id="rId14"/>
    <p:sldId id="275" r:id="rId15"/>
    <p:sldId id="276" r:id="rId16"/>
    <p:sldId id="281" r:id="rId17"/>
    <p:sldId id="277" r:id="rId18"/>
    <p:sldId id="278" r:id="rId19"/>
    <p:sldId id="279" r:id="rId20"/>
    <p:sldId id="282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1" r:id="rId29"/>
    <p:sldId id="293" r:id="rId30"/>
    <p:sldId id="294" r:id="rId31"/>
    <p:sldId id="295" r:id="rId32"/>
    <p:sldId id="296" r:id="rId33"/>
    <p:sldId id="297" r:id="rId34"/>
    <p:sldId id="298" r:id="rId35"/>
    <p:sldId id="300" r:id="rId36"/>
    <p:sldId id="301" r:id="rId37"/>
    <p:sldId id="302" r:id="rId38"/>
    <p:sldId id="303" r:id="rId39"/>
    <p:sldId id="304" r:id="rId40"/>
    <p:sldId id="305" r:id="rId41"/>
    <p:sldId id="306" r:id="rId42"/>
    <p:sldId id="307" r:id="rId43"/>
    <p:sldId id="308" r:id="rId44"/>
    <p:sldId id="309" r:id="rId45"/>
    <p:sldId id="310" r:id="rId46"/>
    <p:sldId id="312" r:id="rId47"/>
    <p:sldId id="313" r:id="rId48"/>
    <p:sldId id="314" r:id="rId49"/>
    <p:sldId id="315" r:id="rId50"/>
    <p:sldId id="316" r:id="rId51"/>
    <p:sldId id="317" r:id="rId52"/>
    <p:sldId id="318" r:id="rId53"/>
    <p:sldId id="319" r:id="rId54"/>
    <p:sldId id="320" r:id="rId55"/>
    <p:sldId id="323" r:id="rId56"/>
    <p:sldId id="324" r:id="rId57"/>
    <p:sldId id="325" r:id="rId58"/>
    <p:sldId id="326" r:id="rId59"/>
    <p:sldId id="327" r:id="rId60"/>
    <p:sldId id="328" r:id="rId61"/>
    <p:sldId id="329" r:id="rId62"/>
    <p:sldId id="330" r:id="rId63"/>
    <p:sldId id="331" r:id="rId64"/>
    <p:sldId id="332" r:id="rId65"/>
    <p:sldId id="333" r:id="rId66"/>
    <p:sldId id="334" r:id="rId67"/>
    <p:sldId id="335" r:id="rId68"/>
    <p:sldId id="336" r:id="rId69"/>
    <p:sldId id="337" r:id="rId70"/>
    <p:sldId id="338" r:id="rId71"/>
    <p:sldId id="339" r:id="rId72"/>
    <p:sldId id="340" r:id="rId73"/>
    <p:sldId id="341" r:id="rId74"/>
    <p:sldId id="343" r:id="rId75"/>
    <p:sldId id="344" r:id="rId76"/>
    <p:sldId id="345" r:id="rId77"/>
    <p:sldId id="346" r:id="rId78"/>
    <p:sldId id="347" r:id="rId79"/>
    <p:sldId id="349" r:id="rId80"/>
    <p:sldId id="350" r:id="rId81"/>
    <p:sldId id="352" r:id="rId82"/>
    <p:sldId id="353" r:id="rId83"/>
    <p:sldId id="354" r:id="rId84"/>
    <p:sldId id="355" r:id="rId85"/>
    <p:sldId id="356" r:id="rId86"/>
    <p:sldId id="357" r:id="rId87"/>
    <p:sldId id="359" r:id="rId88"/>
    <p:sldId id="360" r:id="rId89"/>
    <p:sldId id="361" r:id="rId90"/>
    <p:sldId id="362" r:id="rId91"/>
    <p:sldId id="363" r:id="rId92"/>
    <p:sldId id="364" r:id="rId93"/>
    <p:sldId id="365" r:id="rId94"/>
    <p:sldId id="366" r:id="rId95"/>
    <p:sldId id="367" r:id="rId96"/>
    <p:sldId id="368" r:id="rId97"/>
    <p:sldId id="369" r:id="rId98"/>
    <p:sldId id="370" r:id="rId99"/>
    <p:sldId id="371" r:id="rId100"/>
    <p:sldId id="372" r:id="rId101"/>
    <p:sldId id="373" r:id="rId102"/>
    <p:sldId id="374" r:id="rId103"/>
    <p:sldId id="376" r:id="rId104"/>
    <p:sldId id="377" r:id="rId105"/>
    <p:sldId id="378" r:id="rId106"/>
    <p:sldId id="379" r:id="rId107"/>
    <p:sldId id="380" r:id="rId108"/>
    <p:sldId id="381" r:id="rId109"/>
    <p:sldId id="382" r:id="rId110"/>
    <p:sldId id="383" r:id="rId111"/>
    <p:sldId id="437" r:id="rId112"/>
    <p:sldId id="386" r:id="rId113"/>
    <p:sldId id="387" r:id="rId114"/>
    <p:sldId id="388" r:id="rId115"/>
    <p:sldId id="389" r:id="rId116"/>
    <p:sldId id="391" r:id="rId117"/>
    <p:sldId id="392" r:id="rId118"/>
    <p:sldId id="393" r:id="rId119"/>
    <p:sldId id="394" r:id="rId120"/>
    <p:sldId id="395" r:id="rId121"/>
    <p:sldId id="396" r:id="rId122"/>
    <p:sldId id="397" r:id="rId123"/>
    <p:sldId id="398" r:id="rId124"/>
    <p:sldId id="399" r:id="rId125"/>
    <p:sldId id="401" r:id="rId126"/>
    <p:sldId id="402" r:id="rId127"/>
    <p:sldId id="403" r:id="rId128"/>
    <p:sldId id="404" r:id="rId129"/>
    <p:sldId id="405" r:id="rId130"/>
    <p:sldId id="415" r:id="rId131"/>
    <p:sldId id="416" r:id="rId132"/>
    <p:sldId id="417" r:id="rId133"/>
    <p:sldId id="418" r:id="rId134"/>
    <p:sldId id="419" r:id="rId135"/>
    <p:sldId id="420" r:id="rId136"/>
    <p:sldId id="421" r:id="rId137"/>
    <p:sldId id="422" r:id="rId138"/>
    <p:sldId id="406" r:id="rId139"/>
    <p:sldId id="408" r:id="rId140"/>
    <p:sldId id="409" r:id="rId141"/>
    <p:sldId id="410" r:id="rId142"/>
    <p:sldId id="411" r:id="rId143"/>
    <p:sldId id="412" r:id="rId144"/>
    <p:sldId id="414" r:id="rId145"/>
    <p:sldId id="423" r:id="rId146"/>
    <p:sldId id="424" r:id="rId147"/>
    <p:sldId id="425" r:id="rId148"/>
    <p:sldId id="426" r:id="rId149"/>
    <p:sldId id="427" r:id="rId150"/>
    <p:sldId id="428" r:id="rId151"/>
    <p:sldId id="429" r:id="rId152"/>
    <p:sldId id="430" r:id="rId153"/>
    <p:sldId id="431" r:id="rId154"/>
    <p:sldId id="432" r:id="rId155"/>
    <p:sldId id="433" r:id="rId156"/>
    <p:sldId id="434" r:id="rId157"/>
    <p:sldId id="435" r:id="rId158"/>
    <p:sldId id="436" r:id="rId15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verview" id="{5BA3E76B-5155-4BCA-B16E-562C0651EF51}">
          <p14:sldIdLst>
            <p14:sldId id="256"/>
            <p14:sldId id="258"/>
          </p14:sldIdLst>
        </p14:section>
        <p14:section name="Declarations" id="{42F6AA50-985B-4F23-82FA-97BE04A6DDAA}">
          <p14:sldIdLst>
            <p14:sldId id="259"/>
            <p14:sldId id="261"/>
            <p14:sldId id="262"/>
            <p14:sldId id="264"/>
            <p14:sldId id="265"/>
            <p14:sldId id="268"/>
          </p14:sldIdLst>
        </p14:section>
        <p14:section name="Basic Types" id="{0CF11C1D-4A5D-46F0-8D91-F5713A162927}">
          <p14:sldIdLst>
            <p14:sldId id="269"/>
            <p14:sldId id="271"/>
            <p14:sldId id="272"/>
            <p14:sldId id="273"/>
            <p14:sldId id="274"/>
            <p14:sldId id="275"/>
            <p14:sldId id="276"/>
            <p14:sldId id="281"/>
            <p14:sldId id="277"/>
            <p14:sldId id="278"/>
            <p14:sldId id="279"/>
          </p14:sldIdLst>
        </p14:section>
        <p14:section name="Statements" id="{31B21D7D-0B17-4823-930A-041C5F3D25A5}">
          <p14:sldIdLst>
            <p14:sldId id="282"/>
            <p14:sldId id="284"/>
            <p14:sldId id="285"/>
            <p14:sldId id="286"/>
            <p14:sldId id="287"/>
            <p14:sldId id="288"/>
            <p14:sldId id="289"/>
            <p14:sldId id="290"/>
            <p14:sldId id="291"/>
            <p14:sldId id="293"/>
            <p14:sldId id="294"/>
            <p14:sldId id="295"/>
            <p14:sldId id="296"/>
            <p14:sldId id="297"/>
          </p14:sldIdLst>
        </p14:section>
        <p14:section name="Array Types" id="{6F0F81E3-B1E8-4C1E-90C1-8BC03837A77A}">
          <p14:sldIdLst>
            <p14:sldId id="298"/>
            <p14:sldId id="300"/>
            <p14:sldId id="301"/>
            <p14:sldId id="302"/>
            <p14:sldId id="303"/>
            <p14:sldId id="304"/>
            <p14:sldId id="305"/>
            <p14:sldId id="306"/>
            <p14:sldId id="307"/>
            <p14:sldId id="308"/>
            <p14:sldId id="309"/>
          </p14:sldIdLst>
        </p14:section>
        <p14:section name="Record Types" id="{2EC9A2BD-D229-4270-A96C-88459EEB6EC4}">
          <p14:sldIdLst>
            <p14:sldId id="310"/>
            <p14:sldId id="312"/>
            <p14:sldId id="313"/>
            <p14:sldId id="314"/>
            <p14:sldId id="315"/>
            <p14:sldId id="316"/>
            <p14:sldId id="317"/>
            <p14:sldId id="318"/>
            <p14:sldId id="319"/>
          </p14:sldIdLst>
        </p14:section>
        <p14:section name="Subprograms" id="{BC4871A9-41ED-4460-BB7D-319DF4099CB0}">
          <p14:sldIdLst>
            <p14:sldId id="320"/>
            <p14:sldId id="323"/>
            <p14:sldId id="324"/>
            <p14:sldId id="325"/>
            <p14:sldId id="326"/>
            <p14:sldId id="327"/>
            <p14:sldId id="328"/>
          </p14:sldIdLst>
        </p14:section>
        <p14:section name="Packages" id="{F4EB81C3-04CD-4BB6-92AD-4B98C0FCCF3B}">
          <p14:sldIdLst>
            <p14:sldId id="329"/>
            <p14:sldId id="330"/>
            <p14:sldId id="331"/>
            <p14:sldId id="332"/>
            <p14:sldId id="333"/>
            <p14:sldId id="334"/>
            <p14:sldId id="335"/>
          </p14:sldIdLst>
        </p14:section>
        <p14:section name="Private Types" id="{F8E6906C-6E89-4EB9-98B2-3766417CF3C6}">
          <p14:sldIdLst>
            <p14:sldId id="336"/>
            <p14:sldId id="337"/>
            <p14:sldId id="338"/>
            <p14:sldId id="339"/>
            <p14:sldId id="340"/>
          </p14:sldIdLst>
        </p14:section>
        <p14:section name="Program Structure" id="{538BA8DF-3440-480B-A201-A9772461ED43}">
          <p14:sldIdLst>
            <p14:sldId id="341"/>
            <p14:sldId id="343"/>
            <p14:sldId id="344"/>
            <p14:sldId id="345"/>
            <p14:sldId id="346"/>
          </p14:sldIdLst>
        </p14:section>
        <p14:section name="Genericity" id="{1A28EA90-7AC3-493B-9F36-BF5611E3C64D}">
          <p14:sldIdLst>
            <p14:sldId id="347"/>
            <p14:sldId id="349"/>
            <p14:sldId id="350"/>
            <p14:sldId id="352"/>
            <p14:sldId id="353"/>
            <p14:sldId id="354"/>
            <p14:sldId id="355"/>
            <p14:sldId id="356"/>
          </p14:sldIdLst>
        </p14:section>
        <p14:section name="Ada Contracts" id="{2C175768-2601-4BD6-9254-5852A9FD47CF}">
          <p14:sldIdLst>
            <p14:sldId id="357"/>
            <p14:sldId id="359"/>
            <p14:sldId id="360"/>
            <p14:sldId id="361"/>
            <p14:sldId id="362"/>
            <p14:sldId id="363"/>
            <p14:sldId id="364"/>
            <p14:sldId id="365"/>
            <p14:sldId id="366"/>
            <p14:sldId id="367"/>
            <p14:sldId id="368"/>
            <p14:sldId id="369"/>
            <p14:sldId id="370"/>
            <p14:sldId id="371"/>
            <p14:sldId id="372"/>
            <p14:sldId id="373"/>
          </p14:sldIdLst>
        </p14:section>
        <p14:section name="Tasking" id="{9688F54A-21DE-4EE9-845C-3D691C1B1264}">
          <p14:sldIdLst>
            <p14:sldId id="374"/>
            <p14:sldId id="376"/>
            <p14:sldId id="377"/>
            <p14:sldId id="378"/>
            <p14:sldId id="379"/>
            <p14:sldId id="380"/>
            <p14:sldId id="381"/>
            <p14:sldId id="382"/>
            <p14:sldId id="383"/>
            <p14:sldId id="437"/>
            <p14:sldId id="386"/>
            <p14:sldId id="387"/>
            <p14:sldId id="388"/>
          </p14:sldIdLst>
        </p14:section>
        <p14:section name="Access Types" id="{23747B8D-7F72-432D-85B6-2CD02D33B710}">
          <p14:sldIdLst>
            <p14:sldId id="389"/>
            <p14:sldId id="391"/>
            <p14:sldId id="392"/>
            <p14:sldId id="393"/>
            <p14:sldId id="394"/>
            <p14:sldId id="395"/>
            <p14:sldId id="396"/>
            <p14:sldId id="397"/>
            <p14:sldId id="398"/>
          </p14:sldIdLst>
        </p14:section>
        <p14:section name="Tagged Types" id="{ACD81446-BDC3-4373-B7C0-891EA9F358C9}">
          <p14:sldIdLst>
            <p14:sldId id="399"/>
            <p14:sldId id="401"/>
            <p14:sldId id="402"/>
            <p14:sldId id="403"/>
            <p14:sldId id="404"/>
            <p14:sldId id="405"/>
          </p14:sldIdLst>
        </p14:section>
        <p14:section name="Interfacing With C" id="{BC98F0E2-7C1C-467E-BF0D-117863B44712}">
          <p14:sldIdLst>
            <p14:sldId id="415"/>
            <p14:sldId id="416"/>
            <p14:sldId id="417"/>
            <p14:sldId id="418"/>
            <p14:sldId id="419"/>
            <p14:sldId id="420"/>
            <p14:sldId id="421"/>
            <p14:sldId id="422"/>
          </p14:sldIdLst>
        </p14:section>
        <p14:section name="Polymorphism" id="{F15E43ED-2200-4272-B077-7FAB42659715}">
          <p14:sldIdLst>
            <p14:sldId id="406"/>
            <p14:sldId id="408"/>
            <p14:sldId id="409"/>
            <p14:sldId id="410"/>
            <p14:sldId id="411"/>
            <p14:sldId id="412"/>
            <p14:sldId id="414"/>
          </p14:sldIdLst>
        </p14:section>
        <p14:section name="Low Level Programming" id="{16D187D4-A852-4C3C-969B-181D75BD1D04}">
          <p14:sldIdLst>
            <p14:sldId id="423"/>
            <p14:sldId id="424"/>
            <p14:sldId id="425"/>
            <p14:sldId id="426"/>
            <p14:sldId id="427"/>
            <p14:sldId id="428"/>
            <p14:sldId id="429"/>
            <p14:sldId id="430"/>
            <p14:sldId id="431"/>
            <p14:sldId id="432"/>
            <p14:sldId id="433"/>
            <p14:sldId id="434"/>
            <p14:sldId id="435"/>
            <p14:sldId id="43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180" autoAdjust="0"/>
    <p:restoredTop sz="94660"/>
  </p:normalViewPr>
  <p:slideViewPr>
    <p:cSldViewPr snapToGrid="0">
      <p:cViewPr>
        <p:scale>
          <a:sx n="100" d="100"/>
          <a:sy n="100" d="100"/>
        </p:scale>
        <p:origin x="1032" y="10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presProps" Target="presProps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theme" Target="theme/theme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tableStyles" Target="tableStyles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adacore.com/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adacore.com/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www.adacore.com/" TargetMode="Externa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adacore.com/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adacore.com/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adacore.com/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adacore.com/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adacore.com/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5BA60-CA15-595C-D44E-AA568937F8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9420D5-376B-E557-1C27-C543439C8E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Google Shape;35;p3">
            <a:extLst>
              <a:ext uri="{FF2B5EF4-FFF2-40B4-BE49-F238E27FC236}">
                <a16:creationId xmlns:a16="http://schemas.microsoft.com/office/drawing/2014/main" id="{1A6E10AD-773D-4A51-9F2C-393B34D7BD3B}"/>
              </a:ext>
            </a:extLst>
          </p:cNvPr>
          <p:cNvPicPr preferRelativeResize="0"/>
          <p:nvPr userDrawn="1"/>
        </p:nvPicPr>
        <p:blipFill rotWithShape="1">
          <a:blip r:embed="rId2">
            <a:alphaModFix amt="80000"/>
          </a:blip>
          <a:srcRect t="1917" b="13743"/>
          <a:stretch/>
        </p:blipFill>
        <p:spPr>
          <a:xfrm>
            <a:off x="0" y="0"/>
            <a:ext cx="121932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36;p3">
            <a:extLst>
              <a:ext uri="{FF2B5EF4-FFF2-40B4-BE49-F238E27FC236}">
                <a16:creationId xmlns:a16="http://schemas.microsoft.com/office/drawing/2014/main" id="{4A8EABC6-6A4D-B577-A82C-B1899732B972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rgbClr val="1B2748">
              <a:alpha val="79607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" name="Google Shape;45;p3">
            <a:extLst>
              <a:ext uri="{FF2B5EF4-FFF2-40B4-BE49-F238E27FC236}">
                <a16:creationId xmlns:a16="http://schemas.microsoft.com/office/drawing/2014/main" id="{B90C5805-10C4-EE51-584C-DA56E951B3E6}"/>
              </a:ext>
            </a:extLst>
          </p:cNvPr>
          <p:cNvCxnSpPr/>
          <p:nvPr userDrawn="1"/>
        </p:nvCxnSpPr>
        <p:spPr>
          <a:xfrm>
            <a:off x="1260000" y="0"/>
            <a:ext cx="0" cy="4119198"/>
          </a:xfrm>
          <a:prstGeom prst="straightConnector1">
            <a:avLst/>
          </a:prstGeom>
          <a:noFill/>
          <a:ln w="254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5" name="Google Shape;31;p2">
            <a:extLst>
              <a:ext uri="{FF2B5EF4-FFF2-40B4-BE49-F238E27FC236}">
                <a16:creationId xmlns:a16="http://schemas.microsoft.com/office/drawing/2014/main" id="{1B50BF5A-BF1E-751C-25B0-800F02623595}"/>
              </a:ext>
            </a:extLst>
          </p:cNvPr>
          <p:cNvGrpSpPr/>
          <p:nvPr userDrawn="1"/>
        </p:nvGrpSpPr>
        <p:grpSpPr>
          <a:xfrm>
            <a:off x="7535482" y="79994"/>
            <a:ext cx="4600800" cy="4600800"/>
            <a:chOff x="6775826" y="783379"/>
            <a:chExt cx="4600800" cy="4600800"/>
          </a:xfrm>
        </p:grpSpPr>
        <p:pic>
          <p:nvPicPr>
            <p:cNvPr id="6" name="Google Shape;32;p2">
              <a:extLst>
                <a:ext uri="{FF2B5EF4-FFF2-40B4-BE49-F238E27FC236}">
                  <a16:creationId xmlns:a16="http://schemas.microsoft.com/office/drawing/2014/main" id="{AF0BC62E-70D9-2189-18A1-A3767C0AF4ED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9063" r="9062"/>
            <a:stretch/>
          </p:blipFill>
          <p:spPr>
            <a:xfrm>
              <a:off x="6777369" y="784922"/>
              <a:ext cx="4597715" cy="4597715"/>
            </a:xfrm>
            <a:prstGeom prst="ellipse">
              <a:avLst/>
            </a:prstGeom>
            <a:noFill/>
            <a:ln>
              <a:noFill/>
            </a:ln>
          </p:spPr>
        </p:pic>
        <p:sp>
          <p:nvSpPr>
            <p:cNvPr id="4" name="Google Shape;33;p2">
              <a:extLst>
                <a:ext uri="{FF2B5EF4-FFF2-40B4-BE49-F238E27FC236}">
                  <a16:creationId xmlns:a16="http://schemas.microsoft.com/office/drawing/2014/main" id="{887E2FE4-C085-E38B-DAAB-3087D65BCE50}"/>
                </a:ext>
              </a:extLst>
            </p:cNvPr>
            <p:cNvSpPr/>
            <p:nvPr/>
          </p:nvSpPr>
          <p:spPr>
            <a:xfrm>
              <a:off x="6775826" y="783379"/>
              <a:ext cx="4600800" cy="4600800"/>
            </a:xfrm>
            <a:custGeom>
              <a:avLst/>
              <a:gdLst/>
              <a:ahLst/>
              <a:cxnLst/>
              <a:rect l="l" t="t" r="r" b="b"/>
              <a:pathLst>
                <a:path w="4600800" h="4600800" extrusionOk="0">
                  <a:moveTo>
                    <a:pt x="2300400" y="0"/>
                  </a:moveTo>
                  <a:cubicBezTo>
                    <a:pt x="3570876" y="0"/>
                    <a:pt x="4600800" y="1029924"/>
                    <a:pt x="4600800" y="2300400"/>
                  </a:cubicBezTo>
                  <a:cubicBezTo>
                    <a:pt x="4600800" y="3570876"/>
                    <a:pt x="3570876" y="4600800"/>
                    <a:pt x="2300400" y="4600800"/>
                  </a:cubicBezTo>
                  <a:cubicBezTo>
                    <a:pt x="1029924" y="4600800"/>
                    <a:pt x="0" y="3570876"/>
                    <a:pt x="0" y="2300400"/>
                  </a:cubicBezTo>
                  <a:cubicBezTo>
                    <a:pt x="0" y="1029924"/>
                    <a:pt x="1029924" y="0"/>
                    <a:pt x="2300400" y="0"/>
                  </a:cubicBezTo>
                  <a:close/>
                  <a:moveTo>
                    <a:pt x="2300400" y="470305"/>
                  </a:moveTo>
                  <a:cubicBezTo>
                    <a:pt x="1289666" y="470305"/>
                    <a:pt x="470305" y="1289666"/>
                    <a:pt x="470305" y="2300400"/>
                  </a:cubicBezTo>
                  <a:cubicBezTo>
                    <a:pt x="470305" y="3311134"/>
                    <a:pt x="1289666" y="4130495"/>
                    <a:pt x="2300400" y="4130495"/>
                  </a:cubicBezTo>
                  <a:cubicBezTo>
                    <a:pt x="3311134" y="4130495"/>
                    <a:pt x="4130495" y="3311134"/>
                    <a:pt x="4130495" y="2300400"/>
                  </a:cubicBezTo>
                  <a:cubicBezTo>
                    <a:pt x="4130495" y="1289666"/>
                    <a:pt x="3311134" y="470305"/>
                    <a:pt x="2300400" y="470305"/>
                  </a:cubicBezTo>
                  <a:close/>
                </a:path>
              </a:pathLst>
            </a:custGeom>
            <a:solidFill>
              <a:srgbClr val="B9C9D7">
                <a:alpha val="5019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" name="Google Shape;63;p4">
            <a:extLst>
              <a:ext uri="{FF2B5EF4-FFF2-40B4-BE49-F238E27FC236}">
                <a16:creationId xmlns:a16="http://schemas.microsoft.com/office/drawing/2014/main" id="{4B463302-D9C1-F204-0189-CE26C1572264}"/>
              </a:ext>
            </a:extLst>
          </p:cNvPr>
          <p:cNvSpPr txBox="1"/>
          <p:nvPr userDrawn="1"/>
        </p:nvSpPr>
        <p:spPr>
          <a:xfrm>
            <a:off x="3546783" y="6331711"/>
            <a:ext cx="3484966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https://public-training.adacore.com/2024-10-21.html</a:t>
            </a:r>
            <a:endParaRPr sz="1100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5" name="Google Shape;64;p4">
            <a:extLst>
              <a:ext uri="{FF2B5EF4-FFF2-40B4-BE49-F238E27FC236}">
                <a16:creationId xmlns:a16="http://schemas.microsoft.com/office/drawing/2014/main" id="{7A6BF5BA-B635-01DB-CBD3-A4298F37403E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838200" y="6249612"/>
            <a:ext cx="1614896" cy="33929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" name="Google Shape;65;p4">
            <a:extLst>
              <a:ext uri="{FF2B5EF4-FFF2-40B4-BE49-F238E27FC236}">
                <a16:creationId xmlns:a16="http://schemas.microsoft.com/office/drawing/2014/main" id="{4CCED12C-3123-700C-D33E-83F13D2FE32D}"/>
              </a:ext>
            </a:extLst>
          </p:cNvPr>
          <p:cNvGrpSpPr/>
          <p:nvPr userDrawn="1"/>
        </p:nvGrpSpPr>
        <p:grpSpPr>
          <a:xfrm>
            <a:off x="8125436" y="6305858"/>
            <a:ext cx="1226140" cy="226799"/>
            <a:chOff x="5736739" y="6239452"/>
            <a:chExt cx="1226140" cy="226799"/>
          </a:xfrm>
        </p:grpSpPr>
        <p:pic>
          <p:nvPicPr>
            <p:cNvPr id="27" name="Google Shape;66;p4" descr="Graphical user interface, application&#10;&#10;Description automatically generated">
              <a:extLst>
                <a:ext uri="{FF2B5EF4-FFF2-40B4-BE49-F238E27FC236}">
                  <a16:creationId xmlns:a16="http://schemas.microsoft.com/office/drawing/2014/main" id="{89A993B0-0193-DB29-84E1-2FE917CF1C1B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5736739" y="6239452"/>
              <a:ext cx="224484" cy="2267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" name="Google Shape;67;p4">
              <a:hlinkClick r:id="rId6"/>
              <a:extLst>
                <a:ext uri="{FF2B5EF4-FFF2-40B4-BE49-F238E27FC236}">
                  <a16:creationId xmlns:a16="http://schemas.microsoft.com/office/drawing/2014/main" id="{B523F4F8-19C6-8CE2-D115-45D6E368F34D}"/>
                </a:ext>
              </a:extLst>
            </p:cNvPr>
            <p:cNvSpPr txBox="1"/>
            <p:nvPr/>
          </p:nvSpPr>
          <p:spPr>
            <a:xfrm>
              <a:off x="6012798" y="6255576"/>
              <a:ext cx="950081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dirty="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adacore.com</a:t>
              </a:r>
              <a:endParaRPr sz="12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02224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54;p4">
            <a:extLst>
              <a:ext uri="{FF2B5EF4-FFF2-40B4-BE49-F238E27FC236}">
                <a16:creationId xmlns:a16="http://schemas.microsoft.com/office/drawing/2014/main" id="{4782833D-3A62-2F42-ECBF-B072990C8759}"/>
              </a:ext>
            </a:extLst>
          </p:cNvPr>
          <p:cNvPicPr preferRelativeResize="0"/>
          <p:nvPr userDrawn="1"/>
        </p:nvPicPr>
        <p:blipFill rotWithShape="1">
          <a:blip r:embed="rId2">
            <a:alphaModFix amt="80000"/>
          </a:blip>
          <a:srcRect t="15474" b="66777"/>
          <a:stretch/>
        </p:blipFill>
        <p:spPr>
          <a:xfrm>
            <a:off x="0" y="-1"/>
            <a:ext cx="12193200" cy="14436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55;p4">
            <a:extLst>
              <a:ext uri="{FF2B5EF4-FFF2-40B4-BE49-F238E27FC236}">
                <a16:creationId xmlns:a16="http://schemas.microsoft.com/office/drawing/2014/main" id="{03410181-108A-8766-AA1F-F31DE0AB12E9}"/>
              </a:ext>
            </a:extLst>
          </p:cNvPr>
          <p:cNvSpPr/>
          <p:nvPr userDrawn="1"/>
        </p:nvSpPr>
        <p:spPr>
          <a:xfrm>
            <a:off x="0" y="0"/>
            <a:ext cx="12193200" cy="1443600"/>
          </a:xfrm>
          <a:prstGeom prst="rect">
            <a:avLst/>
          </a:prstGeom>
          <a:solidFill>
            <a:srgbClr val="1B2748">
              <a:alpha val="79607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" name="Google Shape;59;p4">
            <a:extLst>
              <a:ext uri="{FF2B5EF4-FFF2-40B4-BE49-F238E27FC236}">
                <a16:creationId xmlns:a16="http://schemas.microsoft.com/office/drawing/2014/main" id="{3B19BEA1-777C-832F-603C-3BED52C56504}"/>
              </a:ext>
            </a:extLst>
          </p:cNvPr>
          <p:cNvCxnSpPr/>
          <p:nvPr userDrawn="1"/>
        </p:nvCxnSpPr>
        <p:spPr>
          <a:xfrm>
            <a:off x="838200" y="444132"/>
            <a:ext cx="0" cy="640575"/>
          </a:xfrm>
          <a:prstGeom prst="straightConnector1">
            <a:avLst/>
          </a:prstGeom>
          <a:noFill/>
          <a:ln w="254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793151A8-36F8-5058-BA25-E0F735499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1262" y="118037"/>
            <a:ext cx="10052538" cy="124653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6B7B2E-300D-9A35-45B6-BACE44EE5D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8989"/>
            <a:ext cx="10515600" cy="422489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Google Shape;52;p4">
            <a:extLst>
              <a:ext uri="{FF2B5EF4-FFF2-40B4-BE49-F238E27FC236}">
                <a16:creationId xmlns:a16="http://schemas.microsoft.com/office/drawing/2014/main" id="{469E51EC-60E0-7B31-31D5-8EB9FBB9C21A}"/>
              </a:ext>
            </a:extLst>
          </p:cNvPr>
          <p:cNvPicPr preferRelativeResize="0"/>
          <p:nvPr userDrawn="1"/>
        </p:nvPicPr>
        <p:blipFill rotWithShape="1">
          <a:blip r:embed="rId3">
            <a:alphaModFix amt="80000"/>
          </a:blip>
          <a:srcRect t="76251" b="13743"/>
          <a:stretch/>
        </p:blipFill>
        <p:spPr>
          <a:xfrm>
            <a:off x="0" y="6044400"/>
            <a:ext cx="12193200" cy="81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53;p4">
            <a:extLst>
              <a:ext uri="{FF2B5EF4-FFF2-40B4-BE49-F238E27FC236}">
                <a16:creationId xmlns:a16="http://schemas.microsoft.com/office/drawing/2014/main" id="{8B5CAC08-28A2-D492-B357-242BFDD25DB7}"/>
              </a:ext>
            </a:extLst>
          </p:cNvPr>
          <p:cNvSpPr/>
          <p:nvPr userDrawn="1"/>
        </p:nvSpPr>
        <p:spPr>
          <a:xfrm>
            <a:off x="0" y="6044400"/>
            <a:ext cx="12193200" cy="813600"/>
          </a:xfrm>
          <a:prstGeom prst="rect">
            <a:avLst/>
          </a:prstGeom>
          <a:solidFill>
            <a:srgbClr val="1B2748">
              <a:alpha val="79607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58;p4">
            <a:extLst>
              <a:ext uri="{FF2B5EF4-FFF2-40B4-BE49-F238E27FC236}">
                <a16:creationId xmlns:a16="http://schemas.microsoft.com/office/drawing/2014/main" id="{45977752-279C-C3C7-A0B9-8D2ABCF772A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0445262" y="6236695"/>
            <a:ext cx="9085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Google Shape;63;p4">
            <a:extLst>
              <a:ext uri="{FF2B5EF4-FFF2-40B4-BE49-F238E27FC236}">
                <a16:creationId xmlns:a16="http://schemas.microsoft.com/office/drawing/2014/main" id="{678206AA-3014-CF00-DE0C-CD6A0ABB5A57}"/>
              </a:ext>
            </a:extLst>
          </p:cNvPr>
          <p:cNvSpPr txBox="1"/>
          <p:nvPr/>
        </p:nvSpPr>
        <p:spPr>
          <a:xfrm>
            <a:off x="3546783" y="6331711"/>
            <a:ext cx="3484966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https://public-training.adacore.com/2024-10-21.html</a:t>
            </a:r>
            <a:endParaRPr sz="1100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7" name="Google Shape;64;p4">
            <a:extLst>
              <a:ext uri="{FF2B5EF4-FFF2-40B4-BE49-F238E27FC236}">
                <a16:creationId xmlns:a16="http://schemas.microsoft.com/office/drawing/2014/main" id="{B2B17FEF-9103-B851-EE31-F46E7DF37C25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838200" y="6249612"/>
            <a:ext cx="1614896" cy="33929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" name="Google Shape;65;p4">
            <a:extLst>
              <a:ext uri="{FF2B5EF4-FFF2-40B4-BE49-F238E27FC236}">
                <a16:creationId xmlns:a16="http://schemas.microsoft.com/office/drawing/2014/main" id="{7A707416-6E99-9F9B-B678-D8982C5C6608}"/>
              </a:ext>
            </a:extLst>
          </p:cNvPr>
          <p:cNvGrpSpPr/>
          <p:nvPr userDrawn="1"/>
        </p:nvGrpSpPr>
        <p:grpSpPr>
          <a:xfrm>
            <a:off x="8125436" y="6305858"/>
            <a:ext cx="1226140" cy="226799"/>
            <a:chOff x="5736739" y="6239452"/>
            <a:chExt cx="1226140" cy="226799"/>
          </a:xfrm>
        </p:grpSpPr>
        <p:pic>
          <p:nvPicPr>
            <p:cNvPr id="19" name="Google Shape;66;p4" descr="Graphical user interface, application&#10;&#10;Description automatically generated">
              <a:extLst>
                <a:ext uri="{FF2B5EF4-FFF2-40B4-BE49-F238E27FC236}">
                  <a16:creationId xmlns:a16="http://schemas.microsoft.com/office/drawing/2014/main" id="{2246DC62-8B6C-68D1-1F38-4018C37C3E69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5736739" y="6239452"/>
              <a:ext cx="224484" cy="2267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" name="Google Shape;67;p4">
              <a:hlinkClick r:id="rId6"/>
              <a:extLst>
                <a:ext uri="{FF2B5EF4-FFF2-40B4-BE49-F238E27FC236}">
                  <a16:creationId xmlns:a16="http://schemas.microsoft.com/office/drawing/2014/main" id="{9B33DF19-FEE0-678C-537F-3DCB43C42C05}"/>
                </a:ext>
              </a:extLst>
            </p:cNvPr>
            <p:cNvSpPr txBox="1"/>
            <p:nvPr/>
          </p:nvSpPr>
          <p:spPr>
            <a:xfrm>
              <a:off x="6012798" y="6255576"/>
              <a:ext cx="950081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dirty="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adacore.com</a:t>
              </a:r>
              <a:endParaRPr sz="12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71261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32823-BD47-C67B-B783-950BA1B6E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8634" y="1709739"/>
            <a:ext cx="9968815" cy="2409460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8" name="Google Shape;35;p3">
            <a:extLst>
              <a:ext uri="{FF2B5EF4-FFF2-40B4-BE49-F238E27FC236}">
                <a16:creationId xmlns:a16="http://schemas.microsoft.com/office/drawing/2014/main" id="{C3BD5E22-2311-F83D-F134-237DEB001BF2}"/>
              </a:ext>
            </a:extLst>
          </p:cNvPr>
          <p:cNvPicPr preferRelativeResize="0"/>
          <p:nvPr userDrawn="1"/>
        </p:nvPicPr>
        <p:blipFill rotWithShape="1">
          <a:blip r:embed="rId2">
            <a:alphaModFix amt="80000"/>
          </a:blip>
          <a:srcRect t="1917" b="13743"/>
          <a:stretch/>
        </p:blipFill>
        <p:spPr>
          <a:xfrm>
            <a:off x="0" y="0"/>
            <a:ext cx="121932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36;p3">
            <a:extLst>
              <a:ext uri="{FF2B5EF4-FFF2-40B4-BE49-F238E27FC236}">
                <a16:creationId xmlns:a16="http://schemas.microsoft.com/office/drawing/2014/main" id="{7578E9D2-5B99-5050-79BB-7134750B4A75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rgbClr val="1B2748">
              <a:alpha val="79607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7" name="Google Shape;45;p3">
            <a:extLst>
              <a:ext uri="{FF2B5EF4-FFF2-40B4-BE49-F238E27FC236}">
                <a16:creationId xmlns:a16="http://schemas.microsoft.com/office/drawing/2014/main" id="{7DE5EA47-3496-3982-F0E2-4D9C6BA9788E}"/>
              </a:ext>
            </a:extLst>
          </p:cNvPr>
          <p:cNvCxnSpPr/>
          <p:nvPr userDrawn="1"/>
        </p:nvCxnSpPr>
        <p:spPr>
          <a:xfrm>
            <a:off x="1260000" y="0"/>
            <a:ext cx="0" cy="4119198"/>
          </a:xfrm>
          <a:prstGeom prst="straightConnector1">
            <a:avLst/>
          </a:prstGeom>
          <a:noFill/>
          <a:ln w="254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0" name="Google Shape;63;p4">
            <a:extLst>
              <a:ext uri="{FF2B5EF4-FFF2-40B4-BE49-F238E27FC236}">
                <a16:creationId xmlns:a16="http://schemas.microsoft.com/office/drawing/2014/main" id="{65403C85-6507-FE58-4F91-6C050ED20ECE}"/>
              </a:ext>
            </a:extLst>
          </p:cNvPr>
          <p:cNvSpPr txBox="1"/>
          <p:nvPr userDrawn="1"/>
        </p:nvSpPr>
        <p:spPr>
          <a:xfrm>
            <a:off x="3546783" y="6331711"/>
            <a:ext cx="3484966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https://public-training.adacore.com/2024-10-21.html</a:t>
            </a:r>
            <a:endParaRPr sz="1100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1" name="Google Shape;64;p4">
            <a:extLst>
              <a:ext uri="{FF2B5EF4-FFF2-40B4-BE49-F238E27FC236}">
                <a16:creationId xmlns:a16="http://schemas.microsoft.com/office/drawing/2014/main" id="{C0515766-1FE2-BFC8-3342-54A3C4A66A48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6249612"/>
            <a:ext cx="1614896" cy="33929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" name="Google Shape;65;p4">
            <a:extLst>
              <a:ext uri="{FF2B5EF4-FFF2-40B4-BE49-F238E27FC236}">
                <a16:creationId xmlns:a16="http://schemas.microsoft.com/office/drawing/2014/main" id="{C52AE88F-94C7-694F-B7DE-0E0B64038DB6}"/>
              </a:ext>
            </a:extLst>
          </p:cNvPr>
          <p:cNvGrpSpPr/>
          <p:nvPr userDrawn="1"/>
        </p:nvGrpSpPr>
        <p:grpSpPr>
          <a:xfrm>
            <a:off x="8125436" y="6305858"/>
            <a:ext cx="1226140" cy="226799"/>
            <a:chOff x="5736739" y="6239452"/>
            <a:chExt cx="1226140" cy="226799"/>
          </a:xfrm>
        </p:grpSpPr>
        <p:pic>
          <p:nvPicPr>
            <p:cNvPr id="23" name="Google Shape;66;p4" descr="Graphical user interface, application&#10;&#10;Description automatically generated">
              <a:extLst>
                <a:ext uri="{FF2B5EF4-FFF2-40B4-BE49-F238E27FC236}">
                  <a16:creationId xmlns:a16="http://schemas.microsoft.com/office/drawing/2014/main" id="{845748FB-F059-666C-499F-E6C44B3E5E43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736739" y="6239452"/>
              <a:ext cx="224484" cy="2267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" name="Google Shape;67;p4">
              <a:hlinkClick r:id="rId5"/>
              <a:extLst>
                <a:ext uri="{FF2B5EF4-FFF2-40B4-BE49-F238E27FC236}">
                  <a16:creationId xmlns:a16="http://schemas.microsoft.com/office/drawing/2014/main" id="{F7FAF807-3CD3-1D8F-1DB1-C8C05EBDCD38}"/>
                </a:ext>
              </a:extLst>
            </p:cNvPr>
            <p:cNvSpPr txBox="1"/>
            <p:nvPr/>
          </p:nvSpPr>
          <p:spPr>
            <a:xfrm>
              <a:off x="6012798" y="6255576"/>
              <a:ext cx="950081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dirty="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adacore.com</a:t>
              </a:r>
              <a:endParaRPr sz="12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37843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222EF-E95E-D40A-01E0-CB569C012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1262" y="118037"/>
            <a:ext cx="10052538" cy="124653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FE06AD-C4D6-E3C9-3EEB-EBEB6931C8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15488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57A756-FA60-1838-0E75-B63604D527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15488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Google Shape;52;p4">
            <a:extLst>
              <a:ext uri="{FF2B5EF4-FFF2-40B4-BE49-F238E27FC236}">
                <a16:creationId xmlns:a16="http://schemas.microsoft.com/office/drawing/2014/main" id="{A0391B82-3662-4C8A-1444-FA8CA4C5861B}"/>
              </a:ext>
            </a:extLst>
          </p:cNvPr>
          <p:cNvPicPr preferRelativeResize="0"/>
          <p:nvPr userDrawn="1"/>
        </p:nvPicPr>
        <p:blipFill rotWithShape="1">
          <a:blip r:embed="rId2">
            <a:alphaModFix amt="80000"/>
          </a:blip>
          <a:srcRect t="76251" b="13743"/>
          <a:stretch/>
        </p:blipFill>
        <p:spPr>
          <a:xfrm>
            <a:off x="0" y="6044400"/>
            <a:ext cx="12193200" cy="8136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53;p4">
            <a:extLst>
              <a:ext uri="{FF2B5EF4-FFF2-40B4-BE49-F238E27FC236}">
                <a16:creationId xmlns:a16="http://schemas.microsoft.com/office/drawing/2014/main" id="{4D9187C3-69A9-E5F9-44F9-134C515487F6}"/>
              </a:ext>
            </a:extLst>
          </p:cNvPr>
          <p:cNvSpPr/>
          <p:nvPr userDrawn="1"/>
        </p:nvSpPr>
        <p:spPr>
          <a:xfrm>
            <a:off x="0" y="6044400"/>
            <a:ext cx="12193200" cy="813600"/>
          </a:xfrm>
          <a:prstGeom prst="rect">
            <a:avLst/>
          </a:prstGeom>
          <a:solidFill>
            <a:srgbClr val="1B2748">
              <a:alpha val="79607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" name="Google Shape;54;p4">
            <a:extLst>
              <a:ext uri="{FF2B5EF4-FFF2-40B4-BE49-F238E27FC236}">
                <a16:creationId xmlns:a16="http://schemas.microsoft.com/office/drawing/2014/main" id="{A5B92E62-5772-3A1C-F0EC-B2A9626EE357}"/>
              </a:ext>
            </a:extLst>
          </p:cNvPr>
          <p:cNvPicPr preferRelativeResize="0"/>
          <p:nvPr userDrawn="1"/>
        </p:nvPicPr>
        <p:blipFill rotWithShape="1">
          <a:blip r:embed="rId3">
            <a:alphaModFix amt="80000"/>
          </a:blip>
          <a:srcRect t="15474" b="66777"/>
          <a:stretch/>
        </p:blipFill>
        <p:spPr>
          <a:xfrm>
            <a:off x="0" y="-1"/>
            <a:ext cx="12193200" cy="144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55;p4">
            <a:extLst>
              <a:ext uri="{FF2B5EF4-FFF2-40B4-BE49-F238E27FC236}">
                <a16:creationId xmlns:a16="http://schemas.microsoft.com/office/drawing/2014/main" id="{EFFC7367-3457-AD1C-474B-157513A38C5F}"/>
              </a:ext>
            </a:extLst>
          </p:cNvPr>
          <p:cNvSpPr/>
          <p:nvPr userDrawn="1"/>
        </p:nvSpPr>
        <p:spPr>
          <a:xfrm>
            <a:off x="0" y="0"/>
            <a:ext cx="12193200" cy="1443600"/>
          </a:xfrm>
          <a:prstGeom prst="rect">
            <a:avLst/>
          </a:prstGeom>
          <a:solidFill>
            <a:srgbClr val="1B2748">
              <a:alpha val="79607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0" name="Google Shape;59;p4">
            <a:extLst>
              <a:ext uri="{FF2B5EF4-FFF2-40B4-BE49-F238E27FC236}">
                <a16:creationId xmlns:a16="http://schemas.microsoft.com/office/drawing/2014/main" id="{70B03E40-4C3F-D8C1-5ADD-8F6DB472E21B}"/>
              </a:ext>
            </a:extLst>
          </p:cNvPr>
          <p:cNvCxnSpPr/>
          <p:nvPr userDrawn="1"/>
        </p:nvCxnSpPr>
        <p:spPr>
          <a:xfrm>
            <a:off x="838200" y="444132"/>
            <a:ext cx="0" cy="640575"/>
          </a:xfrm>
          <a:prstGeom prst="straightConnector1">
            <a:avLst/>
          </a:prstGeom>
          <a:noFill/>
          <a:ln w="254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2" name="Google Shape;58;p4">
            <a:extLst>
              <a:ext uri="{FF2B5EF4-FFF2-40B4-BE49-F238E27FC236}">
                <a16:creationId xmlns:a16="http://schemas.microsoft.com/office/drawing/2014/main" id="{19BBAD5D-13B2-C3A3-EDC9-72A17CCC728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0445262" y="6236695"/>
            <a:ext cx="9085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3" name="Google Shape;63;p4">
            <a:extLst>
              <a:ext uri="{FF2B5EF4-FFF2-40B4-BE49-F238E27FC236}">
                <a16:creationId xmlns:a16="http://schemas.microsoft.com/office/drawing/2014/main" id="{84DD2C51-4844-D390-5C90-73493517E09A}"/>
              </a:ext>
            </a:extLst>
          </p:cNvPr>
          <p:cNvSpPr txBox="1"/>
          <p:nvPr userDrawn="1"/>
        </p:nvSpPr>
        <p:spPr>
          <a:xfrm>
            <a:off x="3546783" y="6331711"/>
            <a:ext cx="3484966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https://public-training.adacore.com/2024-10-21.html</a:t>
            </a:r>
            <a:endParaRPr sz="1100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4" name="Google Shape;64;p4">
            <a:extLst>
              <a:ext uri="{FF2B5EF4-FFF2-40B4-BE49-F238E27FC236}">
                <a16:creationId xmlns:a16="http://schemas.microsoft.com/office/drawing/2014/main" id="{5B90245B-D5BD-0F58-0A56-AFD728B1D1EC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838200" y="6249612"/>
            <a:ext cx="1614896" cy="33929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5" name="Google Shape;65;p4">
            <a:extLst>
              <a:ext uri="{FF2B5EF4-FFF2-40B4-BE49-F238E27FC236}">
                <a16:creationId xmlns:a16="http://schemas.microsoft.com/office/drawing/2014/main" id="{AE1EE412-FFE2-2157-FBB1-79B75FA72BCB}"/>
              </a:ext>
            </a:extLst>
          </p:cNvPr>
          <p:cNvGrpSpPr/>
          <p:nvPr userDrawn="1"/>
        </p:nvGrpSpPr>
        <p:grpSpPr>
          <a:xfrm>
            <a:off x="8125436" y="6305858"/>
            <a:ext cx="1226140" cy="226799"/>
            <a:chOff x="5736739" y="6239452"/>
            <a:chExt cx="1226140" cy="226799"/>
          </a:xfrm>
        </p:grpSpPr>
        <p:pic>
          <p:nvPicPr>
            <p:cNvPr id="36" name="Google Shape;66;p4" descr="Graphical user interface, application&#10;&#10;Description automatically generated">
              <a:extLst>
                <a:ext uri="{FF2B5EF4-FFF2-40B4-BE49-F238E27FC236}">
                  <a16:creationId xmlns:a16="http://schemas.microsoft.com/office/drawing/2014/main" id="{B9C0CB88-9888-0C60-EB8A-0B0F04A7C1C4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5736739" y="6239452"/>
              <a:ext cx="224484" cy="2267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" name="Google Shape;67;p4">
              <a:hlinkClick r:id="rId6"/>
              <a:extLst>
                <a:ext uri="{FF2B5EF4-FFF2-40B4-BE49-F238E27FC236}">
                  <a16:creationId xmlns:a16="http://schemas.microsoft.com/office/drawing/2014/main" id="{DA30B499-730A-64D4-5CAC-26218C81FA4D}"/>
                </a:ext>
              </a:extLst>
            </p:cNvPr>
            <p:cNvSpPr txBox="1"/>
            <p:nvPr/>
          </p:nvSpPr>
          <p:spPr>
            <a:xfrm>
              <a:off x="6012798" y="6255576"/>
              <a:ext cx="950081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dirty="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adacore.com</a:t>
              </a:r>
              <a:endParaRPr sz="12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00106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222EF-E95E-D40A-01E0-CB569C012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1262" y="118037"/>
            <a:ext cx="10052538" cy="124653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FE06AD-C4D6-E3C9-3EEB-EBEB6931C8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15488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57A756-FA60-1838-0E75-B63604D527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15488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Google Shape;52;p4">
            <a:extLst>
              <a:ext uri="{FF2B5EF4-FFF2-40B4-BE49-F238E27FC236}">
                <a16:creationId xmlns:a16="http://schemas.microsoft.com/office/drawing/2014/main" id="{A0391B82-3662-4C8A-1444-FA8CA4C5861B}"/>
              </a:ext>
            </a:extLst>
          </p:cNvPr>
          <p:cNvPicPr preferRelativeResize="0"/>
          <p:nvPr userDrawn="1"/>
        </p:nvPicPr>
        <p:blipFill rotWithShape="1">
          <a:blip r:embed="rId2">
            <a:alphaModFix amt="80000"/>
          </a:blip>
          <a:srcRect t="76251" b="13743"/>
          <a:stretch/>
        </p:blipFill>
        <p:spPr>
          <a:xfrm>
            <a:off x="0" y="6044400"/>
            <a:ext cx="12193200" cy="8136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53;p4">
            <a:extLst>
              <a:ext uri="{FF2B5EF4-FFF2-40B4-BE49-F238E27FC236}">
                <a16:creationId xmlns:a16="http://schemas.microsoft.com/office/drawing/2014/main" id="{4D9187C3-69A9-E5F9-44F9-134C515487F6}"/>
              </a:ext>
            </a:extLst>
          </p:cNvPr>
          <p:cNvSpPr/>
          <p:nvPr userDrawn="1"/>
        </p:nvSpPr>
        <p:spPr>
          <a:xfrm>
            <a:off x="0" y="6044400"/>
            <a:ext cx="12193200" cy="813600"/>
          </a:xfrm>
          <a:prstGeom prst="rect">
            <a:avLst/>
          </a:prstGeom>
          <a:solidFill>
            <a:srgbClr val="1B2748">
              <a:alpha val="79607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Google Shape;54;p4">
            <a:extLst>
              <a:ext uri="{FF2B5EF4-FFF2-40B4-BE49-F238E27FC236}">
                <a16:creationId xmlns:a16="http://schemas.microsoft.com/office/drawing/2014/main" id="{0A9533DF-AD5C-224E-9D36-477A18D4E9E7}"/>
              </a:ext>
            </a:extLst>
          </p:cNvPr>
          <p:cNvPicPr preferRelativeResize="0"/>
          <p:nvPr userDrawn="1"/>
        </p:nvPicPr>
        <p:blipFill rotWithShape="1">
          <a:blip r:embed="rId3">
            <a:alphaModFix amt="80000"/>
          </a:blip>
          <a:srcRect t="15474" b="66777"/>
          <a:stretch/>
        </p:blipFill>
        <p:spPr>
          <a:xfrm>
            <a:off x="0" y="-1"/>
            <a:ext cx="12193200" cy="14436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55;p4">
            <a:extLst>
              <a:ext uri="{FF2B5EF4-FFF2-40B4-BE49-F238E27FC236}">
                <a16:creationId xmlns:a16="http://schemas.microsoft.com/office/drawing/2014/main" id="{6FC24586-746E-AF22-71ED-C53471B62850}"/>
              </a:ext>
            </a:extLst>
          </p:cNvPr>
          <p:cNvSpPr/>
          <p:nvPr userDrawn="1"/>
        </p:nvSpPr>
        <p:spPr>
          <a:xfrm>
            <a:off x="0" y="0"/>
            <a:ext cx="12193200" cy="1443600"/>
          </a:xfrm>
          <a:prstGeom prst="rect">
            <a:avLst/>
          </a:prstGeom>
          <a:solidFill>
            <a:srgbClr val="1B2748">
              <a:alpha val="79607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" name="Google Shape;59;p4">
            <a:extLst>
              <a:ext uri="{FF2B5EF4-FFF2-40B4-BE49-F238E27FC236}">
                <a16:creationId xmlns:a16="http://schemas.microsoft.com/office/drawing/2014/main" id="{8CEBE882-9D84-3022-D03A-B8FB1B98A728}"/>
              </a:ext>
            </a:extLst>
          </p:cNvPr>
          <p:cNvCxnSpPr/>
          <p:nvPr userDrawn="1"/>
        </p:nvCxnSpPr>
        <p:spPr>
          <a:xfrm>
            <a:off x="838200" y="444132"/>
            <a:ext cx="0" cy="640575"/>
          </a:xfrm>
          <a:prstGeom prst="straightConnector1">
            <a:avLst/>
          </a:prstGeom>
          <a:noFill/>
          <a:ln w="254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4" name="Google Shape;58;p4">
            <a:extLst>
              <a:ext uri="{FF2B5EF4-FFF2-40B4-BE49-F238E27FC236}">
                <a16:creationId xmlns:a16="http://schemas.microsoft.com/office/drawing/2014/main" id="{E14BCE53-181E-51DA-0F37-19BF5FD27AB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0445262" y="6236695"/>
            <a:ext cx="9085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5" name="Google Shape;63;p4">
            <a:extLst>
              <a:ext uri="{FF2B5EF4-FFF2-40B4-BE49-F238E27FC236}">
                <a16:creationId xmlns:a16="http://schemas.microsoft.com/office/drawing/2014/main" id="{5BC1D0DF-DCFE-F6C9-ADD0-AF1F8A77F0FB}"/>
              </a:ext>
            </a:extLst>
          </p:cNvPr>
          <p:cNvSpPr txBox="1"/>
          <p:nvPr userDrawn="1"/>
        </p:nvSpPr>
        <p:spPr>
          <a:xfrm>
            <a:off x="3546783" y="6331711"/>
            <a:ext cx="3484966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https://public-training.adacore.com/2024-10-21.html</a:t>
            </a:r>
            <a:endParaRPr sz="1100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6" name="Google Shape;64;p4">
            <a:extLst>
              <a:ext uri="{FF2B5EF4-FFF2-40B4-BE49-F238E27FC236}">
                <a16:creationId xmlns:a16="http://schemas.microsoft.com/office/drawing/2014/main" id="{3516E2F1-0FFD-8A46-2194-2934C3E5A6DF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838200" y="6249612"/>
            <a:ext cx="1614896" cy="33929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" name="Google Shape;65;p4">
            <a:extLst>
              <a:ext uri="{FF2B5EF4-FFF2-40B4-BE49-F238E27FC236}">
                <a16:creationId xmlns:a16="http://schemas.microsoft.com/office/drawing/2014/main" id="{132018A0-8C10-787F-0782-D4092253F99A}"/>
              </a:ext>
            </a:extLst>
          </p:cNvPr>
          <p:cNvGrpSpPr/>
          <p:nvPr userDrawn="1"/>
        </p:nvGrpSpPr>
        <p:grpSpPr>
          <a:xfrm>
            <a:off x="8125436" y="6305858"/>
            <a:ext cx="1226140" cy="226799"/>
            <a:chOff x="5736739" y="6239452"/>
            <a:chExt cx="1226140" cy="226799"/>
          </a:xfrm>
        </p:grpSpPr>
        <p:pic>
          <p:nvPicPr>
            <p:cNvPr id="28" name="Google Shape;66;p4" descr="Graphical user interface, application&#10;&#10;Description automatically generated">
              <a:extLst>
                <a:ext uri="{FF2B5EF4-FFF2-40B4-BE49-F238E27FC236}">
                  <a16:creationId xmlns:a16="http://schemas.microsoft.com/office/drawing/2014/main" id="{2CCC27BA-ECF9-D077-2E08-F1D4578FD386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5736739" y="6239452"/>
              <a:ext cx="224484" cy="2267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" name="Google Shape;67;p4">
              <a:hlinkClick r:id="rId6"/>
              <a:extLst>
                <a:ext uri="{FF2B5EF4-FFF2-40B4-BE49-F238E27FC236}">
                  <a16:creationId xmlns:a16="http://schemas.microsoft.com/office/drawing/2014/main" id="{20248D7A-4452-032D-C655-C8A6BC11860E}"/>
                </a:ext>
              </a:extLst>
            </p:cNvPr>
            <p:cNvSpPr txBox="1"/>
            <p:nvPr/>
          </p:nvSpPr>
          <p:spPr>
            <a:xfrm>
              <a:off x="6012798" y="6255576"/>
              <a:ext cx="950081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dirty="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adacore.com</a:t>
              </a:r>
              <a:endParaRPr sz="12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23085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8C028-306D-06EF-86D0-C3B7DEB78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1262" y="118038"/>
            <a:ext cx="10052538" cy="124653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2D6951-CF82-A098-BC0E-245E85FA31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1AE8FA-441E-D1BC-65ED-E472FC8EDB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4438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B5F7AB-0FF3-5636-D7F6-0A62F736A9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869633-1668-33DA-71F9-A9ECAB2E07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438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Google Shape;52;p4">
            <a:extLst>
              <a:ext uri="{FF2B5EF4-FFF2-40B4-BE49-F238E27FC236}">
                <a16:creationId xmlns:a16="http://schemas.microsoft.com/office/drawing/2014/main" id="{E9E9AADB-E9A9-C347-35FF-5C3B6F729F3C}"/>
              </a:ext>
            </a:extLst>
          </p:cNvPr>
          <p:cNvPicPr preferRelativeResize="0"/>
          <p:nvPr userDrawn="1"/>
        </p:nvPicPr>
        <p:blipFill rotWithShape="1">
          <a:blip r:embed="rId2">
            <a:alphaModFix amt="80000"/>
          </a:blip>
          <a:srcRect t="76251" b="13743"/>
          <a:stretch/>
        </p:blipFill>
        <p:spPr>
          <a:xfrm>
            <a:off x="0" y="6044400"/>
            <a:ext cx="12193200" cy="81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53;p4">
            <a:extLst>
              <a:ext uri="{FF2B5EF4-FFF2-40B4-BE49-F238E27FC236}">
                <a16:creationId xmlns:a16="http://schemas.microsoft.com/office/drawing/2014/main" id="{B1E3895B-8840-7668-1C40-BA3A10A2BF84}"/>
              </a:ext>
            </a:extLst>
          </p:cNvPr>
          <p:cNvSpPr/>
          <p:nvPr userDrawn="1"/>
        </p:nvSpPr>
        <p:spPr>
          <a:xfrm>
            <a:off x="0" y="6044400"/>
            <a:ext cx="12193200" cy="813600"/>
          </a:xfrm>
          <a:prstGeom prst="rect">
            <a:avLst/>
          </a:prstGeom>
          <a:solidFill>
            <a:srgbClr val="1B2748">
              <a:alpha val="79607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" name="Google Shape;54;p4">
            <a:extLst>
              <a:ext uri="{FF2B5EF4-FFF2-40B4-BE49-F238E27FC236}">
                <a16:creationId xmlns:a16="http://schemas.microsoft.com/office/drawing/2014/main" id="{67970CC7-262B-CFB2-0ED3-76311AFA1938}"/>
              </a:ext>
            </a:extLst>
          </p:cNvPr>
          <p:cNvPicPr preferRelativeResize="0"/>
          <p:nvPr userDrawn="1"/>
        </p:nvPicPr>
        <p:blipFill rotWithShape="1">
          <a:blip r:embed="rId3">
            <a:alphaModFix amt="80000"/>
          </a:blip>
          <a:srcRect t="15474" b="66777"/>
          <a:stretch/>
        </p:blipFill>
        <p:spPr>
          <a:xfrm>
            <a:off x="0" y="-1"/>
            <a:ext cx="12193200" cy="14436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55;p4">
            <a:extLst>
              <a:ext uri="{FF2B5EF4-FFF2-40B4-BE49-F238E27FC236}">
                <a16:creationId xmlns:a16="http://schemas.microsoft.com/office/drawing/2014/main" id="{D1FC33C7-0A20-74BD-0E6E-A71FF13F52C8}"/>
              </a:ext>
            </a:extLst>
          </p:cNvPr>
          <p:cNvSpPr/>
          <p:nvPr userDrawn="1"/>
        </p:nvSpPr>
        <p:spPr>
          <a:xfrm>
            <a:off x="0" y="0"/>
            <a:ext cx="12193200" cy="1443600"/>
          </a:xfrm>
          <a:prstGeom prst="rect">
            <a:avLst/>
          </a:prstGeom>
          <a:solidFill>
            <a:srgbClr val="1B2748">
              <a:alpha val="79607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4" name="Google Shape;59;p4">
            <a:extLst>
              <a:ext uri="{FF2B5EF4-FFF2-40B4-BE49-F238E27FC236}">
                <a16:creationId xmlns:a16="http://schemas.microsoft.com/office/drawing/2014/main" id="{C9530728-5A9D-5876-85AB-7EEBD2AA3632}"/>
              </a:ext>
            </a:extLst>
          </p:cNvPr>
          <p:cNvCxnSpPr/>
          <p:nvPr userDrawn="1"/>
        </p:nvCxnSpPr>
        <p:spPr>
          <a:xfrm>
            <a:off x="838200" y="444132"/>
            <a:ext cx="0" cy="640575"/>
          </a:xfrm>
          <a:prstGeom prst="straightConnector1">
            <a:avLst/>
          </a:prstGeom>
          <a:noFill/>
          <a:ln w="254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6" name="Google Shape;58;p4">
            <a:extLst>
              <a:ext uri="{FF2B5EF4-FFF2-40B4-BE49-F238E27FC236}">
                <a16:creationId xmlns:a16="http://schemas.microsoft.com/office/drawing/2014/main" id="{7F02AB43-67F8-7365-BC41-30E04B2E713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0445262" y="6236695"/>
            <a:ext cx="9085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7" name="Google Shape;63;p4">
            <a:extLst>
              <a:ext uri="{FF2B5EF4-FFF2-40B4-BE49-F238E27FC236}">
                <a16:creationId xmlns:a16="http://schemas.microsoft.com/office/drawing/2014/main" id="{64F3E7C0-7BA6-82D3-9398-3F7BDBC40DCD}"/>
              </a:ext>
            </a:extLst>
          </p:cNvPr>
          <p:cNvSpPr txBox="1"/>
          <p:nvPr userDrawn="1"/>
        </p:nvSpPr>
        <p:spPr>
          <a:xfrm>
            <a:off x="3546783" y="6331711"/>
            <a:ext cx="3484966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https://public-training.adacore.com/2024-10-21.html</a:t>
            </a:r>
            <a:endParaRPr sz="1100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8" name="Google Shape;64;p4">
            <a:extLst>
              <a:ext uri="{FF2B5EF4-FFF2-40B4-BE49-F238E27FC236}">
                <a16:creationId xmlns:a16="http://schemas.microsoft.com/office/drawing/2014/main" id="{4BFA5D90-4B69-F8F3-81C3-EE6B69CDC1B6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838200" y="6249612"/>
            <a:ext cx="1614896" cy="33929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" name="Google Shape;65;p4">
            <a:extLst>
              <a:ext uri="{FF2B5EF4-FFF2-40B4-BE49-F238E27FC236}">
                <a16:creationId xmlns:a16="http://schemas.microsoft.com/office/drawing/2014/main" id="{EB271093-493F-2D7F-A493-19781C267501}"/>
              </a:ext>
            </a:extLst>
          </p:cNvPr>
          <p:cNvGrpSpPr/>
          <p:nvPr userDrawn="1"/>
        </p:nvGrpSpPr>
        <p:grpSpPr>
          <a:xfrm>
            <a:off x="8125436" y="6305858"/>
            <a:ext cx="1226140" cy="226799"/>
            <a:chOff x="5736739" y="6239452"/>
            <a:chExt cx="1226140" cy="226799"/>
          </a:xfrm>
        </p:grpSpPr>
        <p:pic>
          <p:nvPicPr>
            <p:cNvPr id="30" name="Google Shape;66;p4" descr="Graphical user interface, application&#10;&#10;Description automatically generated">
              <a:extLst>
                <a:ext uri="{FF2B5EF4-FFF2-40B4-BE49-F238E27FC236}">
                  <a16:creationId xmlns:a16="http://schemas.microsoft.com/office/drawing/2014/main" id="{085CA634-A957-925A-FD6F-0A6322D0C80D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5736739" y="6239452"/>
              <a:ext cx="224484" cy="2267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" name="Google Shape;67;p4">
              <a:hlinkClick r:id="rId6"/>
              <a:extLst>
                <a:ext uri="{FF2B5EF4-FFF2-40B4-BE49-F238E27FC236}">
                  <a16:creationId xmlns:a16="http://schemas.microsoft.com/office/drawing/2014/main" id="{4E300BE1-7954-FA30-1DF3-66BA93BCF4CF}"/>
                </a:ext>
              </a:extLst>
            </p:cNvPr>
            <p:cNvSpPr txBox="1"/>
            <p:nvPr/>
          </p:nvSpPr>
          <p:spPr>
            <a:xfrm>
              <a:off x="6012798" y="6255576"/>
              <a:ext cx="950081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dirty="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adacore.com</a:t>
              </a:r>
              <a:endParaRPr sz="12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84168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52;p4">
            <a:extLst>
              <a:ext uri="{FF2B5EF4-FFF2-40B4-BE49-F238E27FC236}">
                <a16:creationId xmlns:a16="http://schemas.microsoft.com/office/drawing/2014/main" id="{5FA1D880-CD7C-7AAE-8F30-CDFA404AEE08}"/>
              </a:ext>
            </a:extLst>
          </p:cNvPr>
          <p:cNvPicPr preferRelativeResize="0"/>
          <p:nvPr userDrawn="1"/>
        </p:nvPicPr>
        <p:blipFill rotWithShape="1">
          <a:blip r:embed="rId2">
            <a:alphaModFix amt="80000"/>
          </a:blip>
          <a:srcRect t="76251" b="13743"/>
          <a:stretch/>
        </p:blipFill>
        <p:spPr>
          <a:xfrm>
            <a:off x="0" y="6044400"/>
            <a:ext cx="12193200" cy="8136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53;p4">
            <a:extLst>
              <a:ext uri="{FF2B5EF4-FFF2-40B4-BE49-F238E27FC236}">
                <a16:creationId xmlns:a16="http://schemas.microsoft.com/office/drawing/2014/main" id="{50EE4A95-9DFC-9814-4D9D-0829874A1BBD}"/>
              </a:ext>
            </a:extLst>
          </p:cNvPr>
          <p:cNvSpPr/>
          <p:nvPr userDrawn="1"/>
        </p:nvSpPr>
        <p:spPr>
          <a:xfrm>
            <a:off x="0" y="6044400"/>
            <a:ext cx="12193200" cy="813600"/>
          </a:xfrm>
          <a:prstGeom prst="rect">
            <a:avLst/>
          </a:prstGeom>
          <a:solidFill>
            <a:srgbClr val="1B2748">
              <a:alpha val="79607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58;p4">
            <a:extLst>
              <a:ext uri="{FF2B5EF4-FFF2-40B4-BE49-F238E27FC236}">
                <a16:creationId xmlns:a16="http://schemas.microsoft.com/office/drawing/2014/main" id="{DD32E14A-FE08-5ED4-8A7D-F79A18449ED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0206111" y="6236695"/>
            <a:ext cx="11476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Google Shape;61;p4">
            <a:extLst>
              <a:ext uri="{FF2B5EF4-FFF2-40B4-BE49-F238E27FC236}">
                <a16:creationId xmlns:a16="http://schemas.microsoft.com/office/drawing/2014/main" id="{B7F74E45-197A-EBC9-76CC-2560A1896BDC}"/>
              </a:ext>
            </a:extLst>
          </p:cNvPr>
          <p:cNvGrpSpPr/>
          <p:nvPr userDrawn="1"/>
        </p:nvGrpSpPr>
        <p:grpSpPr>
          <a:xfrm>
            <a:off x="4139216" y="6281175"/>
            <a:ext cx="1672780" cy="276164"/>
            <a:chOff x="3912474" y="6210245"/>
            <a:chExt cx="1672780" cy="276164"/>
          </a:xfrm>
        </p:grpSpPr>
        <p:pic>
          <p:nvPicPr>
            <p:cNvPr id="9" name="Google Shape;62;p4" descr="Graphical user interface, application&#10;&#10;Description automatically generated">
              <a:extLst>
                <a:ext uri="{FF2B5EF4-FFF2-40B4-BE49-F238E27FC236}">
                  <a16:creationId xmlns:a16="http://schemas.microsoft.com/office/drawing/2014/main" id="{21B90C9F-8553-0D1C-F81C-C851AE7D7294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912474" y="6210245"/>
              <a:ext cx="224484" cy="27616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Google Shape;63;p4">
              <a:extLst>
                <a:ext uri="{FF2B5EF4-FFF2-40B4-BE49-F238E27FC236}">
                  <a16:creationId xmlns:a16="http://schemas.microsoft.com/office/drawing/2014/main" id="{C31704B1-B0A6-633A-3DE5-9086EB2D8177}"/>
                </a:ext>
              </a:extLst>
            </p:cNvPr>
            <p:cNvSpPr txBox="1"/>
            <p:nvPr/>
          </p:nvSpPr>
          <p:spPr>
            <a:xfrm>
              <a:off x="4207474" y="6260781"/>
              <a:ext cx="1377780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info@adacore.com</a:t>
              </a:r>
              <a:endParaRPr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pic>
        <p:nvPicPr>
          <p:cNvPr id="11" name="Google Shape;64;p4">
            <a:extLst>
              <a:ext uri="{FF2B5EF4-FFF2-40B4-BE49-F238E27FC236}">
                <a16:creationId xmlns:a16="http://schemas.microsoft.com/office/drawing/2014/main" id="{75DB4E50-AB1E-30AB-511B-3D57782E287E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838200" y="6249612"/>
            <a:ext cx="1614896" cy="33929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" name="Google Shape;65;p4">
            <a:extLst>
              <a:ext uri="{FF2B5EF4-FFF2-40B4-BE49-F238E27FC236}">
                <a16:creationId xmlns:a16="http://schemas.microsoft.com/office/drawing/2014/main" id="{77A1039F-1B88-7495-52EB-E76C39E04B66}"/>
              </a:ext>
            </a:extLst>
          </p:cNvPr>
          <p:cNvGrpSpPr/>
          <p:nvPr userDrawn="1"/>
        </p:nvGrpSpPr>
        <p:grpSpPr>
          <a:xfrm>
            <a:off x="7498116" y="6305858"/>
            <a:ext cx="1684729" cy="226799"/>
            <a:chOff x="5736739" y="6239452"/>
            <a:chExt cx="1684729" cy="226799"/>
          </a:xfrm>
        </p:grpSpPr>
        <p:pic>
          <p:nvPicPr>
            <p:cNvPr id="13" name="Google Shape;66;p4" descr="Graphical user interface, application&#10;&#10;Description automatically generated">
              <a:extLst>
                <a:ext uri="{FF2B5EF4-FFF2-40B4-BE49-F238E27FC236}">
                  <a16:creationId xmlns:a16="http://schemas.microsoft.com/office/drawing/2014/main" id="{C37AF540-8541-7ADB-64B5-7C5E5D86591C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5736739" y="6239452"/>
              <a:ext cx="224484" cy="2267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" name="Google Shape;67;p4">
              <a:hlinkClick r:id="rId6"/>
              <a:extLst>
                <a:ext uri="{FF2B5EF4-FFF2-40B4-BE49-F238E27FC236}">
                  <a16:creationId xmlns:a16="http://schemas.microsoft.com/office/drawing/2014/main" id="{2D929C7A-37DE-78DE-61BE-0D82FC6469C1}"/>
                </a:ext>
              </a:extLst>
            </p:cNvPr>
            <p:cNvSpPr txBox="1"/>
            <p:nvPr/>
          </p:nvSpPr>
          <p:spPr>
            <a:xfrm>
              <a:off x="6012798" y="6255576"/>
              <a:ext cx="1408670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adacore.com</a:t>
              </a:r>
              <a:endParaRPr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22990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 Orig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159CE-8A24-F286-2E62-0C1AB1CB9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4BCA9C-E104-9B31-1924-9286D79819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59AA40-AB49-592E-7FE4-C2CFFEC78B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Google Shape;52;p4">
            <a:extLst>
              <a:ext uri="{FF2B5EF4-FFF2-40B4-BE49-F238E27FC236}">
                <a16:creationId xmlns:a16="http://schemas.microsoft.com/office/drawing/2014/main" id="{6877F9BD-798E-D19D-5D22-E727DA728118}"/>
              </a:ext>
            </a:extLst>
          </p:cNvPr>
          <p:cNvPicPr preferRelativeResize="0"/>
          <p:nvPr userDrawn="1"/>
        </p:nvPicPr>
        <p:blipFill rotWithShape="1">
          <a:blip r:embed="rId2">
            <a:alphaModFix amt="80000"/>
          </a:blip>
          <a:srcRect t="76251" b="13743"/>
          <a:stretch/>
        </p:blipFill>
        <p:spPr>
          <a:xfrm>
            <a:off x="0" y="6044400"/>
            <a:ext cx="12193200" cy="8136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53;p4">
            <a:extLst>
              <a:ext uri="{FF2B5EF4-FFF2-40B4-BE49-F238E27FC236}">
                <a16:creationId xmlns:a16="http://schemas.microsoft.com/office/drawing/2014/main" id="{EB22700D-3806-A71B-3C2E-A3895473F592}"/>
              </a:ext>
            </a:extLst>
          </p:cNvPr>
          <p:cNvSpPr/>
          <p:nvPr userDrawn="1"/>
        </p:nvSpPr>
        <p:spPr>
          <a:xfrm>
            <a:off x="0" y="6044400"/>
            <a:ext cx="12193200" cy="813600"/>
          </a:xfrm>
          <a:prstGeom prst="rect">
            <a:avLst/>
          </a:prstGeom>
          <a:solidFill>
            <a:srgbClr val="1B2748">
              <a:alpha val="79607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58;p4">
            <a:extLst>
              <a:ext uri="{FF2B5EF4-FFF2-40B4-BE49-F238E27FC236}">
                <a16:creationId xmlns:a16="http://schemas.microsoft.com/office/drawing/2014/main" id="{53D847E1-3F35-CBD1-9FA4-368CF517932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0086535" y="6236695"/>
            <a:ext cx="12672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1" name="Google Shape;61;p4">
            <a:extLst>
              <a:ext uri="{FF2B5EF4-FFF2-40B4-BE49-F238E27FC236}">
                <a16:creationId xmlns:a16="http://schemas.microsoft.com/office/drawing/2014/main" id="{453FCEDB-9659-CABA-6907-2A57D101FF6B}"/>
              </a:ext>
            </a:extLst>
          </p:cNvPr>
          <p:cNvGrpSpPr/>
          <p:nvPr userDrawn="1"/>
        </p:nvGrpSpPr>
        <p:grpSpPr>
          <a:xfrm>
            <a:off x="4139216" y="6281175"/>
            <a:ext cx="1672780" cy="276164"/>
            <a:chOff x="3912474" y="6210245"/>
            <a:chExt cx="1672780" cy="276164"/>
          </a:xfrm>
        </p:grpSpPr>
        <p:pic>
          <p:nvPicPr>
            <p:cNvPr id="12" name="Google Shape;62;p4" descr="Graphical user interface, application&#10;&#10;Description automatically generated">
              <a:extLst>
                <a:ext uri="{FF2B5EF4-FFF2-40B4-BE49-F238E27FC236}">
                  <a16:creationId xmlns:a16="http://schemas.microsoft.com/office/drawing/2014/main" id="{E91B3478-ABF8-53E3-4726-831E00CA268F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912474" y="6210245"/>
              <a:ext cx="224484" cy="27616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" name="Google Shape;63;p4">
              <a:extLst>
                <a:ext uri="{FF2B5EF4-FFF2-40B4-BE49-F238E27FC236}">
                  <a16:creationId xmlns:a16="http://schemas.microsoft.com/office/drawing/2014/main" id="{BA7C9D9F-6CF3-720C-31E1-16E05A736230}"/>
                </a:ext>
              </a:extLst>
            </p:cNvPr>
            <p:cNvSpPr txBox="1"/>
            <p:nvPr/>
          </p:nvSpPr>
          <p:spPr>
            <a:xfrm>
              <a:off x="4207474" y="6260781"/>
              <a:ext cx="1377780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info@adacore.com</a:t>
              </a:r>
              <a:endParaRPr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pic>
        <p:nvPicPr>
          <p:cNvPr id="14" name="Google Shape;64;p4">
            <a:extLst>
              <a:ext uri="{FF2B5EF4-FFF2-40B4-BE49-F238E27FC236}">
                <a16:creationId xmlns:a16="http://schemas.microsoft.com/office/drawing/2014/main" id="{D9461717-6E6C-DA63-E60E-D5C0517BC43D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838200" y="6249612"/>
            <a:ext cx="1614896" cy="33929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" name="Google Shape;65;p4">
            <a:extLst>
              <a:ext uri="{FF2B5EF4-FFF2-40B4-BE49-F238E27FC236}">
                <a16:creationId xmlns:a16="http://schemas.microsoft.com/office/drawing/2014/main" id="{3F2B1253-4D38-8244-4E35-896EAE4F28FD}"/>
              </a:ext>
            </a:extLst>
          </p:cNvPr>
          <p:cNvGrpSpPr/>
          <p:nvPr userDrawn="1"/>
        </p:nvGrpSpPr>
        <p:grpSpPr>
          <a:xfrm>
            <a:off x="7498116" y="6305858"/>
            <a:ext cx="1684729" cy="226799"/>
            <a:chOff x="5736739" y="6239452"/>
            <a:chExt cx="1684729" cy="226799"/>
          </a:xfrm>
        </p:grpSpPr>
        <p:pic>
          <p:nvPicPr>
            <p:cNvPr id="16" name="Google Shape;66;p4" descr="Graphical user interface, application&#10;&#10;Description automatically generated">
              <a:extLst>
                <a:ext uri="{FF2B5EF4-FFF2-40B4-BE49-F238E27FC236}">
                  <a16:creationId xmlns:a16="http://schemas.microsoft.com/office/drawing/2014/main" id="{15E3DAD0-22C4-42B3-478C-2B4086B430D8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5736739" y="6239452"/>
              <a:ext cx="224484" cy="2267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" name="Google Shape;67;p4">
              <a:hlinkClick r:id="rId6"/>
              <a:extLst>
                <a:ext uri="{FF2B5EF4-FFF2-40B4-BE49-F238E27FC236}">
                  <a16:creationId xmlns:a16="http://schemas.microsoft.com/office/drawing/2014/main" id="{6EC55E83-3E6C-A8FE-CFF5-9D2A24C56CB7}"/>
                </a:ext>
              </a:extLst>
            </p:cNvPr>
            <p:cNvSpPr txBox="1"/>
            <p:nvPr/>
          </p:nvSpPr>
          <p:spPr>
            <a:xfrm>
              <a:off x="6012798" y="6255576"/>
              <a:ext cx="1408670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adacore.com</a:t>
              </a:r>
              <a:endParaRPr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7433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63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7" r:id="rId5"/>
    <p:sldLayoutId id="2147483653" r:id="rId6"/>
    <p:sldLayoutId id="2147483655" r:id="rId7"/>
    <p:sldLayoutId id="2147483656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32823-BD47-C67B-B783-950BA1B6EB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 marL="0" lvl="0" indent="0">
              <a:buNone/>
            </a:pPr>
            <a:r>
              <a:rPr lang="en-US" sz="3200" dirty="0"/>
              <a:t>A Brief Overview of Ada and SPARK</a:t>
            </a:r>
            <a:endParaRPr sz="3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BFD656-54DE-ABEB-642A-69DA060915C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000" dirty="0"/>
              <a:t>All the Essentials, None of the Overwhelm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151A8-36F8-5058-BA25-E0F735499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1262" y="118037"/>
            <a:ext cx="10052538" cy="1246530"/>
          </a:xfrm>
          <a:prstGeom prst="rect">
            <a:avLst/>
          </a:prstGeom>
        </p:spPr>
        <p:txBody>
          <a:bodyPr/>
          <a:lstStyle/>
          <a:p>
            <a:pPr marL="0" lvl="0" indent="0">
              <a:buNone/>
            </a:pPr>
            <a:r>
              <a:t>Ada Type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6B7B2E-300D-9A35-45B6-BACE44EE5D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dirty="0"/>
              <a:t> </a:t>
            </a:r>
            <a:r>
              <a:rPr lang="en-US" i="1" dirty="0">
                <a:solidFill>
                  <a:schemeClr val="accent1"/>
                </a:solidFill>
              </a:rPr>
              <a:t>Static </a:t>
            </a:r>
            <a:r>
              <a:rPr dirty="0"/>
              <a:t>Typing</a:t>
            </a:r>
          </a:p>
          <a:p>
            <a:pPr lvl="1"/>
            <a:r>
              <a:rPr dirty="0"/>
              <a:t>Object type </a:t>
            </a:r>
            <a:r>
              <a:rPr b="1" dirty="0"/>
              <a:t>cannot change</a:t>
            </a:r>
          </a:p>
          <a:p>
            <a:pPr lvl="0"/>
            <a:r>
              <a:rPr dirty="0"/>
              <a:t> </a:t>
            </a:r>
            <a:r>
              <a:rPr lang="en-US" i="1" dirty="0">
                <a:solidFill>
                  <a:schemeClr val="accent1"/>
                </a:solidFill>
              </a:rPr>
              <a:t>Strong </a:t>
            </a:r>
            <a:r>
              <a:rPr dirty="0"/>
              <a:t>Typing</a:t>
            </a:r>
          </a:p>
          <a:p>
            <a:pPr lvl="1"/>
            <a:r>
              <a:rPr dirty="0"/>
              <a:t>By </a:t>
            </a:r>
            <a:r>
              <a:rPr b="1" dirty="0"/>
              <a:t>name</a:t>
            </a:r>
          </a:p>
          <a:p>
            <a:pPr lvl="1"/>
            <a:r>
              <a:rPr b="1" dirty="0"/>
              <a:t>Compiler-enforced</a:t>
            </a:r>
            <a:r>
              <a:rPr dirty="0"/>
              <a:t> operations and values</a:t>
            </a:r>
          </a:p>
          <a:p>
            <a:pPr lvl="1"/>
            <a:r>
              <a:rPr b="1" dirty="0"/>
              <a:t>Explicit</a:t>
            </a:r>
            <a:r>
              <a:rPr dirty="0"/>
              <a:t> conversion for</a:t>
            </a:r>
            <a:r>
              <a:rPr lang="en-US" dirty="0"/>
              <a:t> “</a:t>
            </a:r>
            <a:r>
              <a:rPr dirty="0"/>
              <a:t>relate</a:t>
            </a:r>
            <a:r>
              <a:rPr lang="en-US" dirty="0"/>
              <a:t>d”</a:t>
            </a:r>
            <a:r>
              <a:rPr dirty="0"/>
              <a:t> types</a:t>
            </a:r>
          </a:p>
          <a:p>
            <a:pPr lvl="1"/>
            <a:r>
              <a:rPr b="1" dirty="0"/>
              <a:t>Unchecked</a:t>
            </a:r>
            <a:r>
              <a:rPr dirty="0"/>
              <a:t> conversions possible</a:t>
            </a:r>
          </a:p>
        </p:txBody>
      </p:sp>
      <p:sp>
        <p:nvSpPr>
          <p:cNvPr id="12" name="Google Shape;58;p4">
            <a:extLst>
              <a:ext uri="{FF2B5EF4-FFF2-40B4-BE49-F238E27FC236}">
                <a16:creationId xmlns:a16="http://schemas.microsoft.com/office/drawing/2014/main" id="{45977752-279C-C3C7-A0B9-8D2ABCF772A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0445262" y="6236695"/>
            <a:ext cx="9085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151A8-36F8-5058-BA25-E0F735499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1262" y="118037"/>
            <a:ext cx="10052538" cy="1246530"/>
          </a:xfrm>
          <a:prstGeom prst="rect">
            <a:avLst/>
          </a:prstGeom>
        </p:spPr>
        <p:txBody>
          <a:bodyPr/>
          <a:lstStyle/>
          <a:p>
            <a:pPr marL="0" lvl="0" indent="0">
              <a:buNone/>
            </a:pPr>
            <a:r>
              <a:t>Subtype Predicate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6B7B2E-300D-9A35-45B6-BACE44EE5D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dirty="0"/>
              <a:t>Dynamic Predicate</a:t>
            </a:r>
          </a:p>
          <a:p>
            <a:pPr lvl="1" indent="0">
              <a:buNone/>
            </a:pPr>
            <a:r>
              <a:rPr b="1" dirty="0">
                <a:solidFill>
                  <a:srgbClr val="007020"/>
                </a:solidFill>
                <a:latin typeface="Courier"/>
              </a:rPr>
              <a:t>subtype</a:t>
            </a:r>
            <a:r>
              <a:rPr dirty="0">
                <a:latin typeface="Courier"/>
              </a:rPr>
              <a:t> Even </a:t>
            </a:r>
            <a:r>
              <a:rPr b="1" dirty="0">
                <a:solidFill>
                  <a:srgbClr val="007020"/>
                </a:solidFill>
                <a:latin typeface="Courier"/>
              </a:rPr>
              <a:t>is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902000"/>
                </a:solidFill>
                <a:latin typeface="Courier"/>
              </a:rPr>
              <a:t>Integer</a:t>
            </a:r>
            <a:r>
              <a:rPr dirty="0">
                <a:latin typeface="Courier"/>
              </a:rPr>
              <a:t> </a:t>
            </a:r>
            <a:r>
              <a:rPr b="1" dirty="0">
                <a:solidFill>
                  <a:srgbClr val="007020"/>
                </a:solidFill>
                <a:latin typeface="Courier"/>
              </a:rPr>
              <a:t>with</a:t>
            </a:r>
            <a:r>
              <a:rPr dirty="0">
                <a:latin typeface="Courier"/>
              </a:rPr>
              <a:t> </a:t>
            </a:r>
            <a:r>
              <a:rPr dirty="0" err="1">
                <a:latin typeface="Courier"/>
              </a:rPr>
              <a:t>Dynamic_Predicate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666666"/>
                </a:solidFill>
                <a:latin typeface="Courier"/>
              </a:rPr>
              <a:t>=&gt;</a:t>
            </a:r>
            <a:br>
              <a:rPr dirty="0"/>
            </a:br>
            <a:r>
              <a:rPr dirty="0">
                <a:latin typeface="Courier"/>
              </a:rPr>
              <a:t>   Even </a:t>
            </a:r>
            <a:r>
              <a:rPr b="1" dirty="0">
                <a:solidFill>
                  <a:srgbClr val="007020"/>
                </a:solidFill>
                <a:latin typeface="Courier"/>
              </a:rPr>
              <a:t>mod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40A070"/>
                </a:solidFill>
                <a:latin typeface="Courier"/>
              </a:rPr>
              <a:t>2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666666"/>
                </a:solidFill>
                <a:latin typeface="Courier"/>
              </a:rPr>
              <a:t>=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40A070"/>
                </a:solidFill>
                <a:latin typeface="Courier"/>
              </a:rPr>
              <a:t>0</a:t>
            </a:r>
            <a:r>
              <a:rPr dirty="0">
                <a:latin typeface="Courier"/>
              </a:rPr>
              <a:t>; </a:t>
            </a:r>
            <a:r>
              <a:rPr i="1" dirty="0">
                <a:solidFill>
                  <a:srgbClr val="60A0B0"/>
                </a:solidFill>
                <a:latin typeface="Courier"/>
              </a:rPr>
              <a:t>-- Boolean expression</a:t>
            </a:r>
            <a:br>
              <a:rPr dirty="0"/>
            </a:br>
            <a:r>
              <a:rPr dirty="0">
                <a:latin typeface="Courier"/>
              </a:rPr>
              <a:t>   </a:t>
            </a:r>
            <a:r>
              <a:rPr i="1" dirty="0">
                <a:solidFill>
                  <a:srgbClr val="60A0B0"/>
                </a:solidFill>
                <a:latin typeface="Courier"/>
              </a:rPr>
              <a:t>-- (Even indicates "current instance")</a:t>
            </a:r>
          </a:p>
          <a:p>
            <a:pPr lvl="0"/>
            <a:r>
              <a:rPr dirty="0"/>
              <a:t>Static Predicate</a:t>
            </a:r>
          </a:p>
          <a:p>
            <a:pPr lvl="1" indent="0">
              <a:buNone/>
            </a:pPr>
            <a:r>
              <a:rPr b="1" dirty="0">
                <a:solidFill>
                  <a:srgbClr val="007020"/>
                </a:solidFill>
                <a:latin typeface="Courier"/>
              </a:rPr>
              <a:t>type</a:t>
            </a:r>
            <a:r>
              <a:rPr dirty="0">
                <a:latin typeface="Courier"/>
              </a:rPr>
              <a:t> </a:t>
            </a:r>
            <a:r>
              <a:rPr dirty="0" err="1">
                <a:latin typeface="Courier"/>
              </a:rPr>
              <a:t>Serial_Baud_Rate</a:t>
            </a:r>
            <a:r>
              <a:rPr dirty="0">
                <a:latin typeface="Courier"/>
              </a:rPr>
              <a:t> </a:t>
            </a:r>
            <a:r>
              <a:rPr b="1" dirty="0">
                <a:solidFill>
                  <a:srgbClr val="007020"/>
                </a:solidFill>
                <a:latin typeface="Courier"/>
              </a:rPr>
              <a:t>is</a:t>
            </a:r>
            <a:r>
              <a:rPr dirty="0">
                <a:latin typeface="Courier"/>
              </a:rPr>
              <a:t> </a:t>
            </a:r>
            <a:r>
              <a:rPr b="1" dirty="0">
                <a:solidFill>
                  <a:srgbClr val="007020"/>
                </a:solidFill>
                <a:latin typeface="Courier"/>
              </a:rPr>
              <a:t>range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40A070"/>
                </a:solidFill>
                <a:latin typeface="Courier"/>
              </a:rPr>
              <a:t>110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666666"/>
                </a:solidFill>
                <a:latin typeface="Courier"/>
              </a:rPr>
              <a:t>..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40A070"/>
                </a:solidFill>
                <a:latin typeface="Courier"/>
              </a:rPr>
              <a:t>115200</a:t>
            </a:r>
            <a:br>
              <a:rPr dirty="0"/>
            </a:br>
            <a:r>
              <a:rPr dirty="0">
                <a:latin typeface="Courier"/>
              </a:rPr>
              <a:t>  </a:t>
            </a:r>
            <a:r>
              <a:rPr b="1" dirty="0">
                <a:solidFill>
                  <a:srgbClr val="007020"/>
                </a:solidFill>
                <a:latin typeface="Courier"/>
              </a:rPr>
              <a:t>with</a:t>
            </a:r>
            <a:r>
              <a:rPr dirty="0">
                <a:latin typeface="Courier"/>
              </a:rPr>
              <a:t> </a:t>
            </a:r>
            <a:r>
              <a:rPr dirty="0" err="1">
                <a:latin typeface="Courier"/>
              </a:rPr>
              <a:t>Static_Predicate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666666"/>
                </a:solidFill>
                <a:latin typeface="Courier"/>
              </a:rPr>
              <a:t>=&gt;</a:t>
            </a:r>
            <a:r>
              <a:rPr dirty="0">
                <a:latin typeface="Courier"/>
              </a:rPr>
              <a:t> </a:t>
            </a:r>
            <a:r>
              <a:rPr dirty="0" err="1">
                <a:latin typeface="Courier"/>
              </a:rPr>
              <a:t>Serial_Baud_Rate</a:t>
            </a:r>
            <a:r>
              <a:rPr dirty="0">
                <a:latin typeface="Courier"/>
              </a:rPr>
              <a:t>  </a:t>
            </a:r>
            <a:r>
              <a:rPr b="1" dirty="0">
                <a:solidFill>
                  <a:srgbClr val="007020"/>
                </a:solidFill>
                <a:latin typeface="Courier"/>
              </a:rPr>
              <a:t>in</a:t>
            </a:r>
            <a:br>
              <a:rPr dirty="0"/>
            </a:br>
            <a:r>
              <a:rPr dirty="0">
                <a:latin typeface="Courier"/>
              </a:rPr>
              <a:t>    </a:t>
            </a:r>
            <a:r>
              <a:rPr i="1" dirty="0">
                <a:solidFill>
                  <a:srgbClr val="60A0B0"/>
                </a:solidFill>
                <a:latin typeface="Courier"/>
              </a:rPr>
              <a:t>-- Non-contiguous range</a:t>
            </a:r>
            <a:br>
              <a:rPr dirty="0"/>
            </a:br>
            <a:r>
              <a:rPr dirty="0">
                <a:latin typeface="Courier"/>
              </a:rPr>
              <a:t>    </a:t>
            </a:r>
            <a:r>
              <a:rPr dirty="0">
                <a:solidFill>
                  <a:srgbClr val="40A070"/>
                </a:solidFill>
                <a:latin typeface="Courier"/>
              </a:rPr>
              <a:t>110</a:t>
            </a:r>
            <a:r>
              <a:rPr dirty="0">
                <a:latin typeface="Courier"/>
              </a:rPr>
              <a:t>  </a:t>
            </a:r>
            <a:r>
              <a:rPr dirty="0">
                <a:solidFill>
                  <a:srgbClr val="666666"/>
                </a:solidFill>
                <a:latin typeface="Courier"/>
              </a:rPr>
              <a:t>|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40A070"/>
                </a:solidFill>
                <a:latin typeface="Courier"/>
              </a:rPr>
              <a:t>300</a:t>
            </a:r>
            <a:r>
              <a:rPr dirty="0">
                <a:latin typeface="Courier"/>
              </a:rPr>
              <a:t>  </a:t>
            </a:r>
            <a:r>
              <a:rPr dirty="0">
                <a:solidFill>
                  <a:srgbClr val="666666"/>
                </a:solidFill>
                <a:latin typeface="Courier"/>
              </a:rPr>
              <a:t>|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40A070"/>
                </a:solidFill>
                <a:latin typeface="Courier"/>
              </a:rPr>
              <a:t>600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666666"/>
                </a:solidFill>
                <a:latin typeface="Courier"/>
              </a:rPr>
              <a:t>|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40A070"/>
                </a:solidFill>
                <a:latin typeface="Courier"/>
              </a:rPr>
              <a:t>1200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666666"/>
                </a:solidFill>
                <a:latin typeface="Courier"/>
              </a:rPr>
              <a:t>|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40A070"/>
                </a:solidFill>
                <a:latin typeface="Courier"/>
              </a:rPr>
              <a:t>2400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666666"/>
                </a:solidFill>
                <a:latin typeface="Courier"/>
              </a:rPr>
              <a:t>|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40A070"/>
                </a:solidFill>
                <a:latin typeface="Courier"/>
              </a:rPr>
              <a:t>4800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666666"/>
                </a:solidFill>
                <a:latin typeface="Courier"/>
              </a:rPr>
              <a:t>|</a:t>
            </a:r>
            <a:br>
              <a:rPr dirty="0"/>
            </a:br>
            <a:r>
              <a:rPr dirty="0">
                <a:latin typeface="Courier"/>
              </a:rPr>
              <a:t>    </a:t>
            </a:r>
            <a:r>
              <a:rPr dirty="0">
                <a:solidFill>
                  <a:srgbClr val="40A070"/>
                </a:solidFill>
                <a:latin typeface="Courier"/>
              </a:rPr>
              <a:t>9600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666666"/>
                </a:solidFill>
                <a:latin typeface="Courier"/>
              </a:rPr>
              <a:t>|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40A070"/>
                </a:solidFill>
                <a:latin typeface="Courier"/>
              </a:rPr>
              <a:t>14400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666666"/>
                </a:solidFill>
                <a:latin typeface="Courier"/>
              </a:rPr>
              <a:t>|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40A070"/>
                </a:solidFill>
                <a:latin typeface="Courier"/>
              </a:rPr>
              <a:t>19200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666666"/>
                </a:solidFill>
                <a:latin typeface="Courier"/>
              </a:rPr>
              <a:t>|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40A070"/>
                </a:solidFill>
                <a:latin typeface="Courier"/>
              </a:rPr>
              <a:t>28800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666666"/>
                </a:solidFill>
                <a:latin typeface="Courier"/>
              </a:rPr>
              <a:t>|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40A070"/>
                </a:solidFill>
                <a:latin typeface="Courier"/>
              </a:rPr>
              <a:t>38400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666666"/>
                </a:solidFill>
                <a:latin typeface="Courier"/>
              </a:rPr>
              <a:t>|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40A070"/>
                </a:solidFill>
                <a:latin typeface="Courier"/>
              </a:rPr>
              <a:t>56000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666666"/>
                </a:solidFill>
                <a:latin typeface="Courier"/>
              </a:rPr>
              <a:t>|</a:t>
            </a:r>
            <a:br>
              <a:rPr dirty="0"/>
            </a:br>
            <a:r>
              <a:rPr dirty="0">
                <a:latin typeface="Courier"/>
              </a:rPr>
              <a:t>    </a:t>
            </a:r>
            <a:r>
              <a:rPr dirty="0">
                <a:solidFill>
                  <a:srgbClr val="40A070"/>
                </a:solidFill>
                <a:latin typeface="Courier"/>
              </a:rPr>
              <a:t>57600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666666"/>
                </a:solidFill>
                <a:latin typeface="Courier"/>
              </a:rPr>
              <a:t>|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40A070"/>
                </a:solidFill>
                <a:latin typeface="Courier"/>
              </a:rPr>
              <a:t>115200</a:t>
            </a:r>
            <a:r>
              <a:rPr dirty="0">
                <a:latin typeface="Courier"/>
              </a:rPr>
              <a:t>;</a:t>
            </a:r>
          </a:p>
        </p:txBody>
      </p:sp>
      <p:sp>
        <p:nvSpPr>
          <p:cNvPr id="12" name="Google Shape;58;p4">
            <a:extLst>
              <a:ext uri="{FF2B5EF4-FFF2-40B4-BE49-F238E27FC236}">
                <a16:creationId xmlns:a16="http://schemas.microsoft.com/office/drawing/2014/main" id="{45977752-279C-C3C7-A0B9-8D2ABCF772A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0445262" y="6236695"/>
            <a:ext cx="9085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100</a:t>
            </a:fld>
            <a:endParaRPr lang="en-US" dirty="0"/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151A8-36F8-5058-BA25-E0F735499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1262" y="118037"/>
            <a:ext cx="10052538" cy="1246530"/>
          </a:xfrm>
          <a:prstGeom prst="rect">
            <a:avLst/>
          </a:prstGeom>
        </p:spPr>
        <p:txBody>
          <a:bodyPr/>
          <a:lstStyle/>
          <a:p>
            <a:pPr marL="0" lvl="0" indent="0">
              <a:buNone/>
            </a:pPr>
            <a:r>
              <a:t>Predicate Checking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6B7B2E-300D-9A35-45B6-BACE44EE5D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dirty="0"/>
              <a:t>Calls inserted automatically by compiler</a:t>
            </a:r>
          </a:p>
          <a:p>
            <a:pPr lvl="0"/>
            <a:r>
              <a:rPr dirty="0"/>
              <a:t>Violations raise exception </a:t>
            </a:r>
            <a:r>
              <a:rPr dirty="0" err="1">
                <a:latin typeface="Courier"/>
              </a:rPr>
              <a:t>Assertion_Error</a:t>
            </a:r>
            <a:endParaRPr dirty="0">
              <a:latin typeface="Courier"/>
            </a:endParaRPr>
          </a:p>
          <a:p>
            <a:pPr lvl="1"/>
            <a:r>
              <a:rPr dirty="0"/>
              <a:t>When predicate does not hold (evaluates to False)</a:t>
            </a:r>
          </a:p>
          <a:p>
            <a:pPr lvl="0"/>
            <a:r>
              <a:rPr dirty="0"/>
              <a:t>Checks are done before value change</a:t>
            </a:r>
          </a:p>
          <a:p>
            <a:pPr lvl="1"/>
            <a:r>
              <a:rPr dirty="0"/>
              <a:t>Same as language-defined constraint checks</a:t>
            </a:r>
          </a:p>
          <a:p>
            <a:pPr lvl="0"/>
            <a:r>
              <a:rPr dirty="0"/>
              <a:t>Associated variable is unchanged when violation is detected</a:t>
            </a:r>
          </a:p>
        </p:txBody>
      </p:sp>
      <p:sp>
        <p:nvSpPr>
          <p:cNvPr id="12" name="Google Shape;58;p4">
            <a:extLst>
              <a:ext uri="{FF2B5EF4-FFF2-40B4-BE49-F238E27FC236}">
                <a16:creationId xmlns:a16="http://schemas.microsoft.com/office/drawing/2014/main" id="{45977752-279C-C3C7-A0B9-8D2ABCF772A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0445262" y="6236695"/>
            <a:ext cx="9085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101</a:t>
            </a:fld>
            <a:endParaRPr lang="en-US" dirty="0"/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32823-BD47-C67B-B783-950BA1B6EB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 marL="0" lvl="0" indent="0">
              <a:buNone/>
            </a:pPr>
            <a:r>
              <a:t>Tasking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C8C5DC-4911-BE28-C6A3-FC436583137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151A8-36F8-5058-BA25-E0F735499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1262" y="118037"/>
            <a:ext cx="10052538" cy="1246530"/>
          </a:xfrm>
          <a:prstGeom prst="rect">
            <a:avLst/>
          </a:prstGeom>
        </p:spPr>
        <p:txBody>
          <a:bodyPr/>
          <a:lstStyle/>
          <a:p>
            <a:pPr marL="0" lvl="0" indent="0">
              <a:buNone/>
            </a:pPr>
            <a:r>
              <a:t>A Simple Task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6B7B2E-300D-9A35-45B6-BACE44EE5D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lvl="0"/>
            <a:r>
              <a:rPr dirty="0"/>
              <a:t>Concurrent code execution via </a:t>
            </a:r>
            <a:r>
              <a:rPr dirty="0">
                <a:latin typeface="Courier"/>
              </a:rPr>
              <a:t>task</a:t>
            </a:r>
          </a:p>
          <a:p>
            <a:pPr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b="1" dirty="0">
                <a:solidFill>
                  <a:srgbClr val="007020"/>
                </a:solidFill>
                <a:latin typeface="Courier"/>
              </a:rPr>
              <a:t>procedure</a:t>
            </a:r>
            <a:r>
              <a:rPr dirty="0">
                <a:latin typeface="Courier"/>
              </a:rPr>
              <a:t> Main </a:t>
            </a:r>
            <a:r>
              <a:rPr b="1" dirty="0">
                <a:solidFill>
                  <a:srgbClr val="007020"/>
                </a:solidFill>
                <a:latin typeface="Courier"/>
              </a:rPr>
              <a:t>is</a:t>
            </a:r>
            <a:br>
              <a:rPr dirty="0"/>
            </a:br>
            <a:r>
              <a:rPr dirty="0">
                <a:latin typeface="Courier"/>
              </a:rPr>
              <a:t>   </a:t>
            </a:r>
            <a:r>
              <a:rPr b="1" dirty="0">
                <a:solidFill>
                  <a:srgbClr val="007020"/>
                </a:solidFill>
                <a:latin typeface="Courier"/>
              </a:rPr>
              <a:t>task</a:t>
            </a:r>
            <a:r>
              <a:rPr dirty="0">
                <a:latin typeface="Courier"/>
              </a:rPr>
              <a:t> </a:t>
            </a:r>
            <a:r>
              <a:rPr b="1" dirty="0">
                <a:solidFill>
                  <a:srgbClr val="007020"/>
                </a:solidFill>
                <a:latin typeface="Courier"/>
              </a:rPr>
              <a:t>type</a:t>
            </a:r>
            <a:r>
              <a:rPr dirty="0">
                <a:latin typeface="Courier"/>
              </a:rPr>
              <a:t> </a:t>
            </a:r>
            <a:r>
              <a:rPr dirty="0" err="1">
                <a:latin typeface="Courier"/>
              </a:rPr>
              <a:t>Put_T</a:t>
            </a:r>
            <a:r>
              <a:rPr dirty="0">
                <a:latin typeface="Courier"/>
              </a:rPr>
              <a:t>;</a:t>
            </a:r>
            <a:br>
              <a:rPr dirty="0"/>
            </a:br>
            <a:r>
              <a:rPr dirty="0">
                <a:latin typeface="Courier"/>
              </a:rPr>
              <a:t>   </a:t>
            </a:r>
            <a:r>
              <a:rPr b="1" dirty="0">
                <a:solidFill>
                  <a:srgbClr val="007020"/>
                </a:solidFill>
                <a:latin typeface="Courier"/>
              </a:rPr>
              <a:t>task</a:t>
            </a:r>
            <a:r>
              <a:rPr dirty="0">
                <a:latin typeface="Courier"/>
              </a:rPr>
              <a:t> </a:t>
            </a:r>
            <a:r>
              <a:rPr b="1" dirty="0">
                <a:solidFill>
                  <a:srgbClr val="007020"/>
                </a:solidFill>
                <a:latin typeface="Courier"/>
              </a:rPr>
              <a:t>body</a:t>
            </a:r>
            <a:r>
              <a:rPr dirty="0">
                <a:latin typeface="Courier"/>
              </a:rPr>
              <a:t> </a:t>
            </a:r>
            <a:r>
              <a:rPr dirty="0" err="1">
                <a:latin typeface="Courier"/>
              </a:rPr>
              <a:t>Put_T</a:t>
            </a:r>
            <a:r>
              <a:rPr dirty="0">
                <a:latin typeface="Courier"/>
              </a:rPr>
              <a:t> </a:t>
            </a:r>
            <a:r>
              <a:rPr b="1" dirty="0">
                <a:solidFill>
                  <a:srgbClr val="007020"/>
                </a:solidFill>
                <a:latin typeface="Courier"/>
              </a:rPr>
              <a:t>is</a:t>
            </a:r>
            <a:br>
              <a:rPr dirty="0"/>
            </a:br>
            <a:r>
              <a:rPr dirty="0">
                <a:latin typeface="Courier"/>
              </a:rPr>
              <a:t>   </a:t>
            </a:r>
            <a:r>
              <a:rPr b="1" dirty="0">
                <a:solidFill>
                  <a:srgbClr val="007020"/>
                </a:solidFill>
                <a:latin typeface="Courier"/>
              </a:rPr>
              <a:t>begin</a:t>
            </a:r>
            <a:br>
              <a:rPr dirty="0"/>
            </a:br>
            <a:r>
              <a:rPr dirty="0">
                <a:latin typeface="Courier"/>
              </a:rPr>
              <a:t>      </a:t>
            </a:r>
            <a:r>
              <a:rPr b="1" dirty="0">
                <a:solidFill>
                  <a:srgbClr val="007020"/>
                </a:solidFill>
                <a:latin typeface="Courier"/>
              </a:rPr>
              <a:t>loop</a:t>
            </a:r>
            <a:br>
              <a:rPr dirty="0"/>
            </a:br>
            <a:r>
              <a:rPr dirty="0">
                <a:latin typeface="Courier"/>
              </a:rPr>
              <a:t>         </a:t>
            </a:r>
            <a:r>
              <a:rPr b="1" dirty="0">
                <a:solidFill>
                  <a:srgbClr val="007020"/>
                </a:solidFill>
                <a:latin typeface="Courier"/>
              </a:rPr>
              <a:t>delay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40A070"/>
                </a:solidFill>
                <a:latin typeface="Courier"/>
              </a:rPr>
              <a:t>1.0</a:t>
            </a:r>
            <a:r>
              <a:rPr dirty="0">
                <a:latin typeface="Courier"/>
              </a:rPr>
              <a:t>;</a:t>
            </a:r>
            <a:br>
              <a:rPr dirty="0"/>
            </a:br>
            <a:r>
              <a:rPr dirty="0">
                <a:latin typeface="Courier"/>
              </a:rPr>
              <a:t>         </a:t>
            </a:r>
            <a:r>
              <a:rPr dirty="0" err="1">
                <a:latin typeface="Courier"/>
              </a:rPr>
              <a:t>Put_Line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666666"/>
                </a:solidFill>
                <a:latin typeface="Courier"/>
              </a:rPr>
              <a:t>(</a:t>
            </a:r>
            <a:r>
              <a:rPr dirty="0">
                <a:solidFill>
                  <a:srgbClr val="4070A0"/>
                </a:solidFill>
                <a:latin typeface="Courier"/>
              </a:rPr>
              <a:t>"T"</a:t>
            </a:r>
            <a:r>
              <a:rPr dirty="0">
                <a:solidFill>
                  <a:srgbClr val="666666"/>
                </a:solidFill>
                <a:latin typeface="Courier"/>
              </a:rPr>
              <a:t>)</a:t>
            </a:r>
            <a:r>
              <a:rPr dirty="0">
                <a:latin typeface="Courier"/>
              </a:rPr>
              <a:t>;</a:t>
            </a:r>
            <a:br>
              <a:rPr dirty="0"/>
            </a:br>
            <a:r>
              <a:rPr dirty="0">
                <a:latin typeface="Courier"/>
              </a:rPr>
              <a:t>      </a:t>
            </a:r>
            <a:r>
              <a:rPr b="1" dirty="0">
                <a:solidFill>
                  <a:srgbClr val="007020"/>
                </a:solidFill>
                <a:latin typeface="Courier"/>
              </a:rPr>
              <a:t>end loop</a:t>
            </a:r>
            <a:r>
              <a:rPr dirty="0">
                <a:latin typeface="Courier"/>
              </a:rPr>
              <a:t>;</a:t>
            </a:r>
            <a:br>
              <a:rPr dirty="0"/>
            </a:br>
            <a:r>
              <a:rPr dirty="0">
                <a:latin typeface="Courier"/>
              </a:rPr>
              <a:t>   </a:t>
            </a:r>
            <a:r>
              <a:rPr b="1" dirty="0">
                <a:solidFill>
                  <a:srgbClr val="007020"/>
                </a:solidFill>
                <a:latin typeface="Courier"/>
              </a:rPr>
              <a:t>end</a:t>
            </a:r>
            <a:r>
              <a:rPr dirty="0">
                <a:latin typeface="Courier"/>
              </a:rPr>
              <a:t> </a:t>
            </a:r>
            <a:r>
              <a:rPr dirty="0" err="1">
                <a:latin typeface="Courier"/>
              </a:rPr>
              <a:t>Put_T</a:t>
            </a:r>
            <a:r>
              <a:rPr dirty="0">
                <a:latin typeface="Courier"/>
              </a:rPr>
              <a:t>;</a:t>
            </a:r>
            <a:br>
              <a:rPr dirty="0"/>
            </a:br>
            <a:br>
              <a:rPr dirty="0"/>
            </a:br>
            <a:r>
              <a:rPr dirty="0">
                <a:latin typeface="Courier"/>
              </a:rPr>
              <a:t>   T </a:t>
            </a:r>
            <a:r>
              <a:rPr dirty="0">
                <a:solidFill>
                  <a:srgbClr val="666666"/>
                </a:solidFill>
                <a:latin typeface="Courier"/>
              </a:rPr>
              <a:t>:</a:t>
            </a:r>
            <a:r>
              <a:rPr dirty="0">
                <a:latin typeface="Courier"/>
              </a:rPr>
              <a:t> </a:t>
            </a:r>
            <a:r>
              <a:rPr dirty="0" err="1">
                <a:latin typeface="Courier"/>
              </a:rPr>
              <a:t>Put_T</a:t>
            </a:r>
            <a:r>
              <a:rPr dirty="0">
                <a:latin typeface="Courier"/>
              </a:rPr>
              <a:t>;</a:t>
            </a:r>
            <a:br>
              <a:rPr dirty="0"/>
            </a:br>
            <a:r>
              <a:rPr b="1" dirty="0">
                <a:solidFill>
                  <a:srgbClr val="007020"/>
                </a:solidFill>
                <a:latin typeface="Courier"/>
              </a:rPr>
              <a:t>begin</a:t>
            </a:r>
            <a:r>
              <a:rPr dirty="0">
                <a:latin typeface="Courier"/>
              </a:rPr>
              <a:t> </a:t>
            </a:r>
            <a:r>
              <a:rPr i="1" dirty="0">
                <a:solidFill>
                  <a:srgbClr val="60A0B0"/>
                </a:solidFill>
                <a:latin typeface="Courier"/>
              </a:rPr>
              <a:t>-- Main task body</a:t>
            </a:r>
            <a:br>
              <a:rPr dirty="0"/>
            </a:br>
            <a:r>
              <a:rPr dirty="0">
                <a:latin typeface="Courier"/>
              </a:rPr>
              <a:t>   </a:t>
            </a:r>
            <a:r>
              <a:rPr b="1" dirty="0">
                <a:solidFill>
                  <a:srgbClr val="007020"/>
                </a:solidFill>
                <a:latin typeface="Courier"/>
              </a:rPr>
              <a:t>loop</a:t>
            </a:r>
            <a:br>
              <a:rPr dirty="0"/>
            </a:br>
            <a:r>
              <a:rPr dirty="0">
                <a:latin typeface="Courier"/>
              </a:rPr>
              <a:t>      </a:t>
            </a:r>
            <a:r>
              <a:rPr b="1" dirty="0">
                <a:solidFill>
                  <a:srgbClr val="007020"/>
                </a:solidFill>
                <a:latin typeface="Courier"/>
              </a:rPr>
              <a:t>delay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40A070"/>
                </a:solidFill>
                <a:latin typeface="Courier"/>
              </a:rPr>
              <a:t>1.0</a:t>
            </a:r>
            <a:r>
              <a:rPr dirty="0">
                <a:latin typeface="Courier"/>
              </a:rPr>
              <a:t>;</a:t>
            </a:r>
            <a:br>
              <a:rPr dirty="0"/>
            </a:br>
            <a:r>
              <a:rPr dirty="0">
                <a:latin typeface="Courier"/>
              </a:rPr>
              <a:t>      </a:t>
            </a:r>
            <a:r>
              <a:rPr dirty="0" err="1">
                <a:latin typeface="Courier"/>
              </a:rPr>
              <a:t>Put_Line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666666"/>
                </a:solidFill>
                <a:latin typeface="Courier"/>
              </a:rPr>
              <a:t>(</a:t>
            </a:r>
            <a:r>
              <a:rPr dirty="0">
                <a:solidFill>
                  <a:srgbClr val="4070A0"/>
                </a:solidFill>
                <a:latin typeface="Courier"/>
              </a:rPr>
              <a:t>"Main"</a:t>
            </a:r>
            <a:r>
              <a:rPr dirty="0">
                <a:solidFill>
                  <a:srgbClr val="666666"/>
                </a:solidFill>
                <a:latin typeface="Courier"/>
              </a:rPr>
              <a:t>)</a:t>
            </a:r>
            <a:r>
              <a:rPr dirty="0">
                <a:latin typeface="Courier"/>
              </a:rPr>
              <a:t>;</a:t>
            </a:r>
            <a:br>
              <a:rPr dirty="0"/>
            </a:br>
            <a:r>
              <a:rPr dirty="0">
                <a:latin typeface="Courier"/>
              </a:rPr>
              <a:t>   </a:t>
            </a:r>
            <a:r>
              <a:rPr b="1" dirty="0">
                <a:solidFill>
                  <a:srgbClr val="007020"/>
                </a:solidFill>
                <a:latin typeface="Courier"/>
              </a:rPr>
              <a:t>end loop</a:t>
            </a:r>
            <a:r>
              <a:rPr dirty="0">
                <a:latin typeface="Courier"/>
              </a:rPr>
              <a:t>;</a:t>
            </a:r>
            <a:br>
              <a:rPr dirty="0"/>
            </a:br>
            <a:r>
              <a:rPr b="1" dirty="0">
                <a:solidFill>
                  <a:srgbClr val="007020"/>
                </a:solidFill>
                <a:latin typeface="Courier"/>
              </a:rPr>
              <a:t>end</a:t>
            </a:r>
            <a:r>
              <a:rPr dirty="0">
                <a:latin typeface="Courier"/>
              </a:rPr>
              <a:t>;</a:t>
            </a:r>
          </a:p>
          <a:p>
            <a:pPr lvl="0"/>
            <a:r>
              <a:rPr dirty="0"/>
              <a:t>A task is started when its declaration scope is </a:t>
            </a:r>
            <a:r>
              <a:rPr b="1" dirty="0"/>
              <a:t>elaborated</a:t>
            </a:r>
          </a:p>
          <a:p>
            <a:pPr lvl="0"/>
            <a:r>
              <a:rPr dirty="0"/>
              <a:t>Its enclosing scope exits when </a:t>
            </a:r>
            <a:r>
              <a:rPr b="1" dirty="0"/>
              <a:t>all tasks</a:t>
            </a:r>
            <a:r>
              <a:rPr dirty="0"/>
              <a:t> have finished</a:t>
            </a:r>
          </a:p>
        </p:txBody>
      </p:sp>
      <p:sp>
        <p:nvSpPr>
          <p:cNvPr id="12" name="Google Shape;58;p4">
            <a:extLst>
              <a:ext uri="{FF2B5EF4-FFF2-40B4-BE49-F238E27FC236}">
                <a16:creationId xmlns:a16="http://schemas.microsoft.com/office/drawing/2014/main" id="{45977752-279C-C3C7-A0B9-8D2ABCF772A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0445262" y="6236695"/>
            <a:ext cx="9085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103</a:t>
            </a:fld>
            <a:endParaRPr lang="en-US" dirty="0"/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151A8-36F8-5058-BA25-E0F735499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1262" y="118037"/>
            <a:ext cx="10052538" cy="1246530"/>
          </a:xfrm>
          <a:prstGeom prst="rect">
            <a:avLst/>
          </a:prstGeom>
        </p:spPr>
        <p:txBody>
          <a:bodyPr/>
          <a:lstStyle/>
          <a:p>
            <a:pPr marL="0" lvl="0" indent="0">
              <a:buNone/>
            </a:pPr>
            <a:r>
              <a:t>Two Synchronization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6B7B2E-300D-9A35-45B6-BACE44EE5D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dirty="0"/>
              <a:t>Active</a:t>
            </a:r>
          </a:p>
          <a:p>
            <a:pPr lvl="1"/>
            <a:r>
              <a:rPr dirty="0"/>
              <a:t>Rendezvous</a:t>
            </a:r>
          </a:p>
          <a:p>
            <a:pPr lvl="1"/>
            <a:r>
              <a:rPr b="1" dirty="0"/>
              <a:t>Client / Server</a:t>
            </a:r>
            <a:r>
              <a:rPr dirty="0"/>
              <a:t> model</a:t>
            </a:r>
          </a:p>
          <a:p>
            <a:pPr lvl="1"/>
            <a:r>
              <a:rPr dirty="0"/>
              <a:t>Server </a:t>
            </a:r>
            <a:r>
              <a:rPr b="1" dirty="0"/>
              <a:t>entries</a:t>
            </a:r>
          </a:p>
          <a:p>
            <a:pPr lvl="1"/>
            <a:r>
              <a:rPr dirty="0"/>
              <a:t>Client </a:t>
            </a:r>
            <a:r>
              <a:rPr b="1" dirty="0"/>
              <a:t>entry calls</a:t>
            </a:r>
          </a:p>
          <a:p>
            <a:pPr lvl="0"/>
            <a:r>
              <a:rPr dirty="0"/>
              <a:t>Passive</a:t>
            </a:r>
          </a:p>
          <a:p>
            <a:pPr lvl="1"/>
            <a:r>
              <a:rPr b="1" dirty="0"/>
              <a:t>Protected objects</a:t>
            </a:r>
            <a:r>
              <a:rPr dirty="0"/>
              <a:t> model</a:t>
            </a:r>
          </a:p>
          <a:p>
            <a:pPr lvl="1"/>
            <a:r>
              <a:rPr dirty="0"/>
              <a:t>Concurrency-safe </a:t>
            </a:r>
            <a:r>
              <a:rPr b="1" dirty="0"/>
              <a:t>semantics</a:t>
            </a:r>
          </a:p>
        </p:txBody>
      </p:sp>
      <p:sp>
        <p:nvSpPr>
          <p:cNvPr id="12" name="Google Shape;58;p4">
            <a:extLst>
              <a:ext uri="{FF2B5EF4-FFF2-40B4-BE49-F238E27FC236}">
                <a16:creationId xmlns:a16="http://schemas.microsoft.com/office/drawing/2014/main" id="{45977752-279C-C3C7-A0B9-8D2ABCF772A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0445262" y="6236695"/>
            <a:ext cx="9085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104</a:t>
            </a:fld>
            <a:endParaRPr lang="en-US" dirty="0"/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32823-BD47-C67B-B783-950BA1B6E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8634" y="1709739"/>
            <a:ext cx="9968815" cy="2409460"/>
          </a:xfrm>
          <a:prstGeom prst="rect">
            <a:avLst/>
          </a:prstGeom>
        </p:spPr>
        <p:txBody>
          <a:bodyPr/>
          <a:lstStyle/>
          <a:p>
            <a:pPr marL="0" lvl="0" indent="0">
              <a:buNone/>
            </a:pPr>
            <a:r>
              <a:t>Tasks</a:t>
            </a:r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151A8-36F8-5058-BA25-E0F735499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1262" y="118037"/>
            <a:ext cx="10052538" cy="1246530"/>
          </a:xfrm>
          <a:prstGeom prst="rect">
            <a:avLst/>
          </a:prstGeom>
        </p:spPr>
        <p:txBody>
          <a:bodyPr/>
          <a:lstStyle/>
          <a:p>
            <a:pPr marL="0" lvl="0" indent="0">
              <a:buNone/>
            </a:pPr>
            <a:r>
              <a:t>Rendezvous Definitions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6B7B2E-300D-9A35-45B6-BACE44EE5D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lvl="0"/>
            <a:r>
              <a:rPr b="1" dirty="0"/>
              <a:t>Server</a:t>
            </a:r>
            <a:r>
              <a:rPr dirty="0"/>
              <a:t> declares several </a:t>
            </a:r>
            <a:r>
              <a:rPr dirty="0">
                <a:latin typeface="Courier"/>
              </a:rPr>
              <a:t>entry</a:t>
            </a:r>
          </a:p>
          <a:p>
            <a:pPr lvl="0"/>
            <a:r>
              <a:rPr dirty="0"/>
              <a:t>Client calls entries like subprograms</a:t>
            </a:r>
          </a:p>
          <a:p>
            <a:pPr lvl="0"/>
            <a:r>
              <a:rPr dirty="0"/>
              <a:t>Server </a:t>
            </a:r>
            <a:r>
              <a:rPr dirty="0">
                <a:latin typeface="Courier"/>
              </a:rPr>
              <a:t>accept</a:t>
            </a:r>
            <a:r>
              <a:rPr dirty="0"/>
              <a:t> the client calls</a:t>
            </a:r>
          </a:p>
          <a:p>
            <a:pPr lvl="0"/>
            <a:r>
              <a:rPr dirty="0"/>
              <a:t>At each standalone </a:t>
            </a:r>
            <a:r>
              <a:rPr dirty="0">
                <a:latin typeface="Courier"/>
              </a:rPr>
              <a:t>accept</a:t>
            </a:r>
            <a:r>
              <a:rPr dirty="0"/>
              <a:t>, server task </a:t>
            </a:r>
            <a:r>
              <a:rPr b="1" dirty="0"/>
              <a:t>blocks</a:t>
            </a:r>
          </a:p>
          <a:p>
            <a:pPr lvl="1"/>
            <a:r>
              <a:rPr b="1" dirty="0"/>
              <a:t>Until</a:t>
            </a:r>
            <a:r>
              <a:rPr dirty="0"/>
              <a:t> a client calls the related </a:t>
            </a:r>
            <a:r>
              <a:rPr dirty="0">
                <a:latin typeface="Courier"/>
              </a:rPr>
              <a:t>entry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buNone/>
            </a:pPr>
            <a:r>
              <a:rPr b="1" dirty="0">
                <a:solidFill>
                  <a:srgbClr val="007020"/>
                </a:solidFill>
                <a:latin typeface="Courier"/>
              </a:rPr>
              <a:t>task</a:t>
            </a:r>
            <a:r>
              <a:rPr dirty="0">
                <a:latin typeface="Courier"/>
              </a:rPr>
              <a:t> </a:t>
            </a:r>
            <a:r>
              <a:rPr b="1" dirty="0">
                <a:solidFill>
                  <a:srgbClr val="007020"/>
                </a:solidFill>
                <a:latin typeface="Courier"/>
              </a:rPr>
              <a:t>type</a:t>
            </a:r>
            <a:r>
              <a:rPr dirty="0">
                <a:latin typeface="Courier"/>
              </a:rPr>
              <a:t> </a:t>
            </a:r>
            <a:r>
              <a:rPr dirty="0" err="1">
                <a:latin typeface="Courier"/>
              </a:rPr>
              <a:t>Msg_Box_T</a:t>
            </a:r>
            <a:r>
              <a:rPr dirty="0">
                <a:latin typeface="Courier"/>
              </a:rPr>
              <a:t> </a:t>
            </a:r>
            <a:r>
              <a:rPr b="1" dirty="0">
                <a:solidFill>
                  <a:srgbClr val="007020"/>
                </a:solidFill>
                <a:latin typeface="Courier"/>
              </a:rPr>
              <a:t>is</a:t>
            </a:r>
            <a:br>
              <a:rPr dirty="0"/>
            </a:br>
            <a:r>
              <a:rPr dirty="0">
                <a:latin typeface="Courier"/>
              </a:rPr>
              <a:t>   </a:t>
            </a:r>
            <a:r>
              <a:rPr b="1" dirty="0">
                <a:solidFill>
                  <a:srgbClr val="007020"/>
                </a:solidFill>
                <a:latin typeface="Courier"/>
              </a:rPr>
              <a:t>entry</a:t>
            </a:r>
            <a:r>
              <a:rPr dirty="0">
                <a:latin typeface="Courier"/>
              </a:rPr>
              <a:t> Start;</a:t>
            </a:r>
            <a:br>
              <a:rPr dirty="0"/>
            </a:br>
            <a:r>
              <a:rPr dirty="0">
                <a:latin typeface="Courier"/>
              </a:rPr>
              <a:t>   </a:t>
            </a:r>
            <a:r>
              <a:rPr b="1" dirty="0">
                <a:solidFill>
                  <a:srgbClr val="007020"/>
                </a:solidFill>
                <a:latin typeface="Courier"/>
              </a:rPr>
              <a:t>entry</a:t>
            </a:r>
            <a:r>
              <a:rPr dirty="0">
                <a:latin typeface="Courier"/>
              </a:rPr>
              <a:t> </a:t>
            </a:r>
            <a:r>
              <a:rPr dirty="0" err="1">
                <a:latin typeface="Courier"/>
              </a:rPr>
              <a:t>Receive_Message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666666"/>
                </a:solidFill>
                <a:latin typeface="Courier"/>
              </a:rPr>
              <a:t>(</a:t>
            </a:r>
            <a:r>
              <a:rPr dirty="0">
                <a:latin typeface="Courier"/>
              </a:rPr>
              <a:t>S </a:t>
            </a:r>
            <a:r>
              <a:rPr dirty="0">
                <a:solidFill>
                  <a:srgbClr val="666666"/>
                </a:solidFill>
                <a:latin typeface="Courier"/>
              </a:rPr>
              <a:t>: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902000"/>
                </a:solidFill>
                <a:latin typeface="Courier"/>
              </a:rPr>
              <a:t>String</a:t>
            </a:r>
            <a:r>
              <a:rPr dirty="0">
                <a:solidFill>
                  <a:srgbClr val="666666"/>
                </a:solidFill>
                <a:latin typeface="Courier"/>
              </a:rPr>
              <a:t>)</a:t>
            </a:r>
            <a:r>
              <a:rPr dirty="0">
                <a:latin typeface="Courier"/>
              </a:rPr>
              <a:t>;</a:t>
            </a:r>
            <a:br>
              <a:rPr dirty="0"/>
            </a:br>
            <a:r>
              <a:rPr b="1" dirty="0">
                <a:solidFill>
                  <a:srgbClr val="007020"/>
                </a:solidFill>
                <a:latin typeface="Courier"/>
              </a:rPr>
              <a:t>end</a:t>
            </a:r>
            <a:r>
              <a:rPr dirty="0">
                <a:latin typeface="Courier"/>
              </a:rPr>
              <a:t> </a:t>
            </a:r>
            <a:r>
              <a:rPr dirty="0" err="1">
                <a:latin typeface="Courier"/>
              </a:rPr>
              <a:t>Msg_Box_T</a:t>
            </a:r>
            <a:r>
              <a:rPr dirty="0">
                <a:latin typeface="Courier"/>
              </a:rPr>
              <a:t>;</a:t>
            </a:r>
            <a:br>
              <a:rPr dirty="0"/>
            </a:br>
            <a:br>
              <a:rPr dirty="0"/>
            </a:br>
            <a:r>
              <a:rPr b="1" dirty="0">
                <a:solidFill>
                  <a:srgbClr val="007020"/>
                </a:solidFill>
                <a:latin typeface="Courier"/>
              </a:rPr>
              <a:t>task</a:t>
            </a:r>
            <a:r>
              <a:rPr dirty="0">
                <a:latin typeface="Courier"/>
              </a:rPr>
              <a:t> </a:t>
            </a:r>
            <a:r>
              <a:rPr b="1" dirty="0">
                <a:solidFill>
                  <a:srgbClr val="007020"/>
                </a:solidFill>
                <a:latin typeface="Courier"/>
              </a:rPr>
              <a:t>body</a:t>
            </a:r>
            <a:r>
              <a:rPr dirty="0">
                <a:latin typeface="Courier"/>
              </a:rPr>
              <a:t> </a:t>
            </a:r>
            <a:r>
              <a:rPr dirty="0" err="1">
                <a:latin typeface="Courier"/>
              </a:rPr>
              <a:t>Msg_Box_T</a:t>
            </a:r>
            <a:r>
              <a:rPr dirty="0">
                <a:latin typeface="Courier"/>
              </a:rPr>
              <a:t> </a:t>
            </a:r>
            <a:r>
              <a:rPr b="1" dirty="0">
                <a:solidFill>
                  <a:srgbClr val="007020"/>
                </a:solidFill>
                <a:latin typeface="Courier"/>
              </a:rPr>
              <a:t>is</a:t>
            </a:r>
            <a:br>
              <a:rPr dirty="0"/>
            </a:br>
            <a:r>
              <a:rPr b="1" dirty="0">
                <a:solidFill>
                  <a:srgbClr val="007020"/>
                </a:solidFill>
                <a:latin typeface="Courier"/>
              </a:rPr>
              <a:t>begin</a:t>
            </a:r>
            <a:br>
              <a:rPr dirty="0"/>
            </a:br>
            <a:r>
              <a:rPr dirty="0">
                <a:latin typeface="Courier"/>
              </a:rPr>
              <a:t>   </a:t>
            </a:r>
            <a:r>
              <a:rPr b="1" dirty="0">
                <a:solidFill>
                  <a:srgbClr val="007020"/>
                </a:solidFill>
                <a:latin typeface="Courier"/>
              </a:rPr>
              <a:t>loop</a:t>
            </a:r>
            <a:br>
              <a:rPr dirty="0"/>
            </a:br>
            <a:r>
              <a:rPr dirty="0">
                <a:latin typeface="Courier"/>
              </a:rPr>
              <a:t>      </a:t>
            </a:r>
            <a:r>
              <a:rPr b="1" dirty="0">
                <a:solidFill>
                  <a:srgbClr val="007020"/>
                </a:solidFill>
                <a:latin typeface="Courier"/>
              </a:rPr>
              <a:t>accept</a:t>
            </a:r>
            <a:r>
              <a:rPr dirty="0">
                <a:latin typeface="Courier"/>
              </a:rPr>
              <a:t> Start;</a:t>
            </a:r>
            <a:br>
              <a:rPr dirty="0"/>
            </a:br>
            <a:r>
              <a:rPr dirty="0">
                <a:latin typeface="Courier"/>
              </a:rPr>
              <a:t>      </a:t>
            </a:r>
            <a:r>
              <a:rPr dirty="0" err="1">
                <a:latin typeface="Courier"/>
              </a:rPr>
              <a:t>Put_Line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666666"/>
                </a:solidFill>
                <a:latin typeface="Courier"/>
              </a:rPr>
              <a:t>(</a:t>
            </a:r>
            <a:r>
              <a:rPr dirty="0">
                <a:solidFill>
                  <a:srgbClr val="4070A0"/>
                </a:solidFill>
                <a:latin typeface="Courier"/>
              </a:rPr>
              <a:t>"start"</a:t>
            </a:r>
            <a:r>
              <a:rPr dirty="0">
                <a:solidFill>
                  <a:srgbClr val="666666"/>
                </a:solidFill>
                <a:latin typeface="Courier"/>
              </a:rPr>
              <a:t>)</a:t>
            </a:r>
            <a:r>
              <a:rPr dirty="0">
                <a:latin typeface="Courier"/>
              </a:rPr>
              <a:t>;</a:t>
            </a:r>
            <a:br>
              <a:rPr dirty="0"/>
            </a:br>
            <a:br>
              <a:rPr dirty="0"/>
            </a:br>
            <a:r>
              <a:rPr dirty="0">
                <a:latin typeface="Courier"/>
              </a:rPr>
              <a:t>      </a:t>
            </a:r>
            <a:r>
              <a:rPr b="1" dirty="0">
                <a:solidFill>
                  <a:srgbClr val="007020"/>
                </a:solidFill>
                <a:latin typeface="Courier"/>
              </a:rPr>
              <a:t>accept</a:t>
            </a:r>
            <a:r>
              <a:rPr dirty="0">
                <a:latin typeface="Courier"/>
              </a:rPr>
              <a:t> </a:t>
            </a:r>
            <a:r>
              <a:rPr dirty="0" err="1">
                <a:latin typeface="Courier"/>
              </a:rPr>
              <a:t>Receive_Message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666666"/>
                </a:solidFill>
                <a:latin typeface="Courier"/>
              </a:rPr>
              <a:t>(</a:t>
            </a:r>
            <a:r>
              <a:rPr dirty="0">
                <a:latin typeface="Courier"/>
              </a:rPr>
              <a:t>S </a:t>
            </a:r>
            <a:r>
              <a:rPr dirty="0">
                <a:solidFill>
                  <a:srgbClr val="666666"/>
                </a:solidFill>
                <a:latin typeface="Courier"/>
              </a:rPr>
              <a:t>: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902000"/>
                </a:solidFill>
                <a:latin typeface="Courier"/>
              </a:rPr>
              <a:t>String</a:t>
            </a:r>
            <a:r>
              <a:rPr dirty="0">
                <a:solidFill>
                  <a:srgbClr val="666666"/>
                </a:solidFill>
                <a:latin typeface="Courier"/>
              </a:rPr>
              <a:t>)</a:t>
            </a:r>
            <a:r>
              <a:rPr dirty="0">
                <a:latin typeface="Courier"/>
              </a:rPr>
              <a:t> </a:t>
            </a:r>
            <a:r>
              <a:rPr b="1" dirty="0">
                <a:solidFill>
                  <a:srgbClr val="007020"/>
                </a:solidFill>
                <a:latin typeface="Courier"/>
              </a:rPr>
              <a:t>do</a:t>
            </a:r>
            <a:br>
              <a:rPr dirty="0"/>
            </a:br>
            <a:r>
              <a:rPr dirty="0">
                <a:latin typeface="Courier"/>
              </a:rPr>
              <a:t>         </a:t>
            </a:r>
            <a:r>
              <a:rPr dirty="0" err="1">
                <a:latin typeface="Courier"/>
              </a:rPr>
              <a:t>Put_Line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666666"/>
                </a:solidFill>
                <a:latin typeface="Courier"/>
              </a:rPr>
              <a:t>(</a:t>
            </a:r>
            <a:r>
              <a:rPr dirty="0">
                <a:latin typeface="Courier"/>
              </a:rPr>
              <a:t>S</a:t>
            </a:r>
            <a:r>
              <a:rPr dirty="0">
                <a:solidFill>
                  <a:srgbClr val="666666"/>
                </a:solidFill>
                <a:latin typeface="Courier"/>
              </a:rPr>
              <a:t>)</a:t>
            </a:r>
            <a:r>
              <a:rPr dirty="0">
                <a:latin typeface="Courier"/>
              </a:rPr>
              <a:t>;</a:t>
            </a:r>
            <a:br>
              <a:rPr dirty="0"/>
            </a:br>
            <a:r>
              <a:rPr dirty="0">
                <a:latin typeface="Courier"/>
              </a:rPr>
              <a:t>      </a:t>
            </a:r>
            <a:r>
              <a:rPr b="1" dirty="0">
                <a:solidFill>
                  <a:srgbClr val="007020"/>
                </a:solidFill>
                <a:latin typeface="Courier"/>
              </a:rPr>
              <a:t>end</a:t>
            </a:r>
            <a:r>
              <a:rPr dirty="0">
                <a:latin typeface="Courier"/>
              </a:rPr>
              <a:t> </a:t>
            </a:r>
            <a:r>
              <a:rPr dirty="0" err="1">
                <a:latin typeface="Courier"/>
              </a:rPr>
              <a:t>Receive_Message</a:t>
            </a:r>
            <a:r>
              <a:rPr dirty="0">
                <a:latin typeface="Courier"/>
              </a:rPr>
              <a:t>;</a:t>
            </a:r>
            <a:br>
              <a:rPr dirty="0"/>
            </a:br>
            <a:r>
              <a:rPr dirty="0">
                <a:latin typeface="Courier"/>
              </a:rPr>
              <a:t>   </a:t>
            </a:r>
            <a:r>
              <a:rPr b="1" dirty="0">
                <a:solidFill>
                  <a:srgbClr val="007020"/>
                </a:solidFill>
                <a:latin typeface="Courier"/>
              </a:rPr>
              <a:t>end loop</a:t>
            </a:r>
            <a:r>
              <a:rPr dirty="0">
                <a:latin typeface="Courier"/>
              </a:rPr>
              <a:t>;</a:t>
            </a:r>
            <a:br>
              <a:rPr dirty="0"/>
            </a:br>
            <a:r>
              <a:rPr b="1" dirty="0">
                <a:solidFill>
                  <a:srgbClr val="007020"/>
                </a:solidFill>
                <a:latin typeface="Courier"/>
              </a:rPr>
              <a:t>end</a:t>
            </a:r>
            <a:r>
              <a:rPr dirty="0">
                <a:latin typeface="Courier"/>
              </a:rPr>
              <a:t> </a:t>
            </a:r>
            <a:r>
              <a:rPr dirty="0" err="1">
                <a:latin typeface="Courier"/>
              </a:rPr>
              <a:t>Msg_Box_T</a:t>
            </a:r>
            <a:r>
              <a:rPr dirty="0">
                <a:latin typeface="Courier"/>
              </a:rPr>
              <a:t>;</a:t>
            </a:r>
          </a:p>
        </p:txBody>
      </p:sp>
      <p:sp>
        <p:nvSpPr>
          <p:cNvPr id="12" name="Google Shape;58;p4">
            <a:extLst>
              <a:ext uri="{FF2B5EF4-FFF2-40B4-BE49-F238E27FC236}">
                <a16:creationId xmlns:a16="http://schemas.microsoft.com/office/drawing/2014/main" id="{45977752-279C-C3C7-A0B9-8D2ABCF772A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0445262" y="6236695"/>
            <a:ext cx="9085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106</a:t>
            </a:fld>
            <a:endParaRPr lang="en-US" dirty="0"/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151A8-36F8-5058-BA25-E0F735499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1262" y="118037"/>
            <a:ext cx="10052538" cy="1246530"/>
          </a:xfrm>
          <a:prstGeom prst="rect">
            <a:avLst/>
          </a:prstGeom>
        </p:spPr>
        <p:txBody>
          <a:bodyPr/>
          <a:lstStyle/>
          <a:p>
            <a:pPr marL="0" lvl="0" indent="0">
              <a:buNone/>
            </a:pPr>
            <a:r>
              <a:t>Rendezvous Entry Calls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6B7B2E-300D-9A35-45B6-BACE44EE5D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lvl="0"/>
            <a:r>
              <a:rPr dirty="0"/>
              <a:t>Upon calling an </a:t>
            </a:r>
            <a:r>
              <a:rPr dirty="0">
                <a:latin typeface="Courier"/>
              </a:rPr>
              <a:t>entry</a:t>
            </a:r>
            <a:r>
              <a:rPr dirty="0"/>
              <a:t>, client </a:t>
            </a:r>
            <a:r>
              <a:rPr b="1" dirty="0"/>
              <a:t>blocks</a:t>
            </a:r>
          </a:p>
          <a:p>
            <a:pPr lvl="1"/>
            <a:r>
              <a:rPr b="1" dirty="0"/>
              <a:t>Until</a:t>
            </a:r>
            <a:r>
              <a:rPr dirty="0"/>
              <a:t> server reaches </a:t>
            </a:r>
            <a:r>
              <a:rPr dirty="0">
                <a:latin typeface="Courier"/>
              </a:rPr>
              <a:t>end</a:t>
            </a:r>
            <a:r>
              <a:rPr dirty="0"/>
              <a:t> of its </a:t>
            </a:r>
            <a:r>
              <a:rPr dirty="0">
                <a:latin typeface="Courier"/>
              </a:rPr>
              <a:t>accept</a:t>
            </a:r>
            <a:r>
              <a:rPr dirty="0"/>
              <a:t> block</a:t>
            </a:r>
          </a:p>
          <a:p>
            <a:pPr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dirty="0">
                <a:latin typeface="Courier"/>
              </a:rPr>
              <a:t>T </a:t>
            </a:r>
            <a:r>
              <a:rPr dirty="0">
                <a:solidFill>
                  <a:srgbClr val="666666"/>
                </a:solidFill>
                <a:latin typeface="Courier"/>
              </a:rPr>
              <a:t>:</a:t>
            </a:r>
            <a:r>
              <a:rPr dirty="0">
                <a:latin typeface="Courier"/>
              </a:rPr>
              <a:t> </a:t>
            </a:r>
            <a:r>
              <a:rPr dirty="0" err="1">
                <a:latin typeface="Courier"/>
              </a:rPr>
              <a:t>Msg_Box_T</a:t>
            </a:r>
            <a:r>
              <a:rPr dirty="0">
                <a:latin typeface="Courier"/>
              </a:rPr>
              <a:t>;</a:t>
            </a:r>
            <a:br>
              <a:rPr dirty="0"/>
            </a:br>
            <a:br>
              <a:rPr dirty="0"/>
            </a:br>
            <a:r>
              <a:rPr dirty="0" err="1">
                <a:latin typeface="Courier"/>
              </a:rPr>
              <a:t>Put_Line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666666"/>
                </a:solidFill>
                <a:latin typeface="Courier"/>
              </a:rPr>
              <a:t>(</a:t>
            </a:r>
            <a:r>
              <a:rPr dirty="0">
                <a:solidFill>
                  <a:srgbClr val="4070A0"/>
                </a:solidFill>
                <a:latin typeface="Courier"/>
              </a:rPr>
              <a:t>"calling start"</a:t>
            </a:r>
            <a:r>
              <a:rPr dirty="0">
                <a:solidFill>
                  <a:srgbClr val="666666"/>
                </a:solidFill>
                <a:latin typeface="Courier"/>
              </a:rPr>
              <a:t>)</a:t>
            </a:r>
            <a:r>
              <a:rPr dirty="0">
                <a:latin typeface="Courier"/>
              </a:rPr>
              <a:t>;</a:t>
            </a:r>
            <a:br>
              <a:rPr dirty="0"/>
            </a:br>
            <a:r>
              <a:rPr dirty="0" err="1">
                <a:latin typeface="Courier"/>
              </a:rPr>
              <a:t>T</a:t>
            </a:r>
            <a:r>
              <a:rPr dirty="0" err="1">
                <a:solidFill>
                  <a:srgbClr val="666666"/>
                </a:solidFill>
                <a:latin typeface="Courier"/>
              </a:rPr>
              <a:t>.</a:t>
            </a:r>
            <a:r>
              <a:rPr dirty="0" err="1">
                <a:latin typeface="Courier"/>
              </a:rPr>
              <a:t>Start</a:t>
            </a:r>
            <a:r>
              <a:rPr dirty="0">
                <a:latin typeface="Courier"/>
              </a:rPr>
              <a:t>;</a:t>
            </a:r>
            <a:br>
              <a:rPr dirty="0"/>
            </a:br>
            <a:r>
              <a:rPr dirty="0" err="1">
                <a:latin typeface="Courier"/>
              </a:rPr>
              <a:t>Put_Line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666666"/>
                </a:solidFill>
                <a:latin typeface="Courier"/>
              </a:rPr>
              <a:t>(</a:t>
            </a:r>
            <a:r>
              <a:rPr dirty="0">
                <a:solidFill>
                  <a:srgbClr val="4070A0"/>
                </a:solidFill>
                <a:latin typeface="Courier"/>
              </a:rPr>
              <a:t>"calling receive 1"</a:t>
            </a:r>
            <a:r>
              <a:rPr dirty="0">
                <a:solidFill>
                  <a:srgbClr val="666666"/>
                </a:solidFill>
                <a:latin typeface="Courier"/>
              </a:rPr>
              <a:t>)</a:t>
            </a:r>
            <a:r>
              <a:rPr dirty="0">
                <a:latin typeface="Courier"/>
              </a:rPr>
              <a:t>;</a:t>
            </a:r>
            <a:br>
              <a:rPr dirty="0"/>
            </a:br>
            <a:r>
              <a:rPr dirty="0" err="1">
                <a:latin typeface="Courier"/>
              </a:rPr>
              <a:t>T</a:t>
            </a:r>
            <a:r>
              <a:rPr dirty="0" err="1">
                <a:solidFill>
                  <a:srgbClr val="666666"/>
                </a:solidFill>
                <a:latin typeface="Courier"/>
              </a:rPr>
              <a:t>.</a:t>
            </a:r>
            <a:r>
              <a:rPr dirty="0" err="1">
                <a:latin typeface="Courier"/>
              </a:rPr>
              <a:t>Receive_Message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666666"/>
                </a:solidFill>
                <a:latin typeface="Courier"/>
              </a:rPr>
              <a:t>(</a:t>
            </a:r>
            <a:r>
              <a:rPr dirty="0">
                <a:solidFill>
                  <a:srgbClr val="4070A0"/>
                </a:solidFill>
                <a:latin typeface="Courier"/>
              </a:rPr>
              <a:t>"1"</a:t>
            </a:r>
            <a:r>
              <a:rPr dirty="0">
                <a:solidFill>
                  <a:srgbClr val="666666"/>
                </a:solidFill>
                <a:latin typeface="Courier"/>
              </a:rPr>
              <a:t>)</a:t>
            </a:r>
            <a:r>
              <a:rPr dirty="0">
                <a:latin typeface="Courier"/>
              </a:rPr>
              <a:t>;</a:t>
            </a:r>
            <a:br>
              <a:rPr dirty="0"/>
            </a:br>
            <a:r>
              <a:rPr dirty="0" err="1">
                <a:latin typeface="Courier"/>
              </a:rPr>
              <a:t>Put_Line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666666"/>
                </a:solidFill>
                <a:latin typeface="Courier"/>
              </a:rPr>
              <a:t>(</a:t>
            </a:r>
            <a:r>
              <a:rPr dirty="0">
                <a:solidFill>
                  <a:srgbClr val="4070A0"/>
                </a:solidFill>
                <a:latin typeface="Courier"/>
              </a:rPr>
              <a:t>"calling receive 2"</a:t>
            </a:r>
            <a:r>
              <a:rPr dirty="0">
                <a:solidFill>
                  <a:srgbClr val="666666"/>
                </a:solidFill>
                <a:latin typeface="Courier"/>
              </a:rPr>
              <a:t>)</a:t>
            </a:r>
            <a:r>
              <a:rPr dirty="0">
                <a:latin typeface="Courier"/>
              </a:rPr>
              <a:t>;</a:t>
            </a:r>
            <a:br>
              <a:rPr dirty="0"/>
            </a:br>
            <a:r>
              <a:rPr dirty="0" err="1">
                <a:latin typeface="Courier"/>
              </a:rPr>
              <a:t>T</a:t>
            </a:r>
            <a:r>
              <a:rPr dirty="0" err="1">
                <a:solidFill>
                  <a:srgbClr val="666666"/>
                </a:solidFill>
                <a:latin typeface="Courier"/>
              </a:rPr>
              <a:t>.</a:t>
            </a:r>
            <a:r>
              <a:rPr dirty="0" err="1">
                <a:latin typeface="Courier"/>
              </a:rPr>
              <a:t>Receive_Message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666666"/>
                </a:solidFill>
                <a:latin typeface="Courier"/>
              </a:rPr>
              <a:t>(</a:t>
            </a:r>
            <a:r>
              <a:rPr dirty="0">
                <a:solidFill>
                  <a:srgbClr val="4070A0"/>
                </a:solidFill>
                <a:latin typeface="Courier"/>
              </a:rPr>
              <a:t>"2"</a:t>
            </a:r>
            <a:r>
              <a:rPr dirty="0">
                <a:solidFill>
                  <a:srgbClr val="666666"/>
                </a:solidFill>
                <a:latin typeface="Courier"/>
              </a:rPr>
              <a:t>)</a:t>
            </a:r>
            <a:r>
              <a:rPr dirty="0">
                <a:latin typeface="Courier"/>
              </a:rPr>
              <a:t>;</a:t>
            </a:r>
          </a:p>
          <a:p>
            <a:pPr lvl="0"/>
            <a:r>
              <a:rPr dirty="0"/>
              <a:t>May be executed as follows:</a:t>
            </a:r>
          </a:p>
          <a:p>
            <a:pPr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dirty="0">
                <a:latin typeface="Courier"/>
              </a:rPr>
              <a:t>calling start</a:t>
            </a:r>
            <a:br>
              <a:rPr dirty="0"/>
            </a:br>
            <a:r>
              <a:rPr dirty="0" err="1">
                <a:latin typeface="Courier"/>
              </a:rPr>
              <a:t>start</a:t>
            </a:r>
            <a:r>
              <a:rPr dirty="0">
                <a:latin typeface="Courier"/>
              </a:rPr>
              <a:t>             </a:t>
            </a:r>
            <a:r>
              <a:rPr i="1" dirty="0">
                <a:solidFill>
                  <a:srgbClr val="60A0B0"/>
                </a:solidFill>
                <a:latin typeface="Courier"/>
              </a:rPr>
              <a:t>-- May switch place with line below</a:t>
            </a:r>
            <a:br>
              <a:rPr dirty="0"/>
            </a:br>
            <a:r>
              <a:rPr dirty="0">
                <a:latin typeface="Courier"/>
              </a:rPr>
              <a:t>calling receive</a:t>
            </a:r>
            <a:r>
              <a:rPr lang="en-US" dirty="0">
                <a:latin typeface="Courier"/>
              </a:rPr>
              <a:t> 1</a:t>
            </a:r>
            <a:r>
              <a:rPr dirty="0">
                <a:latin typeface="Courier"/>
              </a:rPr>
              <a:t> </a:t>
            </a:r>
            <a:r>
              <a:rPr i="1" dirty="0">
                <a:solidFill>
                  <a:srgbClr val="60A0B0"/>
                </a:solidFill>
                <a:latin typeface="Courier"/>
              </a:rPr>
              <a:t>-- May switch place with line above</a:t>
            </a:r>
            <a:br>
              <a:rPr dirty="0"/>
            </a:br>
            <a:r>
              <a:rPr dirty="0">
                <a:latin typeface="Courier"/>
              </a:rPr>
              <a:t>Receive </a:t>
            </a:r>
            <a:r>
              <a:rPr lang="en-US" dirty="0">
                <a:latin typeface="Courier"/>
              </a:rPr>
              <a:t>1</a:t>
            </a:r>
            <a:br>
              <a:rPr dirty="0"/>
            </a:br>
            <a:r>
              <a:rPr dirty="0">
                <a:latin typeface="Courier"/>
              </a:rPr>
              <a:t>calling receive </a:t>
            </a:r>
            <a:r>
              <a:rPr lang="en-US" dirty="0">
                <a:latin typeface="Courier"/>
              </a:rPr>
              <a:t>2</a:t>
            </a:r>
            <a:br>
              <a:rPr dirty="0"/>
            </a:br>
            <a:r>
              <a:rPr i="1" dirty="0">
                <a:solidFill>
                  <a:srgbClr val="60A0B0"/>
                </a:solidFill>
                <a:latin typeface="Courier"/>
              </a:rPr>
              <a:t>-- Blocked until another task calls Start</a:t>
            </a:r>
          </a:p>
        </p:txBody>
      </p:sp>
      <p:sp>
        <p:nvSpPr>
          <p:cNvPr id="12" name="Google Shape;58;p4">
            <a:extLst>
              <a:ext uri="{FF2B5EF4-FFF2-40B4-BE49-F238E27FC236}">
                <a16:creationId xmlns:a16="http://schemas.microsoft.com/office/drawing/2014/main" id="{45977752-279C-C3C7-A0B9-8D2ABCF772A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0445262" y="6236695"/>
            <a:ext cx="9085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107</a:t>
            </a:fld>
            <a:endParaRPr lang="en-US" dirty="0"/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151A8-36F8-5058-BA25-E0F735499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1262" y="118037"/>
            <a:ext cx="10052538" cy="1246530"/>
          </a:xfrm>
          <a:prstGeom prst="rect">
            <a:avLst/>
          </a:prstGeom>
        </p:spPr>
        <p:txBody>
          <a:bodyPr/>
          <a:lstStyle/>
          <a:p>
            <a:pPr marL="0" lvl="0" indent="0">
              <a:buNone/>
            </a:pPr>
            <a:r>
              <a:t>Accepting a Rendezvous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6B7B2E-300D-9A35-45B6-BACE44EE5D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dirty="0">
                <a:latin typeface="Courier"/>
              </a:rPr>
              <a:t>accept</a:t>
            </a:r>
            <a:r>
              <a:rPr dirty="0"/>
              <a:t> statement</a:t>
            </a:r>
          </a:p>
          <a:p>
            <a:pPr lvl="1"/>
            <a:r>
              <a:rPr dirty="0"/>
              <a:t>Wait on single entry</a:t>
            </a:r>
          </a:p>
          <a:p>
            <a:pPr lvl="1"/>
            <a:r>
              <a:rPr dirty="0"/>
              <a:t>If entry call waiting: Server handles it</a:t>
            </a:r>
          </a:p>
          <a:p>
            <a:pPr lvl="1"/>
            <a:r>
              <a:rPr dirty="0"/>
              <a:t>Else: Server </a:t>
            </a:r>
            <a:r>
              <a:rPr b="1" dirty="0"/>
              <a:t>waits</a:t>
            </a:r>
            <a:r>
              <a:rPr dirty="0"/>
              <a:t> for an entry call</a:t>
            </a:r>
          </a:p>
          <a:p>
            <a:pPr lvl="0"/>
            <a:r>
              <a:rPr dirty="0">
                <a:latin typeface="Courier"/>
              </a:rPr>
              <a:t>select</a:t>
            </a:r>
            <a:r>
              <a:rPr dirty="0"/>
              <a:t> statement</a:t>
            </a:r>
          </a:p>
          <a:p>
            <a:pPr lvl="1"/>
            <a:r>
              <a:rPr b="1" dirty="0"/>
              <a:t>Several</a:t>
            </a:r>
            <a:r>
              <a:rPr dirty="0"/>
              <a:t> entries accepted at the </a:t>
            </a:r>
            <a:r>
              <a:rPr b="1" dirty="0"/>
              <a:t>same time</a:t>
            </a:r>
          </a:p>
          <a:p>
            <a:pPr lvl="1"/>
            <a:r>
              <a:rPr dirty="0"/>
              <a:t>Can </a:t>
            </a:r>
            <a:r>
              <a:rPr b="1" dirty="0"/>
              <a:t>time-out</a:t>
            </a:r>
            <a:r>
              <a:rPr dirty="0"/>
              <a:t> on the wait</a:t>
            </a:r>
          </a:p>
          <a:p>
            <a:pPr lvl="1"/>
            <a:r>
              <a:rPr dirty="0"/>
              <a:t>Can be </a:t>
            </a:r>
            <a:r>
              <a:rPr b="1" dirty="0"/>
              <a:t>not blocking</a:t>
            </a:r>
            <a:r>
              <a:rPr dirty="0"/>
              <a:t> if no entry call waiting</a:t>
            </a:r>
          </a:p>
          <a:p>
            <a:pPr lvl="1"/>
            <a:r>
              <a:rPr dirty="0"/>
              <a:t>Can </a:t>
            </a:r>
            <a:r>
              <a:rPr b="1" dirty="0"/>
              <a:t>terminate</a:t>
            </a:r>
            <a:r>
              <a:rPr dirty="0"/>
              <a:t> if no clients can </a:t>
            </a:r>
            <a:r>
              <a:rPr b="1" dirty="0"/>
              <a:t>possibly</a:t>
            </a:r>
            <a:r>
              <a:rPr dirty="0"/>
              <a:t> make entry call</a:t>
            </a:r>
          </a:p>
          <a:p>
            <a:pPr lvl="1"/>
            <a:r>
              <a:rPr dirty="0"/>
              <a:t>Can </a:t>
            </a:r>
            <a:r>
              <a:rPr b="1" dirty="0"/>
              <a:t>conditionally</a:t>
            </a:r>
            <a:r>
              <a:rPr dirty="0"/>
              <a:t> accept a rendezvous based on a </a:t>
            </a:r>
            <a:r>
              <a:rPr b="1" dirty="0"/>
              <a:t>guard expression</a:t>
            </a:r>
          </a:p>
        </p:txBody>
      </p:sp>
      <p:sp>
        <p:nvSpPr>
          <p:cNvPr id="12" name="Google Shape;58;p4">
            <a:extLst>
              <a:ext uri="{FF2B5EF4-FFF2-40B4-BE49-F238E27FC236}">
                <a16:creationId xmlns:a16="http://schemas.microsoft.com/office/drawing/2014/main" id="{45977752-279C-C3C7-A0B9-8D2ABCF772A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0445262" y="6236695"/>
            <a:ext cx="9085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108</a:t>
            </a:fld>
            <a:endParaRPr lang="en-US" dirty="0"/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32823-BD47-C67B-B783-950BA1B6E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8634" y="1709739"/>
            <a:ext cx="9968815" cy="2409460"/>
          </a:xfrm>
          <a:prstGeom prst="rect">
            <a:avLst/>
          </a:prstGeom>
        </p:spPr>
        <p:txBody>
          <a:bodyPr/>
          <a:lstStyle/>
          <a:p>
            <a:pPr marL="0" lvl="0" indent="0">
              <a:buNone/>
            </a:pPr>
            <a:r>
              <a:t>Protected Objects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151A8-36F8-5058-BA25-E0F735499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1262" y="118037"/>
            <a:ext cx="10052538" cy="1246530"/>
          </a:xfrm>
          <a:prstGeom prst="rect">
            <a:avLst/>
          </a:prstGeom>
        </p:spPr>
        <p:txBody>
          <a:bodyPr/>
          <a:lstStyle/>
          <a:p>
            <a:pPr marL="0" lvl="0" indent="0">
              <a:buNone/>
            </a:pPr>
            <a:r>
              <a:rPr dirty="0"/>
              <a:t>Ada</a:t>
            </a:r>
            <a:r>
              <a:rPr lang="en-US" dirty="0"/>
              <a:t> “</a:t>
            </a:r>
            <a:r>
              <a:rPr dirty="0"/>
              <a:t>Named Typin</a:t>
            </a:r>
            <a:r>
              <a:rPr lang="en-US" dirty="0"/>
              <a:t>g”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6B7B2E-300D-9A35-45B6-BACE44EE5D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b="1"/>
              <a:t>Name</a:t>
            </a:r>
            <a:r>
              <a:t> differentiate types</a:t>
            </a:r>
          </a:p>
          <a:p>
            <a:pPr lvl="0"/>
            <a:r>
              <a:t>Structure does </a:t>
            </a:r>
            <a:r>
              <a:rPr b="1"/>
              <a:t>not</a:t>
            </a:r>
          </a:p>
          <a:p>
            <a:pPr lvl="0"/>
            <a:r>
              <a:t>Identical structures may </a:t>
            </a:r>
            <a:r>
              <a:rPr b="1"/>
              <a:t>not</a:t>
            </a:r>
            <a:r>
              <a:t> be interoperable</a:t>
            </a:r>
          </a:p>
          <a:p>
            <a:pPr lvl="1" indent="0">
              <a:buNone/>
            </a:pPr>
            <a:r>
              <a:rPr b="1">
                <a:solidFill>
                  <a:srgbClr val="007020"/>
                </a:solidFill>
                <a:latin typeface="Courier"/>
              </a:rPr>
              <a:t>type</a:t>
            </a:r>
            <a:r>
              <a:rPr>
                <a:latin typeface="Courier"/>
              </a:rPr>
              <a:t> Yen </a:t>
            </a:r>
            <a:r>
              <a:rPr b="1">
                <a:solidFill>
                  <a:srgbClr val="007020"/>
                </a:solidFill>
                <a:latin typeface="Courier"/>
              </a:rPr>
              <a:t>is</a:t>
            </a:r>
            <a:r>
              <a:rPr>
                <a:latin typeface="Courier"/>
              </a:rPr>
              <a:t> </a:t>
            </a:r>
            <a:r>
              <a:rPr b="1">
                <a:solidFill>
                  <a:srgbClr val="007020"/>
                </a:solidFill>
                <a:latin typeface="Courier"/>
              </a:rPr>
              <a:t>range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40A070"/>
                </a:solidFill>
                <a:latin typeface="Courier"/>
              </a:rPr>
              <a:t>0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666666"/>
                </a:solidFill>
                <a:latin typeface="Courier"/>
              </a:rPr>
              <a:t>..</a:t>
            </a:r>
            <a:r>
              <a:rPr>
                <a:latin typeface="Courier"/>
              </a:rPr>
              <a:t> 100_000_000;</a:t>
            </a:r>
            <a:br/>
            <a:r>
              <a:rPr b="1">
                <a:solidFill>
                  <a:srgbClr val="007020"/>
                </a:solidFill>
                <a:latin typeface="Courier"/>
              </a:rPr>
              <a:t>type</a:t>
            </a:r>
            <a:r>
              <a:rPr>
                <a:latin typeface="Courier"/>
              </a:rPr>
              <a:t> Kilometers </a:t>
            </a:r>
            <a:r>
              <a:rPr b="1">
                <a:solidFill>
                  <a:srgbClr val="007020"/>
                </a:solidFill>
                <a:latin typeface="Courier"/>
              </a:rPr>
              <a:t>is</a:t>
            </a:r>
            <a:r>
              <a:rPr>
                <a:latin typeface="Courier"/>
              </a:rPr>
              <a:t> </a:t>
            </a:r>
            <a:r>
              <a:rPr b="1">
                <a:solidFill>
                  <a:srgbClr val="007020"/>
                </a:solidFill>
                <a:latin typeface="Courier"/>
              </a:rPr>
              <a:t>range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40A070"/>
                </a:solidFill>
                <a:latin typeface="Courier"/>
              </a:rPr>
              <a:t>0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666666"/>
                </a:solidFill>
                <a:latin typeface="Courier"/>
              </a:rPr>
              <a:t>..</a:t>
            </a:r>
            <a:r>
              <a:rPr>
                <a:latin typeface="Courier"/>
              </a:rPr>
              <a:t> 100_000_000;</a:t>
            </a:r>
            <a:br/>
            <a:r>
              <a:rPr>
                <a:latin typeface="Courier"/>
              </a:rPr>
              <a:t>Money </a:t>
            </a:r>
            <a:r>
              <a:rPr>
                <a:solidFill>
                  <a:srgbClr val="666666"/>
                </a:solidFill>
                <a:latin typeface="Courier"/>
              </a:rPr>
              <a:t>:</a:t>
            </a:r>
            <a:r>
              <a:rPr>
                <a:latin typeface="Courier"/>
              </a:rPr>
              <a:t> Yen;</a:t>
            </a:r>
            <a:br/>
            <a:r>
              <a:rPr>
                <a:latin typeface="Courier"/>
              </a:rPr>
              <a:t>Distance </a:t>
            </a:r>
            <a:r>
              <a:rPr>
                <a:solidFill>
                  <a:srgbClr val="666666"/>
                </a:solidFill>
                <a:latin typeface="Courier"/>
              </a:rPr>
              <a:t>:</a:t>
            </a:r>
            <a:r>
              <a:rPr>
                <a:latin typeface="Courier"/>
              </a:rPr>
              <a:t> Kilometers;</a:t>
            </a:r>
            <a:br/>
            <a:r>
              <a:rPr>
                <a:solidFill>
                  <a:srgbClr val="666666"/>
                </a:solidFill>
                <a:latin typeface="Courier"/>
              </a:rPr>
              <a:t>...</a:t>
            </a:r>
            <a:br/>
            <a:r>
              <a:rPr>
                <a:latin typeface="Courier"/>
              </a:rPr>
              <a:t>Money </a:t>
            </a:r>
            <a:r>
              <a:rPr>
                <a:solidFill>
                  <a:srgbClr val="666666"/>
                </a:solidFill>
                <a:latin typeface="Courier"/>
              </a:rPr>
              <a:t>:=</a:t>
            </a:r>
            <a:r>
              <a:rPr>
                <a:latin typeface="Courier"/>
              </a:rPr>
              <a:t> Distance; </a:t>
            </a:r>
            <a:r>
              <a:rPr i="1">
                <a:solidFill>
                  <a:srgbClr val="60A0B0"/>
                </a:solidFill>
                <a:latin typeface="Courier"/>
              </a:rPr>
              <a:t>-- not legal</a:t>
            </a:r>
          </a:p>
        </p:txBody>
      </p:sp>
      <p:sp>
        <p:nvSpPr>
          <p:cNvPr id="12" name="Google Shape;58;p4">
            <a:extLst>
              <a:ext uri="{FF2B5EF4-FFF2-40B4-BE49-F238E27FC236}">
                <a16:creationId xmlns:a16="http://schemas.microsoft.com/office/drawing/2014/main" id="{45977752-279C-C3C7-A0B9-8D2ABCF772A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0445262" y="6236695"/>
            <a:ext cx="9085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151A8-36F8-5058-BA25-E0F735499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1262" y="118037"/>
            <a:ext cx="10052538" cy="1246530"/>
          </a:xfrm>
          <a:prstGeom prst="rect">
            <a:avLst/>
          </a:prstGeom>
        </p:spPr>
        <p:txBody>
          <a:bodyPr/>
          <a:lstStyle/>
          <a:p>
            <a:pPr marL="0" lvl="0" indent="0">
              <a:buNone/>
            </a:pPr>
            <a:r>
              <a:t>Protected Objects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6B7B2E-300D-9A35-45B6-BACE44EE5D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b="1"/>
              <a:t>Multitask-safe</a:t>
            </a:r>
            <a:r>
              <a:t> accessors to get and set state</a:t>
            </a:r>
          </a:p>
          <a:p>
            <a:pPr lvl="0"/>
            <a:r>
              <a:rPr b="1"/>
              <a:t>No</a:t>
            </a:r>
            <a:r>
              <a:t> direct state manipulation</a:t>
            </a:r>
          </a:p>
          <a:p>
            <a:pPr lvl="0"/>
            <a:r>
              <a:rPr b="1"/>
              <a:t>No</a:t>
            </a:r>
            <a:r>
              <a:t> concurrent modifications</a:t>
            </a:r>
          </a:p>
        </p:txBody>
      </p:sp>
      <p:sp>
        <p:nvSpPr>
          <p:cNvPr id="12" name="Google Shape;58;p4">
            <a:extLst>
              <a:ext uri="{FF2B5EF4-FFF2-40B4-BE49-F238E27FC236}">
                <a16:creationId xmlns:a16="http://schemas.microsoft.com/office/drawing/2014/main" id="{45977752-279C-C3C7-A0B9-8D2ABCF772A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0445262" y="6236695"/>
            <a:ext cx="9085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110</a:t>
            </a:fld>
            <a:endParaRPr lang="en-US" dirty="0"/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151A8-36F8-5058-BA25-E0F735499141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marL="0" lvl="0" indent="0">
              <a:buNone/>
            </a:pPr>
            <a:r>
              <a:rPr dirty="0"/>
              <a:t>Protected Objects</a:t>
            </a:r>
            <a:r>
              <a:rPr lang="en-US" dirty="0"/>
              <a:t> Example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6B7B2E-300D-9A35-45B6-BACE44EE5D5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 indent="0">
              <a:buNone/>
            </a:pPr>
            <a:r>
              <a:rPr lang="en-US" sz="2000" b="1" dirty="0">
                <a:solidFill>
                  <a:srgbClr val="007020"/>
                </a:solidFill>
                <a:latin typeface="Courier"/>
              </a:rPr>
              <a:t>protected</a:t>
            </a:r>
            <a:r>
              <a:rPr lang="en-US" sz="2000" dirty="0">
                <a:latin typeface="Courier"/>
              </a:rPr>
              <a:t> </a:t>
            </a:r>
            <a:r>
              <a:rPr lang="en-US" sz="2000" b="1" dirty="0">
                <a:solidFill>
                  <a:srgbClr val="007020"/>
                </a:solidFill>
                <a:latin typeface="Courier"/>
              </a:rPr>
              <a:t>type</a:t>
            </a:r>
            <a:r>
              <a:rPr lang="en-US" sz="2000" dirty="0">
                <a:latin typeface="Courier"/>
              </a:rPr>
              <a:t> </a:t>
            </a:r>
            <a:r>
              <a:rPr lang="en-US" sz="2000" dirty="0" err="1">
                <a:latin typeface="Courier"/>
              </a:rPr>
              <a:t>Some_Value</a:t>
            </a:r>
            <a:r>
              <a:rPr lang="en-US" sz="2000" dirty="0">
                <a:latin typeface="Courier"/>
              </a:rPr>
              <a:t> </a:t>
            </a:r>
            <a:r>
              <a:rPr lang="en-US" sz="2000" b="1" dirty="0">
                <a:solidFill>
                  <a:srgbClr val="007020"/>
                </a:solidFill>
                <a:latin typeface="Courier"/>
              </a:rPr>
              <a:t>is</a:t>
            </a:r>
            <a:br>
              <a:rPr lang="en-US" sz="2000" dirty="0"/>
            </a:br>
            <a:r>
              <a:rPr lang="en-US" sz="2000" dirty="0">
                <a:latin typeface="Courier"/>
              </a:rPr>
              <a:t>   </a:t>
            </a:r>
            <a:r>
              <a:rPr lang="en-US" sz="2000" b="1" dirty="0">
                <a:solidFill>
                  <a:srgbClr val="007020"/>
                </a:solidFill>
                <a:latin typeface="Courier"/>
              </a:rPr>
              <a:t>procedure</a:t>
            </a:r>
            <a:r>
              <a:rPr lang="en-US" sz="2000" dirty="0">
                <a:latin typeface="Courier"/>
              </a:rPr>
              <a:t> Set</a:t>
            </a:r>
            <a:br>
              <a:rPr lang="en-US" sz="2000" dirty="0"/>
            </a:br>
            <a:r>
              <a:rPr lang="en-US" sz="2000" dirty="0">
                <a:latin typeface="Courier"/>
              </a:rPr>
              <a:t>      </a:t>
            </a:r>
            <a:r>
              <a:rPr lang="en-US" sz="2000" dirty="0">
                <a:solidFill>
                  <a:srgbClr val="666666"/>
                </a:solidFill>
                <a:latin typeface="Courier"/>
              </a:rPr>
              <a:t>(</a:t>
            </a:r>
            <a:r>
              <a:rPr lang="en-US" sz="2000" dirty="0">
                <a:latin typeface="Courier"/>
              </a:rPr>
              <a:t>V </a:t>
            </a:r>
            <a:r>
              <a:rPr lang="en-US" sz="2000" dirty="0">
                <a:solidFill>
                  <a:srgbClr val="666666"/>
                </a:solidFill>
                <a:latin typeface="Courier"/>
              </a:rPr>
              <a:t>:</a:t>
            </a:r>
            <a:r>
              <a:rPr lang="en-US" sz="2000" dirty="0">
                <a:latin typeface="Courier"/>
              </a:rPr>
              <a:t> </a:t>
            </a:r>
            <a:r>
              <a:rPr lang="en-US" sz="2000" dirty="0">
                <a:solidFill>
                  <a:srgbClr val="902000"/>
                </a:solidFill>
                <a:latin typeface="Courier"/>
              </a:rPr>
              <a:t>Integer</a:t>
            </a:r>
            <a:r>
              <a:rPr lang="en-US" sz="2000" dirty="0">
                <a:solidFill>
                  <a:srgbClr val="666666"/>
                </a:solidFill>
                <a:latin typeface="Courier"/>
              </a:rPr>
              <a:t>)</a:t>
            </a:r>
            <a:r>
              <a:rPr lang="en-US" sz="2000" dirty="0">
                <a:latin typeface="Courier"/>
              </a:rPr>
              <a:t>;</a:t>
            </a:r>
            <a:br>
              <a:rPr lang="en-US" sz="2000" dirty="0"/>
            </a:br>
            <a:r>
              <a:rPr lang="en-US" sz="2000" dirty="0">
                <a:latin typeface="Courier"/>
              </a:rPr>
              <a:t>   </a:t>
            </a:r>
            <a:r>
              <a:rPr lang="en-US" sz="2000" b="1" dirty="0">
                <a:solidFill>
                  <a:srgbClr val="007020"/>
                </a:solidFill>
                <a:latin typeface="Courier"/>
              </a:rPr>
              <a:t>function</a:t>
            </a:r>
            <a:r>
              <a:rPr lang="en-US" sz="2000" dirty="0">
                <a:latin typeface="Courier"/>
              </a:rPr>
              <a:t> Get</a:t>
            </a:r>
            <a:br>
              <a:rPr lang="en-US" sz="2000" dirty="0"/>
            </a:br>
            <a:r>
              <a:rPr lang="en-US" sz="2000" dirty="0">
                <a:latin typeface="Courier"/>
              </a:rPr>
              <a:t>      </a:t>
            </a:r>
            <a:r>
              <a:rPr lang="en-US" sz="2000" b="1" dirty="0">
                <a:solidFill>
                  <a:srgbClr val="007020"/>
                </a:solidFill>
                <a:latin typeface="Courier"/>
              </a:rPr>
              <a:t>return</a:t>
            </a:r>
            <a:r>
              <a:rPr lang="en-US" sz="2000" dirty="0">
                <a:latin typeface="Courier"/>
              </a:rPr>
              <a:t> </a:t>
            </a:r>
            <a:r>
              <a:rPr lang="en-US" sz="2000" dirty="0">
                <a:solidFill>
                  <a:srgbClr val="902000"/>
                </a:solidFill>
                <a:latin typeface="Courier"/>
              </a:rPr>
              <a:t>Integer</a:t>
            </a:r>
            <a:r>
              <a:rPr lang="en-US" sz="2000" dirty="0">
                <a:latin typeface="Courier"/>
              </a:rPr>
              <a:t>;</a:t>
            </a:r>
            <a:br>
              <a:rPr lang="en-US" sz="2000" dirty="0"/>
            </a:br>
            <a:r>
              <a:rPr lang="en-US" sz="2000" b="1" dirty="0">
                <a:solidFill>
                  <a:srgbClr val="007020"/>
                </a:solidFill>
                <a:latin typeface="Courier"/>
              </a:rPr>
              <a:t>private</a:t>
            </a:r>
            <a:br>
              <a:rPr lang="en-US" sz="2000" dirty="0"/>
            </a:br>
            <a:r>
              <a:rPr lang="en-US" sz="2000" dirty="0">
                <a:latin typeface="Courier"/>
              </a:rPr>
              <a:t>   Value </a:t>
            </a:r>
            <a:r>
              <a:rPr lang="en-US" sz="2000" dirty="0">
                <a:solidFill>
                  <a:srgbClr val="666666"/>
                </a:solidFill>
                <a:latin typeface="Courier"/>
              </a:rPr>
              <a:t>:</a:t>
            </a:r>
            <a:r>
              <a:rPr lang="en-US" sz="2000" dirty="0">
                <a:latin typeface="Courier"/>
              </a:rPr>
              <a:t> </a:t>
            </a:r>
            <a:r>
              <a:rPr lang="en-US" sz="2000" dirty="0">
                <a:solidFill>
                  <a:srgbClr val="902000"/>
                </a:solidFill>
                <a:latin typeface="Courier"/>
              </a:rPr>
              <a:t>Integer</a:t>
            </a:r>
            <a:r>
              <a:rPr lang="en-US" sz="2000" dirty="0">
                <a:latin typeface="Courier"/>
              </a:rPr>
              <a:t>;</a:t>
            </a:r>
            <a:br>
              <a:rPr lang="en-US" sz="2000" dirty="0"/>
            </a:br>
            <a:r>
              <a:rPr lang="en-US" sz="2000" b="1" dirty="0">
                <a:solidFill>
                  <a:srgbClr val="007020"/>
                </a:solidFill>
                <a:latin typeface="Courier"/>
              </a:rPr>
              <a:t>end</a:t>
            </a:r>
            <a:r>
              <a:rPr lang="en-US" sz="2000" dirty="0">
                <a:latin typeface="Courier"/>
              </a:rPr>
              <a:t> </a:t>
            </a:r>
            <a:r>
              <a:rPr lang="en-US" sz="2000" dirty="0" err="1">
                <a:latin typeface="Courier"/>
              </a:rPr>
              <a:t>Some_Value</a:t>
            </a:r>
            <a:r>
              <a:rPr lang="en-US" sz="2000" dirty="0">
                <a:latin typeface="Courier"/>
              </a:rPr>
              <a:t>;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29B2FF-8B25-039B-F781-36F948CF1A2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b="1" dirty="0">
                <a:solidFill>
                  <a:srgbClr val="007020"/>
                </a:solidFill>
                <a:latin typeface="Courier"/>
              </a:rPr>
              <a:t>protected</a:t>
            </a:r>
            <a:r>
              <a:rPr lang="en-US" sz="2000" dirty="0">
                <a:latin typeface="Courier"/>
              </a:rPr>
              <a:t> </a:t>
            </a:r>
            <a:r>
              <a:rPr lang="en-US" sz="2000" b="1" dirty="0">
                <a:solidFill>
                  <a:srgbClr val="007020"/>
                </a:solidFill>
                <a:latin typeface="Courier"/>
              </a:rPr>
              <a:t>body</a:t>
            </a:r>
            <a:r>
              <a:rPr lang="en-US" sz="2000" dirty="0">
                <a:latin typeface="Courier"/>
              </a:rPr>
              <a:t> </a:t>
            </a:r>
            <a:r>
              <a:rPr lang="en-US" sz="2000" dirty="0" err="1">
                <a:latin typeface="Courier"/>
              </a:rPr>
              <a:t>Some_Value</a:t>
            </a:r>
            <a:r>
              <a:rPr lang="en-US" sz="2000" dirty="0">
                <a:latin typeface="Courier"/>
              </a:rPr>
              <a:t> </a:t>
            </a:r>
            <a:r>
              <a:rPr lang="en-US" sz="2000" b="1" dirty="0">
                <a:solidFill>
                  <a:srgbClr val="007020"/>
                </a:solidFill>
                <a:latin typeface="Courier"/>
              </a:rPr>
              <a:t>is</a:t>
            </a:r>
            <a:br>
              <a:rPr lang="en-US" sz="2000" dirty="0"/>
            </a:br>
            <a:r>
              <a:rPr lang="en-US" sz="2000" dirty="0">
                <a:latin typeface="Courier"/>
              </a:rPr>
              <a:t>   </a:t>
            </a:r>
            <a:r>
              <a:rPr lang="en-US" sz="2000" b="1" dirty="0">
                <a:solidFill>
                  <a:srgbClr val="007020"/>
                </a:solidFill>
                <a:latin typeface="Courier"/>
              </a:rPr>
              <a:t>procedure</a:t>
            </a:r>
            <a:r>
              <a:rPr lang="en-US" sz="2000" dirty="0">
                <a:latin typeface="Courier"/>
              </a:rPr>
              <a:t> Set</a:t>
            </a:r>
            <a:br>
              <a:rPr lang="en-US" sz="2000" dirty="0"/>
            </a:br>
            <a:r>
              <a:rPr lang="en-US" sz="2000" dirty="0">
                <a:latin typeface="Courier"/>
              </a:rPr>
              <a:t>      </a:t>
            </a:r>
            <a:r>
              <a:rPr lang="en-US" sz="2000" dirty="0">
                <a:solidFill>
                  <a:srgbClr val="666666"/>
                </a:solidFill>
                <a:latin typeface="Courier"/>
              </a:rPr>
              <a:t>(</a:t>
            </a:r>
            <a:r>
              <a:rPr lang="en-US" sz="2000" dirty="0">
                <a:latin typeface="Courier"/>
              </a:rPr>
              <a:t>V </a:t>
            </a:r>
            <a:r>
              <a:rPr lang="en-US" sz="2000" dirty="0">
                <a:solidFill>
                  <a:srgbClr val="666666"/>
                </a:solidFill>
                <a:latin typeface="Courier"/>
              </a:rPr>
              <a:t>:</a:t>
            </a:r>
            <a:r>
              <a:rPr lang="en-US" sz="2000" dirty="0">
                <a:latin typeface="Courier"/>
              </a:rPr>
              <a:t> </a:t>
            </a:r>
            <a:r>
              <a:rPr lang="en-US" sz="2000" dirty="0">
                <a:solidFill>
                  <a:srgbClr val="902000"/>
                </a:solidFill>
                <a:latin typeface="Courier"/>
              </a:rPr>
              <a:t>Integer</a:t>
            </a:r>
            <a:r>
              <a:rPr lang="en-US" sz="2000" dirty="0">
                <a:solidFill>
                  <a:srgbClr val="666666"/>
                </a:solidFill>
                <a:latin typeface="Courier"/>
              </a:rPr>
              <a:t>)</a:t>
            </a:r>
            <a:r>
              <a:rPr lang="en-US" sz="2000" dirty="0">
                <a:latin typeface="Courier"/>
              </a:rPr>
              <a:t> </a:t>
            </a:r>
            <a:r>
              <a:rPr lang="en-US" sz="2000" b="1" dirty="0">
                <a:solidFill>
                  <a:srgbClr val="007020"/>
                </a:solidFill>
                <a:latin typeface="Courier"/>
              </a:rPr>
              <a:t>is</a:t>
            </a:r>
            <a:br>
              <a:rPr lang="en-US" sz="2000" dirty="0"/>
            </a:br>
            <a:r>
              <a:rPr lang="en-US" sz="2000" dirty="0">
                <a:latin typeface="Courier"/>
              </a:rPr>
              <a:t>   </a:t>
            </a:r>
            <a:r>
              <a:rPr lang="en-US" sz="2000" b="1" dirty="0">
                <a:solidFill>
                  <a:srgbClr val="007020"/>
                </a:solidFill>
                <a:latin typeface="Courier"/>
              </a:rPr>
              <a:t>begin</a:t>
            </a:r>
            <a:br>
              <a:rPr lang="en-US" sz="2000" dirty="0"/>
            </a:br>
            <a:r>
              <a:rPr lang="en-US" sz="2000" dirty="0">
                <a:latin typeface="Courier"/>
              </a:rPr>
              <a:t>      Value </a:t>
            </a:r>
            <a:r>
              <a:rPr lang="en-US" sz="2000" dirty="0">
                <a:solidFill>
                  <a:srgbClr val="666666"/>
                </a:solidFill>
                <a:latin typeface="Courier"/>
              </a:rPr>
              <a:t>:=</a:t>
            </a:r>
            <a:r>
              <a:rPr lang="en-US" sz="2000" dirty="0">
                <a:latin typeface="Courier"/>
              </a:rPr>
              <a:t> V;</a:t>
            </a:r>
            <a:br>
              <a:rPr lang="en-US" sz="2000" dirty="0"/>
            </a:br>
            <a:r>
              <a:rPr lang="en-US" sz="2000" dirty="0">
                <a:latin typeface="Courier"/>
              </a:rPr>
              <a:t>   </a:t>
            </a:r>
            <a:r>
              <a:rPr lang="en-US" sz="2000" b="1" dirty="0">
                <a:solidFill>
                  <a:srgbClr val="007020"/>
                </a:solidFill>
                <a:latin typeface="Courier"/>
              </a:rPr>
              <a:t>end</a:t>
            </a:r>
            <a:r>
              <a:rPr lang="en-US" sz="2000" dirty="0">
                <a:latin typeface="Courier"/>
              </a:rPr>
              <a:t> Set;</a:t>
            </a:r>
            <a:br>
              <a:rPr lang="en-US" sz="2000" dirty="0"/>
            </a:br>
            <a:br>
              <a:rPr lang="en-US" sz="2000" dirty="0"/>
            </a:br>
            <a:r>
              <a:rPr lang="en-US" sz="2000" dirty="0">
                <a:latin typeface="Courier"/>
              </a:rPr>
              <a:t>   </a:t>
            </a:r>
            <a:r>
              <a:rPr lang="en-US" sz="2000" b="1" dirty="0">
                <a:solidFill>
                  <a:srgbClr val="007020"/>
                </a:solidFill>
                <a:latin typeface="Courier"/>
              </a:rPr>
              <a:t>function</a:t>
            </a:r>
            <a:r>
              <a:rPr lang="en-US" sz="2000" dirty="0">
                <a:latin typeface="Courier"/>
              </a:rPr>
              <a:t> Get</a:t>
            </a:r>
            <a:br>
              <a:rPr lang="en-US" sz="2000" dirty="0"/>
            </a:br>
            <a:r>
              <a:rPr lang="en-US" sz="2000" dirty="0">
                <a:latin typeface="Courier"/>
              </a:rPr>
              <a:t>      </a:t>
            </a:r>
            <a:r>
              <a:rPr lang="en-US" sz="2000" b="1" dirty="0">
                <a:solidFill>
                  <a:srgbClr val="007020"/>
                </a:solidFill>
                <a:latin typeface="Courier"/>
              </a:rPr>
              <a:t>return</a:t>
            </a:r>
            <a:r>
              <a:rPr lang="en-US" sz="2000" dirty="0">
                <a:latin typeface="Courier"/>
              </a:rPr>
              <a:t> </a:t>
            </a:r>
            <a:r>
              <a:rPr lang="en-US" sz="2000" dirty="0">
                <a:solidFill>
                  <a:srgbClr val="902000"/>
                </a:solidFill>
                <a:latin typeface="Courier"/>
              </a:rPr>
              <a:t>Integer</a:t>
            </a:r>
            <a:r>
              <a:rPr lang="en-US" sz="2000" dirty="0">
                <a:latin typeface="Courier"/>
              </a:rPr>
              <a:t> </a:t>
            </a:r>
            <a:r>
              <a:rPr lang="en-US" sz="2000" b="1" dirty="0">
                <a:solidFill>
                  <a:srgbClr val="007020"/>
                </a:solidFill>
                <a:latin typeface="Courier"/>
              </a:rPr>
              <a:t>is</a:t>
            </a:r>
            <a:br>
              <a:rPr lang="en-US" sz="2000" dirty="0"/>
            </a:br>
            <a:r>
              <a:rPr lang="en-US" sz="2000" dirty="0">
                <a:latin typeface="Courier"/>
              </a:rPr>
              <a:t>   </a:t>
            </a:r>
            <a:r>
              <a:rPr lang="en-US" sz="2000" b="1" dirty="0">
                <a:solidFill>
                  <a:srgbClr val="007020"/>
                </a:solidFill>
                <a:latin typeface="Courier"/>
              </a:rPr>
              <a:t>begin</a:t>
            </a:r>
            <a:br>
              <a:rPr lang="en-US" sz="2000" dirty="0"/>
            </a:br>
            <a:r>
              <a:rPr lang="en-US" sz="2000" dirty="0">
                <a:latin typeface="Courier"/>
              </a:rPr>
              <a:t>      </a:t>
            </a:r>
            <a:r>
              <a:rPr lang="en-US" sz="2000" b="1" dirty="0">
                <a:solidFill>
                  <a:srgbClr val="007020"/>
                </a:solidFill>
                <a:latin typeface="Courier"/>
              </a:rPr>
              <a:t>return</a:t>
            </a:r>
            <a:r>
              <a:rPr lang="en-US" sz="2000" dirty="0">
                <a:latin typeface="Courier"/>
              </a:rPr>
              <a:t> Value;</a:t>
            </a:r>
            <a:br>
              <a:rPr lang="en-US" sz="2000" dirty="0"/>
            </a:br>
            <a:r>
              <a:rPr lang="en-US" sz="2000" dirty="0">
                <a:latin typeface="Courier"/>
              </a:rPr>
              <a:t>   </a:t>
            </a:r>
            <a:r>
              <a:rPr lang="en-US" sz="2000" b="1" dirty="0">
                <a:solidFill>
                  <a:srgbClr val="007020"/>
                </a:solidFill>
                <a:latin typeface="Courier"/>
              </a:rPr>
              <a:t>end</a:t>
            </a:r>
            <a:r>
              <a:rPr lang="en-US" sz="2000" dirty="0">
                <a:latin typeface="Courier"/>
              </a:rPr>
              <a:t> Get;</a:t>
            </a:r>
            <a:br>
              <a:rPr lang="en-US" sz="2000" dirty="0"/>
            </a:br>
            <a:r>
              <a:rPr lang="en-US" sz="2000" b="1" dirty="0">
                <a:solidFill>
                  <a:srgbClr val="007020"/>
                </a:solidFill>
                <a:latin typeface="Courier"/>
              </a:rPr>
              <a:t>end</a:t>
            </a:r>
            <a:r>
              <a:rPr lang="en-US" sz="2000" dirty="0">
                <a:latin typeface="Courier"/>
              </a:rPr>
              <a:t> </a:t>
            </a:r>
            <a:r>
              <a:rPr lang="en-US" sz="2000" dirty="0" err="1">
                <a:latin typeface="Courier"/>
              </a:rPr>
              <a:t>Some_Value</a:t>
            </a:r>
            <a:r>
              <a:rPr lang="en-US" sz="2000" dirty="0">
                <a:latin typeface="Courier"/>
              </a:rPr>
              <a:t>;</a:t>
            </a:r>
          </a:p>
          <a:p>
            <a:endParaRPr lang="en-US" sz="2000" dirty="0"/>
          </a:p>
        </p:txBody>
      </p:sp>
      <p:sp>
        <p:nvSpPr>
          <p:cNvPr id="12" name="Google Shape;58;p4">
            <a:extLst>
              <a:ext uri="{FF2B5EF4-FFF2-40B4-BE49-F238E27FC236}">
                <a16:creationId xmlns:a16="http://schemas.microsoft.com/office/drawing/2014/main" id="{45977752-279C-C3C7-A0B9-8D2ABCF772A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0529668" y="6236695"/>
            <a:ext cx="8241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111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206991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151A8-36F8-5058-BA25-E0F735499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1262" y="118037"/>
            <a:ext cx="10052538" cy="1246530"/>
          </a:xfrm>
          <a:prstGeom prst="rect">
            <a:avLst/>
          </a:prstGeom>
        </p:spPr>
        <p:txBody>
          <a:bodyPr/>
          <a:lstStyle/>
          <a:p>
            <a:pPr marL="0" lvl="0" indent="0">
              <a:buNone/>
            </a:pPr>
            <a:r>
              <a:t>Protected: Functions and Procedures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6B7B2E-300D-9A35-45B6-BACE44EE5D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dirty="0"/>
              <a:t>A </a:t>
            </a:r>
            <a:r>
              <a:rPr dirty="0">
                <a:latin typeface="Courier"/>
              </a:rPr>
              <a:t>function</a:t>
            </a:r>
            <a:r>
              <a:rPr dirty="0"/>
              <a:t> can </a:t>
            </a:r>
            <a:r>
              <a:rPr b="1" dirty="0"/>
              <a:t>get</a:t>
            </a:r>
            <a:r>
              <a:rPr dirty="0"/>
              <a:t> the state</a:t>
            </a:r>
          </a:p>
          <a:p>
            <a:pPr lvl="1"/>
            <a:r>
              <a:rPr dirty="0"/>
              <a:t>Protected data is </a:t>
            </a:r>
            <a:r>
              <a:rPr b="1" dirty="0"/>
              <a:t>read-only</a:t>
            </a:r>
          </a:p>
          <a:p>
            <a:pPr lvl="1"/>
            <a:r>
              <a:rPr dirty="0"/>
              <a:t>Concurrent call to </a:t>
            </a:r>
            <a:r>
              <a:rPr dirty="0">
                <a:latin typeface="Courier"/>
              </a:rPr>
              <a:t>function</a:t>
            </a:r>
            <a:r>
              <a:rPr dirty="0"/>
              <a:t> is </a:t>
            </a:r>
            <a:r>
              <a:rPr b="1" dirty="0"/>
              <a:t>allowed</a:t>
            </a:r>
          </a:p>
          <a:p>
            <a:pPr lvl="1"/>
            <a:r>
              <a:rPr b="1" dirty="0"/>
              <a:t>No</a:t>
            </a:r>
            <a:r>
              <a:rPr dirty="0"/>
              <a:t> concurrent call to </a:t>
            </a:r>
            <a:r>
              <a:rPr dirty="0">
                <a:latin typeface="Courier"/>
              </a:rPr>
              <a:t>procedure</a:t>
            </a:r>
          </a:p>
          <a:p>
            <a:pPr lvl="0"/>
            <a:r>
              <a:rPr dirty="0"/>
              <a:t>A </a:t>
            </a:r>
            <a:r>
              <a:rPr dirty="0">
                <a:latin typeface="Courier"/>
              </a:rPr>
              <a:t>procedure</a:t>
            </a:r>
            <a:r>
              <a:rPr dirty="0"/>
              <a:t> can </a:t>
            </a:r>
            <a:r>
              <a:rPr b="1" dirty="0"/>
              <a:t>set</a:t>
            </a:r>
            <a:r>
              <a:rPr dirty="0"/>
              <a:t> the state</a:t>
            </a:r>
          </a:p>
          <a:p>
            <a:pPr lvl="1"/>
            <a:r>
              <a:rPr b="1" dirty="0"/>
              <a:t>No</a:t>
            </a:r>
            <a:r>
              <a:rPr dirty="0"/>
              <a:t> concurrent call to either </a:t>
            </a:r>
            <a:r>
              <a:rPr dirty="0">
                <a:latin typeface="Courier"/>
              </a:rPr>
              <a:t>procedure</a:t>
            </a:r>
            <a:r>
              <a:rPr dirty="0"/>
              <a:t> or </a:t>
            </a:r>
            <a:r>
              <a:rPr dirty="0">
                <a:latin typeface="Courier"/>
              </a:rPr>
              <a:t>function</a:t>
            </a:r>
          </a:p>
          <a:p>
            <a:pPr lvl="1"/>
            <a:r>
              <a:rPr dirty="0"/>
              <a:t>In case of concurrency, other callers get </a:t>
            </a:r>
            <a:r>
              <a:rPr b="1" dirty="0"/>
              <a:t>blocked</a:t>
            </a:r>
          </a:p>
          <a:p>
            <a:pPr lvl="2"/>
            <a:r>
              <a:rPr dirty="0"/>
              <a:t>Until call finishes</a:t>
            </a:r>
          </a:p>
        </p:txBody>
      </p:sp>
      <p:sp>
        <p:nvSpPr>
          <p:cNvPr id="12" name="Google Shape;58;p4">
            <a:extLst>
              <a:ext uri="{FF2B5EF4-FFF2-40B4-BE49-F238E27FC236}">
                <a16:creationId xmlns:a16="http://schemas.microsoft.com/office/drawing/2014/main" id="{45977752-279C-C3C7-A0B9-8D2ABCF772A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0445262" y="6236695"/>
            <a:ext cx="9085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112</a:t>
            </a:fld>
            <a:endParaRPr lang="en-US" dirty="0"/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32823-BD47-C67B-B783-950BA1B6E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8634" y="1709739"/>
            <a:ext cx="9968815" cy="2409460"/>
          </a:xfrm>
          <a:prstGeom prst="rect">
            <a:avLst/>
          </a:prstGeom>
        </p:spPr>
        <p:txBody>
          <a:bodyPr/>
          <a:lstStyle/>
          <a:p>
            <a:pPr marL="0" lvl="0" indent="0">
              <a:buNone/>
            </a:pPr>
            <a:r>
              <a:t>Delays</a:t>
            </a:r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151A8-36F8-5058-BA25-E0F735499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1262" y="118037"/>
            <a:ext cx="10052538" cy="1246530"/>
          </a:xfrm>
          <a:prstGeom prst="rect">
            <a:avLst/>
          </a:prstGeom>
        </p:spPr>
        <p:txBody>
          <a:bodyPr/>
          <a:lstStyle/>
          <a:p>
            <a:pPr marL="0" lvl="0" indent="0">
              <a:buNone/>
            </a:pPr>
            <a:r>
              <a:t>Delay keyword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6B7B2E-300D-9A35-45B6-BACE44EE5D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dirty="0">
                <a:latin typeface="Courier"/>
              </a:rPr>
              <a:t>delay</a:t>
            </a:r>
            <a:r>
              <a:rPr dirty="0"/>
              <a:t> keyword part of tasking</a:t>
            </a:r>
          </a:p>
          <a:p>
            <a:pPr lvl="0"/>
            <a:r>
              <a:rPr dirty="0"/>
              <a:t>Blocks for a time</a:t>
            </a:r>
          </a:p>
          <a:p>
            <a:pPr lvl="0"/>
            <a:r>
              <a:rPr dirty="0"/>
              <a:t>Relative: Blocks for at least </a:t>
            </a:r>
            <a:r>
              <a:rPr dirty="0">
                <a:latin typeface="Courier"/>
              </a:rPr>
              <a:t>Duration</a:t>
            </a:r>
          </a:p>
          <a:p>
            <a:pPr lvl="0"/>
            <a:r>
              <a:rPr dirty="0"/>
              <a:t>Absolute: Blocks until a given </a:t>
            </a:r>
            <a:r>
              <a:rPr dirty="0" err="1">
                <a:latin typeface="Courier"/>
              </a:rPr>
              <a:t>Calendar.Time</a:t>
            </a:r>
            <a:r>
              <a:rPr dirty="0"/>
              <a:t> or </a:t>
            </a:r>
            <a:r>
              <a:rPr dirty="0" err="1">
                <a:latin typeface="Courier"/>
              </a:rPr>
              <a:t>Real_Time.Time</a:t>
            </a:r>
            <a:endParaRPr dirty="0">
              <a:latin typeface="Courier"/>
            </a:endParaRPr>
          </a:p>
          <a:p>
            <a:pPr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b="1" dirty="0">
                <a:solidFill>
                  <a:srgbClr val="007020"/>
                </a:solidFill>
                <a:latin typeface="Courier"/>
              </a:rPr>
              <a:t>procedure</a:t>
            </a:r>
            <a:r>
              <a:rPr dirty="0">
                <a:latin typeface="Courier"/>
              </a:rPr>
              <a:t> Main </a:t>
            </a:r>
            <a:r>
              <a:rPr b="1" dirty="0">
                <a:solidFill>
                  <a:srgbClr val="007020"/>
                </a:solidFill>
                <a:latin typeface="Courier"/>
              </a:rPr>
              <a:t>is</a:t>
            </a:r>
            <a:br>
              <a:rPr dirty="0"/>
            </a:br>
            <a:r>
              <a:rPr dirty="0">
                <a:latin typeface="Courier"/>
              </a:rPr>
              <a:t>   Relative </a:t>
            </a:r>
            <a:r>
              <a:rPr dirty="0">
                <a:solidFill>
                  <a:srgbClr val="666666"/>
                </a:solidFill>
                <a:latin typeface="Courier"/>
              </a:rPr>
              <a:t>:</a:t>
            </a:r>
            <a:r>
              <a:rPr dirty="0">
                <a:latin typeface="Courier"/>
              </a:rPr>
              <a:t> Duration </a:t>
            </a:r>
            <a:r>
              <a:rPr dirty="0">
                <a:solidFill>
                  <a:srgbClr val="666666"/>
                </a:solidFill>
                <a:latin typeface="Courier"/>
              </a:rPr>
              <a:t>:=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40A070"/>
                </a:solidFill>
                <a:latin typeface="Courier"/>
              </a:rPr>
              <a:t>1.0</a:t>
            </a:r>
            <a:r>
              <a:rPr dirty="0">
                <a:latin typeface="Courier"/>
              </a:rPr>
              <a:t>;</a:t>
            </a:r>
            <a:br>
              <a:rPr dirty="0"/>
            </a:br>
            <a:r>
              <a:rPr dirty="0">
                <a:latin typeface="Courier"/>
              </a:rPr>
              <a:t>   Absolute </a:t>
            </a:r>
            <a:r>
              <a:rPr dirty="0">
                <a:solidFill>
                  <a:srgbClr val="666666"/>
                </a:solidFill>
                <a:latin typeface="Courier"/>
              </a:rPr>
              <a:t>:</a:t>
            </a:r>
            <a:r>
              <a:rPr dirty="0">
                <a:latin typeface="Courier"/>
              </a:rPr>
              <a:t> </a:t>
            </a:r>
            <a:r>
              <a:rPr dirty="0" err="1">
                <a:latin typeface="Courier"/>
              </a:rPr>
              <a:t>Calendar</a:t>
            </a:r>
            <a:r>
              <a:rPr dirty="0" err="1">
                <a:solidFill>
                  <a:srgbClr val="666666"/>
                </a:solidFill>
                <a:latin typeface="Courier"/>
              </a:rPr>
              <a:t>.</a:t>
            </a:r>
            <a:r>
              <a:rPr dirty="0" err="1">
                <a:latin typeface="Courier"/>
              </a:rPr>
              <a:t>Time</a:t>
            </a:r>
            <a:br>
              <a:rPr dirty="0"/>
            </a:br>
            <a:r>
              <a:rPr dirty="0">
                <a:latin typeface="Courier"/>
              </a:rPr>
              <a:t>     </a:t>
            </a:r>
            <a:r>
              <a:rPr dirty="0">
                <a:solidFill>
                  <a:srgbClr val="666666"/>
                </a:solidFill>
                <a:latin typeface="Courier"/>
              </a:rPr>
              <a:t>:=</a:t>
            </a:r>
            <a:r>
              <a:rPr dirty="0">
                <a:latin typeface="Courier"/>
              </a:rPr>
              <a:t> </a:t>
            </a:r>
            <a:r>
              <a:rPr dirty="0" err="1">
                <a:latin typeface="Courier"/>
              </a:rPr>
              <a:t>Calendar</a:t>
            </a:r>
            <a:r>
              <a:rPr dirty="0" err="1">
                <a:solidFill>
                  <a:srgbClr val="666666"/>
                </a:solidFill>
                <a:latin typeface="Courier"/>
              </a:rPr>
              <a:t>.</a:t>
            </a:r>
            <a:r>
              <a:rPr dirty="0" err="1">
                <a:latin typeface="Courier"/>
              </a:rPr>
              <a:t>Time_Of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666666"/>
                </a:solidFill>
                <a:latin typeface="Courier"/>
              </a:rPr>
              <a:t>(</a:t>
            </a:r>
            <a:r>
              <a:rPr dirty="0">
                <a:solidFill>
                  <a:srgbClr val="40A070"/>
                </a:solidFill>
                <a:latin typeface="Courier"/>
              </a:rPr>
              <a:t>2030</a:t>
            </a:r>
            <a:r>
              <a:rPr dirty="0">
                <a:solidFill>
                  <a:srgbClr val="666666"/>
                </a:solidFill>
                <a:latin typeface="Courier"/>
              </a:rPr>
              <a:t>,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40A070"/>
                </a:solidFill>
                <a:latin typeface="Courier"/>
              </a:rPr>
              <a:t>10</a:t>
            </a:r>
            <a:r>
              <a:rPr dirty="0">
                <a:solidFill>
                  <a:srgbClr val="666666"/>
                </a:solidFill>
                <a:latin typeface="Courier"/>
              </a:rPr>
              <a:t>,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40A070"/>
                </a:solidFill>
                <a:latin typeface="Courier"/>
              </a:rPr>
              <a:t>01</a:t>
            </a:r>
            <a:r>
              <a:rPr dirty="0">
                <a:solidFill>
                  <a:srgbClr val="666666"/>
                </a:solidFill>
                <a:latin typeface="Courier"/>
              </a:rPr>
              <a:t>)</a:t>
            </a:r>
            <a:r>
              <a:rPr dirty="0">
                <a:latin typeface="Courier"/>
              </a:rPr>
              <a:t>;</a:t>
            </a:r>
            <a:br>
              <a:rPr dirty="0"/>
            </a:br>
            <a:r>
              <a:rPr b="1" dirty="0">
                <a:solidFill>
                  <a:srgbClr val="007020"/>
                </a:solidFill>
                <a:latin typeface="Courier"/>
              </a:rPr>
              <a:t>begin</a:t>
            </a:r>
            <a:br>
              <a:rPr dirty="0"/>
            </a:br>
            <a:r>
              <a:rPr dirty="0">
                <a:latin typeface="Courier"/>
              </a:rPr>
              <a:t>   </a:t>
            </a:r>
            <a:r>
              <a:rPr b="1" dirty="0">
                <a:solidFill>
                  <a:srgbClr val="007020"/>
                </a:solidFill>
                <a:latin typeface="Courier"/>
              </a:rPr>
              <a:t>delay</a:t>
            </a:r>
            <a:r>
              <a:rPr dirty="0">
                <a:latin typeface="Courier"/>
              </a:rPr>
              <a:t> Relative;</a:t>
            </a:r>
            <a:br>
              <a:rPr dirty="0"/>
            </a:br>
            <a:r>
              <a:rPr dirty="0">
                <a:latin typeface="Courier"/>
              </a:rPr>
              <a:t>   </a:t>
            </a:r>
            <a:r>
              <a:rPr b="1" dirty="0">
                <a:solidFill>
                  <a:srgbClr val="007020"/>
                </a:solidFill>
                <a:latin typeface="Courier"/>
              </a:rPr>
              <a:t>delay</a:t>
            </a:r>
            <a:r>
              <a:rPr dirty="0">
                <a:latin typeface="Courier"/>
              </a:rPr>
              <a:t> </a:t>
            </a:r>
            <a:r>
              <a:rPr b="1" dirty="0">
                <a:solidFill>
                  <a:srgbClr val="007020"/>
                </a:solidFill>
                <a:latin typeface="Courier"/>
              </a:rPr>
              <a:t>until</a:t>
            </a:r>
            <a:r>
              <a:rPr dirty="0">
                <a:latin typeface="Courier"/>
              </a:rPr>
              <a:t> Absolute;</a:t>
            </a:r>
            <a:br>
              <a:rPr dirty="0"/>
            </a:br>
            <a:r>
              <a:rPr b="1" dirty="0">
                <a:solidFill>
                  <a:srgbClr val="007020"/>
                </a:solidFill>
                <a:latin typeface="Courier"/>
              </a:rPr>
              <a:t>end</a:t>
            </a:r>
            <a:r>
              <a:rPr dirty="0">
                <a:latin typeface="Courier"/>
              </a:rPr>
              <a:t> Main;</a:t>
            </a:r>
          </a:p>
        </p:txBody>
      </p:sp>
      <p:sp>
        <p:nvSpPr>
          <p:cNvPr id="12" name="Google Shape;58;p4">
            <a:extLst>
              <a:ext uri="{FF2B5EF4-FFF2-40B4-BE49-F238E27FC236}">
                <a16:creationId xmlns:a16="http://schemas.microsoft.com/office/drawing/2014/main" id="{45977752-279C-C3C7-A0B9-8D2ABCF772A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0445262" y="6236695"/>
            <a:ext cx="9085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114</a:t>
            </a:fld>
            <a:endParaRPr lang="en-US" dirty="0"/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32823-BD47-C67B-B783-950BA1B6EB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 marL="0" lvl="0" indent="0">
              <a:buNone/>
            </a:pPr>
            <a:r>
              <a:t>Access Types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BF7A03-A7E4-6D5D-DBC9-CCD6E9BBD2D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151A8-36F8-5058-BA25-E0F735499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1262" y="118037"/>
            <a:ext cx="10052538" cy="1246530"/>
          </a:xfrm>
          <a:prstGeom prst="rect">
            <a:avLst/>
          </a:prstGeom>
        </p:spPr>
        <p:txBody>
          <a:bodyPr/>
          <a:lstStyle/>
          <a:p>
            <a:pPr marL="0" lvl="0" indent="0">
              <a:buNone/>
            </a:pPr>
            <a:r>
              <a:t>Access Types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6B7B2E-300D-9A35-45B6-BACE44EE5D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dirty="0"/>
              <a:t>Memory-addressed objects are called </a:t>
            </a:r>
            <a:r>
              <a:rPr lang="en-US" i="1" dirty="0">
                <a:solidFill>
                  <a:schemeClr val="accent1"/>
                </a:solidFill>
              </a:rPr>
              <a:t>Access Types</a:t>
            </a:r>
            <a:endParaRPr dirty="0"/>
          </a:p>
          <a:p>
            <a:pPr lvl="0"/>
            <a:r>
              <a:rPr dirty="0"/>
              <a:t>C++</a:t>
            </a:r>
          </a:p>
          <a:p>
            <a:pPr lvl="1" indent="0">
              <a:buNone/>
            </a:pPr>
            <a:r>
              <a:rPr dirty="0">
                <a:solidFill>
                  <a:srgbClr val="902000"/>
                </a:solidFill>
                <a:latin typeface="Courier"/>
              </a:rPr>
              <a:t>int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666666"/>
                </a:solidFill>
                <a:latin typeface="Courier"/>
              </a:rPr>
              <a:t>*</a:t>
            </a:r>
            <a:r>
              <a:rPr dirty="0">
                <a:latin typeface="Courier"/>
              </a:rPr>
              <a:t>P_C </a:t>
            </a:r>
            <a:r>
              <a:rPr dirty="0">
                <a:solidFill>
                  <a:srgbClr val="666666"/>
                </a:solidFill>
                <a:latin typeface="Courier"/>
              </a:rPr>
              <a:t>=</a:t>
            </a:r>
            <a:br>
              <a:rPr dirty="0"/>
            </a:br>
            <a:r>
              <a:rPr dirty="0">
                <a:latin typeface="Courier"/>
              </a:rPr>
              <a:t>      malloc </a:t>
            </a:r>
            <a:r>
              <a:rPr dirty="0">
                <a:solidFill>
                  <a:srgbClr val="666666"/>
                </a:solidFill>
                <a:latin typeface="Courier"/>
              </a:rPr>
              <a:t>(</a:t>
            </a:r>
            <a:r>
              <a:rPr b="1" dirty="0" err="1">
                <a:solidFill>
                  <a:srgbClr val="007020"/>
                </a:solidFill>
                <a:latin typeface="Courier"/>
              </a:rPr>
              <a:t>sizeof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666666"/>
                </a:solidFill>
                <a:latin typeface="Courier"/>
              </a:rPr>
              <a:t>(</a:t>
            </a:r>
            <a:r>
              <a:rPr dirty="0">
                <a:solidFill>
                  <a:srgbClr val="902000"/>
                </a:solidFill>
                <a:latin typeface="Courier"/>
              </a:rPr>
              <a:t>int</a:t>
            </a:r>
            <a:r>
              <a:rPr dirty="0">
                <a:solidFill>
                  <a:srgbClr val="666666"/>
                </a:solidFill>
                <a:latin typeface="Courier"/>
              </a:rPr>
              <a:t>));</a:t>
            </a:r>
            <a:br>
              <a:rPr dirty="0"/>
            </a:br>
            <a:r>
              <a:rPr dirty="0">
                <a:solidFill>
                  <a:srgbClr val="902000"/>
                </a:solidFill>
                <a:latin typeface="Courier"/>
              </a:rPr>
              <a:t>int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666666"/>
                </a:solidFill>
                <a:latin typeface="Courier"/>
              </a:rPr>
              <a:t>*</a:t>
            </a:r>
            <a:r>
              <a:rPr dirty="0">
                <a:latin typeface="Courier"/>
              </a:rPr>
              <a:t>P_CPP </a:t>
            </a:r>
            <a:r>
              <a:rPr dirty="0">
                <a:solidFill>
                  <a:srgbClr val="666666"/>
                </a:solidFill>
                <a:latin typeface="Courier"/>
              </a:rPr>
              <a:t>=</a:t>
            </a:r>
            <a:r>
              <a:rPr dirty="0">
                <a:latin typeface="Courier"/>
              </a:rPr>
              <a:t> </a:t>
            </a:r>
            <a:r>
              <a:rPr b="1" dirty="0">
                <a:solidFill>
                  <a:srgbClr val="007020"/>
                </a:solidFill>
                <a:latin typeface="Courier"/>
              </a:rPr>
              <a:t>new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902000"/>
                </a:solidFill>
                <a:latin typeface="Courier"/>
              </a:rPr>
              <a:t>int</a:t>
            </a:r>
            <a:r>
              <a:rPr dirty="0">
                <a:solidFill>
                  <a:srgbClr val="666666"/>
                </a:solidFill>
                <a:latin typeface="Courier"/>
              </a:rPr>
              <a:t>;</a:t>
            </a:r>
            <a:br>
              <a:rPr dirty="0"/>
            </a:br>
            <a:r>
              <a:rPr dirty="0">
                <a:solidFill>
                  <a:srgbClr val="902000"/>
                </a:solidFill>
                <a:latin typeface="Courier"/>
              </a:rPr>
              <a:t>int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666666"/>
                </a:solidFill>
                <a:latin typeface="Courier"/>
              </a:rPr>
              <a:t>*</a:t>
            </a:r>
            <a:r>
              <a:rPr dirty="0">
                <a:latin typeface="Courier"/>
              </a:rPr>
              <a:t>G_C </a:t>
            </a:r>
            <a:r>
              <a:rPr dirty="0">
                <a:solidFill>
                  <a:srgbClr val="666666"/>
                </a:solidFill>
                <a:latin typeface="Courier"/>
              </a:rPr>
              <a:t>=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666666"/>
                </a:solidFill>
                <a:latin typeface="Courier"/>
              </a:rPr>
              <a:t>&amp;</a:t>
            </a:r>
            <a:r>
              <a:rPr dirty="0" err="1">
                <a:latin typeface="Courier"/>
              </a:rPr>
              <a:t>Some_Int</a:t>
            </a:r>
            <a:r>
              <a:rPr dirty="0">
                <a:solidFill>
                  <a:srgbClr val="666666"/>
                </a:solidFill>
                <a:latin typeface="Courier"/>
              </a:rPr>
              <a:t>;</a:t>
            </a:r>
          </a:p>
          <a:p>
            <a:pPr lvl="0"/>
            <a:r>
              <a:rPr dirty="0"/>
              <a:t>Ada</a:t>
            </a:r>
          </a:p>
          <a:p>
            <a:pPr lvl="1" indent="0">
              <a:buNone/>
            </a:pPr>
            <a:r>
              <a:rPr b="1" dirty="0">
                <a:solidFill>
                  <a:srgbClr val="007020"/>
                </a:solidFill>
                <a:latin typeface="Courier"/>
              </a:rPr>
              <a:t>type</a:t>
            </a:r>
            <a:r>
              <a:rPr dirty="0">
                <a:latin typeface="Courier"/>
              </a:rPr>
              <a:t> </a:t>
            </a:r>
            <a:r>
              <a:rPr dirty="0" err="1">
                <a:latin typeface="Courier"/>
              </a:rPr>
              <a:t>Integer_General_Access</a:t>
            </a:r>
            <a:br>
              <a:rPr dirty="0"/>
            </a:br>
            <a:r>
              <a:rPr dirty="0">
                <a:latin typeface="Courier"/>
              </a:rPr>
              <a:t>  </a:t>
            </a:r>
            <a:r>
              <a:rPr b="1" dirty="0">
                <a:solidFill>
                  <a:srgbClr val="007020"/>
                </a:solidFill>
                <a:latin typeface="Courier"/>
              </a:rPr>
              <a:t>is</a:t>
            </a:r>
            <a:r>
              <a:rPr dirty="0">
                <a:latin typeface="Courier"/>
              </a:rPr>
              <a:t> </a:t>
            </a:r>
            <a:r>
              <a:rPr b="1" dirty="0">
                <a:solidFill>
                  <a:srgbClr val="007020"/>
                </a:solidFill>
                <a:latin typeface="Courier"/>
              </a:rPr>
              <a:t>access</a:t>
            </a:r>
            <a:r>
              <a:rPr dirty="0">
                <a:latin typeface="Courier"/>
              </a:rPr>
              <a:t> </a:t>
            </a:r>
            <a:r>
              <a:rPr b="1" dirty="0">
                <a:solidFill>
                  <a:srgbClr val="007020"/>
                </a:solidFill>
                <a:latin typeface="Courier"/>
              </a:rPr>
              <a:t>all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902000"/>
                </a:solidFill>
                <a:latin typeface="Courier"/>
              </a:rPr>
              <a:t>Integer</a:t>
            </a:r>
            <a:r>
              <a:rPr dirty="0">
                <a:latin typeface="Courier"/>
              </a:rPr>
              <a:t>;</a:t>
            </a:r>
            <a:br>
              <a:rPr dirty="0"/>
            </a:br>
            <a:r>
              <a:rPr dirty="0">
                <a:latin typeface="Courier"/>
              </a:rPr>
              <a:t>G </a:t>
            </a:r>
            <a:r>
              <a:rPr dirty="0">
                <a:solidFill>
                  <a:srgbClr val="666666"/>
                </a:solidFill>
                <a:latin typeface="Courier"/>
              </a:rPr>
              <a:t>:</a:t>
            </a:r>
            <a:r>
              <a:rPr dirty="0">
                <a:latin typeface="Courier"/>
              </a:rPr>
              <a:t> </a:t>
            </a:r>
            <a:r>
              <a:rPr b="1" dirty="0">
                <a:solidFill>
                  <a:srgbClr val="007020"/>
                </a:solidFill>
                <a:latin typeface="Courier"/>
              </a:rPr>
              <a:t>aliased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902000"/>
                </a:solidFill>
                <a:latin typeface="Courier"/>
              </a:rPr>
              <a:t>Integer</a:t>
            </a:r>
            <a:r>
              <a:rPr dirty="0">
                <a:latin typeface="Courier"/>
              </a:rPr>
              <a:t>;</a:t>
            </a:r>
            <a:br>
              <a:rPr dirty="0"/>
            </a:br>
            <a:r>
              <a:rPr dirty="0">
                <a:latin typeface="Courier"/>
              </a:rPr>
              <a:t>G_A </a:t>
            </a:r>
            <a:r>
              <a:rPr dirty="0">
                <a:solidFill>
                  <a:srgbClr val="666666"/>
                </a:solidFill>
                <a:latin typeface="Courier"/>
              </a:rPr>
              <a:t>:</a:t>
            </a:r>
            <a:r>
              <a:rPr dirty="0">
                <a:latin typeface="Courier"/>
              </a:rPr>
              <a:t> </a:t>
            </a:r>
            <a:r>
              <a:rPr dirty="0" err="1">
                <a:latin typeface="Courier"/>
              </a:rPr>
              <a:t>Integer_General_Access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666666"/>
                </a:solidFill>
                <a:latin typeface="Courier"/>
              </a:rPr>
              <a:t>:=</a:t>
            </a:r>
            <a:r>
              <a:rPr dirty="0">
                <a:latin typeface="Courier"/>
              </a:rPr>
              <a:t> </a:t>
            </a:r>
            <a:r>
              <a:rPr dirty="0" err="1">
                <a:latin typeface="Courier"/>
              </a:rPr>
              <a:t>G'access</a:t>
            </a:r>
            <a:r>
              <a:rPr dirty="0">
                <a:latin typeface="Courier"/>
              </a:rPr>
              <a:t>;</a:t>
            </a:r>
          </a:p>
        </p:txBody>
      </p:sp>
      <p:sp>
        <p:nvSpPr>
          <p:cNvPr id="12" name="Google Shape;58;p4">
            <a:extLst>
              <a:ext uri="{FF2B5EF4-FFF2-40B4-BE49-F238E27FC236}">
                <a16:creationId xmlns:a16="http://schemas.microsoft.com/office/drawing/2014/main" id="{45977752-279C-C3C7-A0B9-8D2ABCF772A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0445262" y="6236695"/>
            <a:ext cx="9085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116</a:t>
            </a:fld>
            <a:endParaRPr lang="en-US" dirty="0"/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151A8-36F8-5058-BA25-E0F735499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1262" y="118037"/>
            <a:ext cx="10052538" cy="1246530"/>
          </a:xfrm>
          <a:prstGeom prst="rect">
            <a:avLst/>
          </a:prstGeom>
        </p:spPr>
        <p:txBody>
          <a:bodyPr/>
          <a:lstStyle/>
          <a:p>
            <a:pPr marL="0" lvl="0" indent="0">
              <a:buNone/>
            </a:pPr>
            <a:r>
              <a:t>Null Values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6B7B2E-300D-9A35-45B6-BACE44EE5D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dirty="0"/>
              <a:t>A pointer that does not point to any actual data has a </a:t>
            </a:r>
            <a:r>
              <a:rPr dirty="0">
                <a:latin typeface="Courier"/>
              </a:rPr>
              <a:t>null</a:t>
            </a:r>
            <a:r>
              <a:rPr dirty="0"/>
              <a:t> value</a:t>
            </a:r>
          </a:p>
          <a:p>
            <a:pPr lvl="0"/>
            <a:r>
              <a:rPr dirty="0"/>
              <a:t>Access types have default value of </a:t>
            </a:r>
            <a:r>
              <a:rPr dirty="0">
                <a:latin typeface="Courier"/>
              </a:rPr>
              <a:t>null</a:t>
            </a:r>
          </a:p>
          <a:p>
            <a:pPr lvl="0"/>
            <a:r>
              <a:rPr dirty="0">
                <a:latin typeface="Courier"/>
              </a:rPr>
              <a:t>null</a:t>
            </a:r>
            <a:r>
              <a:rPr dirty="0"/>
              <a:t> can be used in assignments and comparisons</a:t>
            </a:r>
          </a:p>
          <a:p>
            <a:pPr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b="1" dirty="0">
                <a:solidFill>
                  <a:srgbClr val="007020"/>
                </a:solidFill>
                <a:latin typeface="Courier"/>
              </a:rPr>
              <a:t>declare</a:t>
            </a:r>
            <a:br>
              <a:rPr dirty="0"/>
            </a:br>
            <a:r>
              <a:rPr dirty="0">
                <a:latin typeface="Courier"/>
              </a:rPr>
              <a:t>   </a:t>
            </a:r>
            <a:r>
              <a:rPr b="1" dirty="0">
                <a:solidFill>
                  <a:srgbClr val="007020"/>
                </a:solidFill>
                <a:latin typeface="Courier"/>
              </a:rPr>
              <a:t>type</a:t>
            </a:r>
            <a:r>
              <a:rPr dirty="0">
                <a:latin typeface="Courier"/>
              </a:rPr>
              <a:t> Acc </a:t>
            </a:r>
            <a:r>
              <a:rPr b="1" dirty="0">
                <a:solidFill>
                  <a:srgbClr val="007020"/>
                </a:solidFill>
                <a:latin typeface="Courier"/>
              </a:rPr>
              <a:t>is</a:t>
            </a:r>
            <a:r>
              <a:rPr dirty="0">
                <a:latin typeface="Courier"/>
              </a:rPr>
              <a:t> </a:t>
            </a:r>
            <a:r>
              <a:rPr b="1" dirty="0">
                <a:solidFill>
                  <a:srgbClr val="007020"/>
                </a:solidFill>
                <a:latin typeface="Courier"/>
              </a:rPr>
              <a:t>access</a:t>
            </a:r>
            <a:r>
              <a:rPr dirty="0">
                <a:latin typeface="Courier"/>
              </a:rPr>
              <a:t> </a:t>
            </a:r>
            <a:r>
              <a:rPr b="1" dirty="0">
                <a:solidFill>
                  <a:srgbClr val="007020"/>
                </a:solidFill>
                <a:latin typeface="Courier"/>
              </a:rPr>
              <a:t>all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902000"/>
                </a:solidFill>
                <a:latin typeface="Courier"/>
              </a:rPr>
              <a:t>Integer</a:t>
            </a:r>
            <a:r>
              <a:rPr dirty="0">
                <a:latin typeface="Courier"/>
              </a:rPr>
              <a:t>;</a:t>
            </a:r>
            <a:br>
              <a:rPr dirty="0"/>
            </a:br>
            <a:r>
              <a:rPr dirty="0">
                <a:latin typeface="Courier"/>
              </a:rPr>
              <a:t>   V </a:t>
            </a:r>
            <a:r>
              <a:rPr dirty="0">
                <a:solidFill>
                  <a:srgbClr val="666666"/>
                </a:solidFill>
                <a:latin typeface="Courier"/>
              </a:rPr>
              <a:t>:</a:t>
            </a:r>
            <a:r>
              <a:rPr dirty="0">
                <a:latin typeface="Courier"/>
              </a:rPr>
              <a:t> Acc;</a:t>
            </a:r>
            <a:br>
              <a:rPr dirty="0"/>
            </a:br>
            <a:r>
              <a:rPr b="1" dirty="0">
                <a:solidFill>
                  <a:srgbClr val="007020"/>
                </a:solidFill>
                <a:latin typeface="Courier"/>
              </a:rPr>
              <a:t>begin</a:t>
            </a:r>
            <a:br>
              <a:rPr dirty="0"/>
            </a:br>
            <a:r>
              <a:rPr dirty="0">
                <a:latin typeface="Courier"/>
              </a:rPr>
              <a:t>   </a:t>
            </a:r>
            <a:r>
              <a:rPr b="1" dirty="0">
                <a:solidFill>
                  <a:srgbClr val="007020"/>
                </a:solidFill>
                <a:latin typeface="Courier"/>
              </a:rPr>
              <a:t>if</a:t>
            </a:r>
            <a:r>
              <a:rPr dirty="0">
                <a:latin typeface="Courier"/>
              </a:rPr>
              <a:t> V </a:t>
            </a:r>
            <a:r>
              <a:rPr dirty="0">
                <a:solidFill>
                  <a:srgbClr val="666666"/>
                </a:solidFill>
                <a:latin typeface="Courier"/>
              </a:rPr>
              <a:t>=</a:t>
            </a:r>
            <a:r>
              <a:rPr dirty="0">
                <a:latin typeface="Courier"/>
              </a:rPr>
              <a:t> </a:t>
            </a:r>
            <a:r>
              <a:rPr b="1" dirty="0">
                <a:solidFill>
                  <a:srgbClr val="007020"/>
                </a:solidFill>
                <a:latin typeface="Courier"/>
              </a:rPr>
              <a:t>null</a:t>
            </a:r>
            <a:r>
              <a:rPr dirty="0">
                <a:latin typeface="Courier"/>
              </a:rPr>
              <a:t> </a:t>
            </a:r>
            <a:r>
              <a:rPr b="1" dirty="0">
                <a:solidFill>
                  <a:srgbClr val="007020"/>
                </a:solidFill>
                <a:latin typeface="Courier"/>
              </a:rPr>
              <a:t>then</a:t>
            </a:r>
            <a:br>
              <a:rPr dirty="0"/>
            </a:br>
            <a:r>
              <a:rPr dirty="0">
                <a:latin typeface="Courier"/>
              </a:rPr>
              <a:t>      </a:t>
            </a:r>
            <a:r>
              <a:rPr i="1" dirty="0">
                <a:solidFill>
                  <a:srgbClr val="60A0B0"/>
                </a:solidFill>
                <a:latin typeface="Courier"/>
              </a:rPr>
              <a:t>--  will go here</a:t>
            </a:r>
            <a:br>
              <a:rPr dirty="0"/>
            </a:br>
            <a:r>
              <a:rPr dirty="0">
                <a:latin typeface="Courier"/>
              </a:rPr>
              <a:t>   </a:t>
            </a:r>
            <a:r>
              <a:rPr b="1" dirty="0">
                <a:solidFill>
                  <a:srgbClr val="007020"/>
                </a:solidFill>
                <a:latin typeface="Courier"/>
              </a:rPr>
              <a:t>end if</a:t>
            </a:r>
            <a:br>
              <a:rPr dirty="0"/>
            </a:br>
            <a:r>
              <a:rPr dirty="0">
                <a:latin typeface="Courier"/>
              </a:rPr>
              <a:t>   V </a:t>
            </a:r>
            <a:r>
              <a:rPr dirty="0">
                <a:solidFill>
                  <a:srgbClr val="666666"/>
                </a:solidFill>
                <a:latin typeface="Courier"/>
              </a:rPr>
              <a:t>:=</a:t>
            </a:r>
            <a:r>
              <a:rPr dirty="0">
                <a:latin typeface="Courier"/>
              </a:rPr>
              <a:t> </a:t>
            </a:r>
            <a:r>
              <a:rPr b="1" dirty="0">
                <a:solidFill>
                  <a:srgbClr val="007020"/>
                </a:solidFill>
                <a:latin typeface="Courier"/>
              </a:rPr>
              <a:t>new</a:t>
            </a:r>
            <a:r>
              <a:rPr dirty="0">
                <a:latin typeface="Courier"/>
              </a:rPr>
              <a:t> Integer'</a:t>
            </a:r>
            <a:r>
              <a:rPr dirty="0">
                <a:solidFill>
                  <a:srgbClr val="666666"/>
                </a:solidFill>
                <a:latin typeface="Courier"/>
              </a:rPr>
              <a:t>(</a:t>
            </a:r>
            <a:r>
              <a:rPr dirty="0">
                <a:solidFill>
                  <a:srgbClr val="40A070"/>
                </a:solidFill>
                <a:latin typeface="Courier"/>
              </a:rPr>
              <a:t>0</a:t>
            </a:r>
            <a:r>
              <a:rPr dirty="0">
                <a:solidFill>
                  <a:srgbClr val="666666"/>
                </a:solidFill>
                <a:latin typeface="Courier"/>
              </a:rPr>
              <a:t>)</a:t>
            </a:r>
            <a:r>
              <a:rPr dirty="0">
                <a:latin typeface="Courier"/>
              </a:rPr>
              <a:t>;</a:t>
            </a:r>
            <a:br>
              <a:rPr dirty="0"/>
            </a:br>
            <a:r>
              <a:rPr dirty="0">
                <a:latin typeface="Courier"/>
              </a:rPr>
              <a:t>   V </a:t>
            </a:r>
            <a:r>
              <a:rPr dirty="0">
                <a:solidFill>
                  <a:srgbClr val="666666"/>
                </a:solidFill>
                <a:latin typeface="Courier"/>
              </a:rPr>
              <a:t>:=</a:t>
            </a:r>
            <a:r>
              <a:rPr dirty="0">
                <a:latin typeface="Courier"/>
              </a:rPr>
              <a:t> </a:t>
            </a:r>
            <a:r>
              <a:rPr b="1" dirty="0">
                <a:solidFill>
                  <a:srgbClr val="007020"/>
                </a:solidFill>
                <a:latin typeface="Courier"/>
              </a:rPr>
              <a:t>null</a:t>
            </a:r>
            <a:r>
              <a:rPr dirty="0">
                <a:latin typeface="Courier"/>
              </a:rPr>
              <a:t>; </a:t>
            </a:r>
            <a:r>
              <a:rPr i="1" dirty="0">
                <a:solidFill>
                  <a:srgbClr val="60A0B0"/>
                </a:solidFill>
                <a:latin typeface="Courier"/>
              </a:rPr>
              <a:t>-- semantically correct, but memory leak</a:t>
            </a:r>
          </a:p>
        </p:txBody>
      </p:sp>
      <p:sp>
        <p:nvSpPr>
          <p:cNvPr id="12" name="Google Shape;58;p4">
            <a:extLst>
              <a:ext uri="{FF2B5EF4-FFF2-40B4-BE49-F238E27FC236}">
                <a16:creationId xmlns:a16="http://schemas.microsoft.com/office/drawing/2014/main" id="{45977752-279C-C3C7-A0B9-8D2ABCF772A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0445262" y="6236695"/>
            <a:ext cx="9085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117</a:t>
            </a:fld>
            <a:endParaRPr lang="en-US" dirty="0"/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151A8-36F8-5058-BA25-E0F735499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1262" y="118037"/>
            <a:ext cx="10052538" cy="1246530"/>
          </a:xfrm>
          <a:prstGeom prst="rect">
            <a:avLst/>
          </a:prstGeom>
        </p:spPr>
        <p:txBody>
          <a:bodyPr/>
          <a:lstStyle/>
          <a:p>
            <a:pPr marL="0" lvl="0" indent="0">
              <a:buNone/>
            </a:pPr>
            <a:r>
              <a:t>Dereferencing Access 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6B7B2E-300D-9A35-45B6-BACE44EE5D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lvl="0"/>
            <a:r>
              <a:rPr dirty="0">
                <a:latin typeface="Courier"/>
              </a:rPr>
              <a:t>.all</a:t>
            </a:r>
            <a:r>
              <a:rPr dirty="0"/>
              <a:t> does the access dereference</a:t>
            </a:r>
          </a:p>
          <a:p>
            <a:pPr lvl="1"/>
            <a:r>
              <a:rPr dirty="0"/>
              <a:t>Lets you access the object pointed to by the pointer</a:t>
            </a:r>
          </a:p>
          <a:p>
            <a:pPr lvl="0"/>
            <a:r>
              <a:rPr dirty="0">
                <a:latin typeface="Courier"/>
              </a:rPr>
              <a:t>.all</a:t>
            </a:r>
            <a:r>
              <a:rPr dirty="0"/>
              <a:t> is optional for</a:t>
            </a:r>
          </a:p>
          <a:p>
            <a:pPr lvl="1"/>
            <a:r>
              <a:rPr dirty="0"/>
              <a:t>Access on a component of an array</a:t>
            </a:r>
          </a:p>
          <a:p>
            <a:pPr lvl="1"/>
            <a:r>
              <a:rPr dirty="0"/>
              <a:t>Access on a component of a record</a:t>
            </a:r>
          </a:p>
          <a:p>
            <a:pPr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b="1" dirty="0">
                <a:solidFill>
                  <a:srgbClr val="007020"/>
                </a:solidFill>
                <a:latin typeface="Courier"/>
              </a:rPr>
              <a:t>type</a:t>
            </a:r>
            <a:r>
              <a:rPr dirty="0">
                <a:latin typeface="Courier"/>
              </a:rPr>
              <a:t> </a:t>
            </a:r>
            <a:r>
              <a:rPr dirty="0" err="1">
                <a:latin typeface="Courier"/>
              </a:rPr>
              <a:t>Record_T</a:t>
            </a:r>
            <a:r>
              <a:rPr dirty="0">
                <a:latin typeface="Courier"/>
              </a:rPr>
              <a:t> </a:t>
            </a:r>
            <a:r>
              <a:rPr b="1" dirty="0">
                <a:solidFill>
                  <a:srgbClr val="007020"/>
                </a:solidFill>
                <a:latin typeface="Courier"/>
              </a:rPr>
              <a:t>is</a:t>
            </a:r>
            <a:r>
              <a:rPr dirty="0">
                <a:latin typeface="Courier"/>
              </a:rPr>
              <a:t> </a:t>
            </a:r>
            <a:r>
              <a:rPr b="1" dirty="0">
                <a:solidFill>
                  <a:srgbClr val="007020"/>
                </a:solidFill>
                <a:latin typeface="Courier"/>
              </a:rPr>
              <a:t>record</a:t>
            </a:r>
            <a:br>
              <a:rPr dirty="0"/>
            </a:br>
            <a:r>
              <a:rPr dirty="0">
                <a:latin typeface="Courier"/>
              </a:rPr>
              <a:t>  F1</a:t>
            </a:r>
            <a:r>
              <a:rPr dirty="0">
                <a:solidFill>
                  <a:srgbClr val="666666"/>
                </a:solidFill>
                <a:latin typeface="Courier"/>
              </a:rPr>
              <a:t>,</a:t>
            </a:r>
            <a:r>
              <a:rPr dirty="0">
                <a:latin typeface="Courier"/>
              </a:rPr>
              <a:t> F2 </a:t>
            </a:r>
            <a:r>
              <a:rPr dirty="0">
                <a:solidFill>
                  <a:srgbClr val="666666"/>
                </a:solidFill>
                <a:latin typeface="Courier"/>
              </a:rPr>
              <a:t>: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902000"/>
                </a:solidFill>
                <a:latin typeface="Courier"/>
              </a:rPr>
              <a:t>Integer</a:t>
            </a:r>
            <a:r>
              <a:rPr dirty="0">
                <a:latin typeface="Courier"/>
              </a:rPr>
              <a:t>;</a:t>
            </a:r>
            <a:br>
              <a:rPr dirty="0"/>
            </a:br>
            <a:r>
              <a:rPr b="1" dirty="0">
                <a:solidFill>
                  <a:srgbClr val="007020"/>
                </a:solidFill>
                <a:latin typeface="Courier"/>
              </a:rPr>
              <a:t>end record</a:t>
            </a:r>
            <a:r>
              <a:rPr dirty="0">
                <a:latin typeface="Courier"/>
              </a:rPr>
              <a:t>;</a:t>
            </a:r>
            <a:br>
              <a:rPr dirty="0"/>
            </a:br>
            <a:r>
              <a:rPr b="1" dirty="0">
                <a:solidFill>
                  <a:srgbClr val="007020"/>
                </a:solidFill>
                <a:latin typeface="Courier"/>
              </a:rPr>
              <a:t>type</a:t>
            </a:r>
            <a:r>
              <a:rPr dirty="0">
                <a:latin typeface="Courier"/>
              </a:rPr>
              <a:t> </a:t>
            </a:r>
            <a:r>
              <a:rPr dirty="0" err="1">
                <a:latin typeface="Courier"/>
              </a:rPr>
              <a:t>Integer_Access_T</a:t>
            </a:r>
            <a:r>
              <a:rPr dirty="0">
                <a:latin typeface="Courier"/>
              </a:rPr>
              <a:t> </a:t>
            </a:r>
            <a:r>
              <a:rPr b="1" dirty="0">
                <a:solidFill>
                  <a:srgbClr val="007020"/>
                </a:solidFill>
                <a:latin typeface="Courier"/>
              </a:rPr>
              <a:t>is</a:t>
            </a:r>
            <a:r>
              <a:rPr dirty="0">
                <a:latin typeface="Courier"/>
              </a:rPr>
              <a:t> </a:t>
            </a:r>
            <a:r>
              <a:rPr b="1" dirty="0">
                <a:solidFill>
                  <a:srgbClr val="007020"/>
                </a:solidFill>
                <a:latin typeface="Courier"/>
              </a:rPr>
              <a:t>access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902000"/>
                </a:solidFill>
                <a:latin typeface="Courier"/>
              </a:rPr>
              <a:t>Integer</a:t>
            </a:r>
            <a:r>
              <a:rPr dirty="0">
                <a:latin typeface="Courier"/>
              </a:rPr>
              <a:t>;</a:t>
            </a:r>
            <a:br>
              <a:rPr dirty="0"/>
            </a:br>
            <a:r>
              <a:rPr b="1" dirty="0">
                <a:solidFill>
                  <a:srgbClr val="007020"/>
                </a:solidFill>
                <a:latin typeface="Courier"/>
              </a:rPr>
              <a:t>type</a:t>
            </a:r>
            <a:r>
              <a:rPr dirty="0">
                <a:latin typeface="Courier"/>
              </a:rPr>
              <a:t> </a:t>
            </a:r>
            <a:r>
              <a:rPr dirty="0" err="1">
                <a:latin typeface="Courier"/>
              </a:rPr>
              <a:t>String_Access_T</a:t>
            </a:r>
            <a:r>
              <a:rPr dirty="0">
                <a:latin typeface="Courier"/>
              </a:rPr>
              <a:t> </a:t>
            </a:r>
            <a:r>
              <a:rPr b="1" dirty="0">
                <a:solidFill>
                  <a:srgbClr val="007020"/>
                </a:solidFill>
                <a:latin typeface="Courier"/>
              </a:rPr>
              <a:t>is</a:t>
            </a:r>
            <a:r>
              <a:rPr dirty="0">
                <a:latin typeface="Courier"/>
              </a:rPr>
              <a:t> </a:t>
            </a:r>
            <a:r>
              <a:rPr b="1" dirty="0">
                <a:solidFill>
                  <a:srgbClr val="007020"/>
                </a:solidFill>
                <a:latin typeface="Courier"/>
              </a:rPr>
              <a:t>access</a:t>
            </a:r>
            <a:r>
              <a:rPr dirty="0">
                <a:latin typeface="Courier"/>
              </a:rPr>
              <a:t> </a:t>
            </a:r>
            <a:r>
              <a:rPr b="1" dirty="0">
                <a:solidFill>
                  <a:srgbClr val="007020"/>
                </a:solidFill>
                <a:latin typeface="Courier"/>
              </a:rPr>
              <a:t>all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902000"/>
                </a:solidFill>
                <a:latin typeface="Courier"/>
              </a:rPr>
              <a:t>String</a:t>
            </a:r>
            <a:r>
              <a:rPr dirty="0">
                <a:latin typeface="Courier"/>
              </a:rPr>
              <a:t>;</a:t>
            </a:r>
            <a:br>
              <a:rPr dirty="0"/>
            </a:br>
            <a:r>
              <a:rPr b="1" dirty="0">
                <a:solidFill>
                  <a:srgbClr val="007020"/>
                </a:solidFill>
                <a:latin typeface="Courier"/>
              </a:rPr>
              <a:t>type</a:t>
            </a:r>
            <a:r>
              <a:rPr dirty="0">
                <a:latin typeface="Courier"/>
              </a:rPr>
              <a:t> </a:t>
            </a:r>
            <a:r>
              <a:rPr dirty="0" err="1">
                <a:latin typeface="Courier"/>
              </a:rPr>
              <a:t>Record_Access_T</a:t>
            </a:r>
            <a:r>
              <a:rPr dirty="0">
                <a:latin typeface="Courier"/>
              </a:rPr>
              <a:t> </a:t>
            </a:r>
            <a:r>
              <a:rPr b="1" dirty="0">
                <a:solidFill>
                  <a:srgbClr val="007020"/>
                </a:solidFill>
                <a:latin typeface="Courier"/>
              </a:rPr>
              <a:t>is</a:t>
            </a:r>
            <a:r>
              <a:rPr dirty="0">
                <a:latin typeface="Courier"/>
              </a:rPr>
              <a:t> </a:t>
            </a:r>
            <a:r>
              <a:rPr b="1" dirty="0">
                <a:solidFill>
                  <a:srgbClr val="007020"/>
                </a:solidFill>
                <a:latin typeface="Courier"/>
              </a:rPr>
              <a:t>access</a:t>
            </a:r>
            <a:r>
              <a:rPr dirty="0">
                <a:latin typeface="Courier"/>
              </a:rPr>
              <a:t> </a:t>
            </a:r>
            <a:r>
              <a:rPr b="1" dirty="0">
                <a:solidFill>
                  <a:srgbClr val="007020"/>
                </a:solidFill>
                <a:latin typeface="Courier"/>
              </a:rPr>
              <a:t>all</a:t>
            </a:r>
            <a:r>
              <a:rPr dirty="0">
                <a:latin typeface="Courier"/>
              </a:rPr>
              <a:t> </a:t>
            </a:r>
            <a:r>
              <a:rPr dirty="0" err="1">
                <a:latin typeface="Courier"/>
              </a:rPr>
              <a:t>Record_T</a:t>
            </a:r>
            <a:r>
              <a:rPr dirty="0">
                <a:latin typeface="Courier"/>
              </a:rPr>
              <a:t>;</a:t>
            </a:r>
            <a:br>
              <a:rPr dirty="0"/>
            </a:br>
            <a:br>
              <a:rPr dirty="0"/>
            </a:br>
            <a:r>
              <a:rPr dirty="0" err="1">
                <a:latin typeface="Courier"/>
              </a:rPr>
              <a:t>Integer_Access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666666"/>
                </a:solidFill>
                <a:latin typeface="Courier"/>
              </a:rPr>
              <a:t>:</a:t>
            </a:r>
            <a:r>
              <a:rPr dirty="0">
                <a:latin typeface="Courier"/>
              </a:rPr>
              <a:t> </a:t>
            </a:r>
            <a:r>
              <a:rPr dirty="0" err="1">
                <a:latin typeface="Courier"/>
              </a:rPr>
              <a:t>Integer_Access_T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666666"/>
                </a:solidFill>
                <a:latin typeface="Courier"/>
              </a:rPr>
              <a:t>:=</a:t>
            </a:r>
            <a:r>
              <a:rPr dirty="0">
                <a:latin typeface="Courier"/>
              </a:rPr>
              <a:t> </a:t>
            </a:r>
            <a:r>
              <a:rPr b="1" dirty="0">
                <a:solidFill>
                  <a:srgbClr val="007020"/>
                </a:solidFill>
                <a:latin typeface="Courier"/>
              </a:rPr>
              <a:t>new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902000"/>
                </a:solidFill>
                <a:latin typeface="Courier"/>
              </a:rPr>
              <a:t>Integer</a:t>
            </a:r>
            <a:r>
              <a:rPr dirty="0">
                <a:latin typeface="Courier"/>
              </a:rPr>
              <a:t>;</a:t>
            </a:r>
            <a:br>
              <a:rPr dirty="0"/>
            </a:br>
            <a:r>
              <a:rPr dirty="0" err="1">
                <a:latin typeface="Courier"/>
              </a:rPr>
              <a:t>String_Access</a:t>
            </a:r>
            <a:r>
              <a:rPr dirty="0">
                <a:latin typeface="Courier"/>
              </a:rPr>
              <a:t>  </a:t>
            </a:r>
            <a:r>
              <a:rPr dirty="0">
                <a:solidFill>
                  <a:srgbClr val="666666"/>
                </a:solidFill>
                <a:latin typeface="Courier"/>
              </a:rPr>
              <a:t>:</a:t>
            </a:r>
            <a:r>
              <a:rPr dirty="0">
                <a:latin typeface="Courier"/>
              </a:rPr>
              <a:t> </a:t>
            </a:r>
            <a:r>
              <a:rPr dirty="0" err="1">
                <a:latin typeface="Courier"/>
              </a:rPr>
              <a:t>String_Access_T</a:t>
            </a:r>
            <a:r>
              <a:rPr dirty="0">
                <a:latin typeface="Courier"/>
              </a:rPr>
              <a:t>  </a:t>
            </a:r>
            <a:r>
              <a:rPr dirty="0">
                <a:solidFill>
                  <a:srgbClr val="666666"/>
                </a:solidFill>
                <a:latin typeface="Courier"/>
              </a:rPr>
              <a:t>:=</a:t>
            </a:r>
            <a:r>
              <a:rPr dirty="0">
                <a:latin typeface="Courier"/>
              </a:rPr>
              <a:t> </a:t>
            </a:r>
            <a:r>
              <a:rPr b="1" dirty="0">
                <a:solidFill>
                  <a:srgbClr val="007020"/>
                </a:solidFill>
                <a:latin typeface="Courier"/>
              </a:rPr>
              <a:t>new</a:t>
            </a:r>
            <a:r>
              <a:rPr dirty="0">
                <a:latin typeface="Courier"/>
              </a:rPr>
              <a:t> String'</a:t>
            </a:r>
            <a:r>
              <a:rPr dirty="0">
                <a:solidFill>
                  <a:srgbClr val="666666"/>
                </a:solidFill>
                <a:latin typeface="Courier"/>
              </a:rPr>
              <a:t>(</a:t>
            </a:r>
            <a:r>
              <a:rPr dirty="0">
                <a:solidFill>
                  <a:srgbClr val="4070A0"/>
                </a:solidFill>
                <a:latin typeface="Courier"/>
              </a:rPr>
              <a:t>"</a:t>
            </a:r>
            <a:r>
              <a:rPr dirty="0" err="1">
                <a:solidFill>
                  <a:srgbClr val="4070A0"/>
                </a:solidFill>
                <a:latin typeface="Courier"/>
              </a:rPr>
              <a:t>abc</a:t>
            </a:r>
            <a:r>
              <a:rPr dirty="0">
                <a:solidFill>
                  <a:srgbClr val="4070A0"/>
                </a:solidFill>
                <a:latin typeface="Courier"/>
              </a:rPr>
              <a:t>"</a:t>
            </a:r>
            <a:r>
              <a:rPr dirty="0">
                <a:solidFill>
                  <a:srgbClr val="666666"/>
                </a:solidFill>
                <a:latin typeface="Courier"/>
              </a:rPr>
              <a:t>)</a:t>
            </a:r>
            <a:r>
              <a:rPr dirty="0">
                <a:latin typeface="Courier"/>
              </a:rPr>
              <a:t>;</a:t>
            </a:r>
            <a:br>
              <a:rPr dirty="0"/>
            </a:br>
            <a:r>
              <a:rPr dirty="0" err="1">
                <a:latin typeface="Courier"/>
              </a:rPr>
              <a:t>Record_Access</a:t>
            </a:r>
            <a:r>
              <a:rPr dirty="0">
                <a:latin typeface="Courier"/>
              </a:rPr>
              <a:t>  </a:t>
            </a:r>
            <a:r>
              <a:rPr dirty="0">
                <a:solidFill>
                  <a:srgbClr val="666666"/>
                </a:solidFill>
                <a:latin typeface="Courier"/>
              </a:rPr>
              <a:t>:</a:t>
            </a:r>
            <a:r>
              <a:rPr dirty="0">
                <a:latin typeface="Courier"/>
              </a:rPr>
              <a:t> </a:t>
            </a:r>
            <a:r>
              <a:rPr dirty="0" err="1">
                <a:latin typeface="Courier"/>
              </a:rPr>
              <a:t>Record_Access_T</a:t>
            </a:r>
            <a:r>
              <a:rPr dirty="0">
                <a:latin typeface="Courier"/>
              </a:rPr>
              <a:t>  </a:t>
            </a:r>
            <a:r>
              <a:rPr dirty="0">
                <a:solidFill>
                  <a:srgbClr val="666666"/>
                </a:solidFill>
                <a:latin typeface="Courier"/>
              </a:rPr>
              <a:t>:=</a:t>
            </a:r>
            <a:r>
              <a:rPr dirty="0">
                <a:latin typeface="Courier"/>
              </a:rPr>
              <a:t> </a:t>
            </a:r>
            <a:r>
              <a:rPr b="1" dirty="0">
                <a:solidFill>
                  <a:srgbClr val="007020"/>
                </a:solidFill>
                <a:latin typeface="Courier"/>
              </a:rPr>
              <a:t>new</a:t>
            </a:r>
            <a:r>
              <a:rPr dirty="0">
                <a:latin typeface="Courier"/>
              </a:rPr>
              <a:t> R;</a:t>
            </a:r>
            <a:br>
              <a:rPr dirty="0"/>
            </a:br>
            <a:br>
              <a:rPr dirty="0"/>
            </a:br>
            <a:r>
              <a:rPr dirty="0" err="1">
                <a:latin typeface="Courier"/>
              </a:rPr>
              <a:t>Integer_Access</a:t>
            </a:r>
            <a:r>
              <a:rPr dirty="0" err="1">
                <a:solidFill>
                  <a:srgbClr val="666666"/>
                </a:solidFill>
                <a:latin typeface="Courier"/>
              </a:rPr>
              <a:t>.</a:t>
            </a:r>
            <a:r>
              <a:rPr b="1" dirty="0" err="1">
                <a:solidFill>
                  <a:srgbClr val="007020"/>
                </a:solidFill>
                <a:latin typeface="Courier"/>
              </a:rPr>
              <a:t>all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666666"/>
                </a:solidFill>
                <a:latin typeface="Courier"/>
              </a:rPr>
              <a:t>:=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40A070"/>
                </a:solidFill>
                <a:latin typeface="Courier"/>
              </a:rPr>
              <a:t>123</a:t>
            </a:r>
            <a:r>
              <a:rPr dirty="0">
                <a:latin typeface="Courier"/>
              </a:rPr>
              <a:t>;</a:t>
            </a:r>
            <a:br>
              <a:rPr dirty="0"/>
            </a:br>
            <a:r>
              <a:rPr dirty="0" err="1">
                <a:latin typeface="Courier"/>
              </a:rPr>
              <a:t>String_Access</a:t>
            </a:r>
            <a:r>
              <a:rPr dirty="0">
                <a:solidFill>
                  <a:srgbClr val="666666"/>
                </a:solidFill>
                <a:latin typeface="Courier"/>
              </a:rPr>
              <a:t>(</a:t>
            </a:r>
            <a:r>
              <a:rPr dirty="0">
                <a:solidFill>
                  <a:srgbClr val="40A070"/>
                </a:solidFill>
                <a:latin typeface="Courier"/>
              </a:rPr>
              <a:t>1</a:t>
            </a:r>
            <a:r>
              <a:rPr dirty="0">
                <a:solidFill>
                  <a:srgbClr val="666666"/>
                </a:solidFill>
                <a:latin typeface="Courier"/>
              </a:rPr>
              <a:t>)</a:t>
            </a:r>
            <a:r>
              <a:rPr dirty="0">
                <a:latin typeface="Courier"/>
              </a:rPr>
              <a:t>   </a:t>
            </a:r>
            <a:r>
              <a:rPr dirty="0">
                <a:solidFill>
                  <a:srgbClr val="666666"/>
                </a:solidFill>
                <a:latin typeface="Courier"/>
              </a:rPr>
              <a:t>:=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4070A0"/>
                </a:solidFill>
                <a:latin typeface="Courier"/>
              </a:rPr>
              <a:t>"-"</a:t>
            </a:r>
            <a:r>
              <a:rPr dirty="0">
                <a:latin typeface="Courier"/>
              </a:rPr>
              <a:t>;</a:t>
            </a:r>
            <a:br>
              <a:rPr dirty="0"/>
            </a:br>
            <a:r>
              <a:rPr dirty="0">
                <a:latin typeface="Courier"/>
              </a:rPr>
              <a:t>Record_Access</a:t>
            </a:r>
            <a:r>
              <a:rPr dirty="0">
                <a:solidFill>
                  <a:srgbClr val="666666"/>
                </a:solidFill>
                <a:latin typeface="Courier"/>
              </a:rPr>
              <a:t>.</a:t>
            </a:r>
            <a:r>
              <a:rPr dirty="0">
                <a:latin typeface="Courier"/>
              </a:rPr>
              <a:t>F1   </a:t>
            </a:r>
            <a:r>
              <a:rPr dirty="0">
                <a:solidFill>
                  <a:srgbClr val="666666"/>
                </a:solidFill>
                <a:latin typeface="Courier"/>
              </a:rPr>
              <a:t>:=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40A070"/>
                </a:solidFill>
                <a:latin typeface="Courier"/>
              </a:rPr>
              <a:t>456</a:t>
            </a:r>
            <a:r>
              <a:rPr dirty="0">
                <a:latin typeface="Courier"/>
              </a:rPr>
              <a:t>;</a:t>
            </a:r>
            <a:br>
              <a:rPr dirty="0"/>
            </a:br>
            <a:r>
              <a:rPr dirty="0" err="1">
                <a:latin typeface="Courier"/>
              </a:rPr>
              <a:t>Record_Access</a:t>
            </a:r>
            <a:r>
              <a:rPr dirty="0" err="1">
                <a:solidFill>
                  <a:srgbClr val="666666"/>
                </a:solidFill>
                <a:latin typeface="Courier"/>
              </a:rPr>
              <a:t>.</a:t>
            </a:r>
            <a:r>
              <a:rPr b="1" dirty="0" err="1">
                <a:solidFill>
                  <a:srgbClr val="007020"/>
                </a:solidFill>
                <a:latin typeface="Courier"/>
              </a:rPr>
              <a:t>all</a:t>
            </a:r>
            <a:r>
              <a:rPr dirty="0">
                <a:latin typeface="Courier"/>
              </a:rPr>
              <a:t>  </a:t>
            </a:r>
            <a:r>
              <a:rPr dirty="0">
                <a:solidFill>
                  <a:srgbClr val="666666"/>
                </a:solidFill>
                <a:latin typeface="Courier"/>
              </a:rPr>
              <a:t>:=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666666"/>
                </a:solidFill>
                <a:latin typeface="Courier"/>
              </a:rPr>
              <a:t>(</a:t>
            </a:r>
            <a:r>
              <a:rPr dirty="0">
                <a:solidFill>
                  <a:srgbClr val="40A070"/>
                </a:solidFill>
                <a:latin typeface="Courier"/>
              </a:rPr>
              <a:t>7</a:t>
            </a:r>
            <a:r>
              <a:rPr dirty="0">
                <a:solidFill>
                  <a:srgbClr val="666666"/>
                </a:solidFill>
                <a:latin typeface="Courier"/>
              </a:rPr>
              <a:t>,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40A070"/>
                </a:solidFill>
                <a:latin typeface="Courier"/>
              </a:rPr>
              <a:t>8</a:t>
            </a:r>
            <a:r>
              <a:rPr dirty="0">
                <a:solidFill>
                  <a:srgbClr val="666666"/>
                </a:solidFill>
                <a:latin typeface="Courier"/>
              </a:rPr>
              <a:t>)</a:t>
            </a:r>
            <a:r>
              <a:rPr dirty="0">
                <a:latin typeface="Courier"/>
              </a:rPr>
              <a:t>;</a:t>
            </a:r>
          </a:p>
        </p:txBody>
      </p:sp>
      <p:sp>
        <p:nvSpPr>
          <p:cNvPr id="12" name="Google Shape;58;p4">
            <a:extLst>
              <a:ext uri="{FF2B5EF4-FFF2-40B4-BE49-F238E27FC236}">
                <a16:creationId xmlns:a16="http://schemas.microsoft.com/office/drawing/2014/main" id="{45977752-279C-C3C7-A0B9-8D2ABCF772A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0445262" y="6236695"/>
            <a:ext cx="9085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118</a:t>
            </a:fld>
            <a:endParaRPr lang="en-US" dirty="0"/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32823-BD47-C67B-B783-950BA1B6E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8634" y="1709739"/>
            <a:ext cx="9968815" cy="2409460"/>
          </a:xfrm>
          <a:prstGeom prst="rect">
            <a:avLst/>
          </a:prstGeom>
        </p:spPr>
        <p:txBody>
          <a:bodyPr/>
          <a:lstStyle/>
          <a:p>
            <a:pPr marL="0" lvl="0" indent="0">
              <a:buNone/>
            </a:pPr>
            <a:r>
              <a:t>General Access Types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151A8-36F8-5058-BA25-E0F735499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1262" y="118037"/>
            <a:ext cx="10052538" cy="1246530"/>
          </a:xfrm>
          <a:prstGeom prst="rect">
            <a:avLst/>
          </a:prstGeom>
        </p:spPr>
        <p:txBody>
          <a:bodyPr/>
          <a:lstStyle/>
          <a:p>
            <a:pPr marL="0" lvl="0" indent="0">
              <a:buNone/>
            </a:pPr>
            <a:r>
              <a:t>Attributes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6B7B2E-300D-9A35-45B6-BACE44EE5D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dirty="0"/>
              <a:t>Functions </a:t>
            </a:r>
            <a:r>
              <a:rPr i="1" dirty="0"/>
              <a:t>associated</a:t>
            </a:r>
            <a:r>
              <a:rPr dirty="0"/>
              <a:t> with a type</a:t>
            </a:r>
          </a:p>
          <a:p>
            <a:pPr lvl="1"/>
            <a:r>
              <a:rPr dirty="0"/>
              <a:t>May take input parameters</a:t>
            </a:r>
          </a:p>
          <a:p>
            <a:pPr lvl="0"/>
            <a:r>
              <a:rPr dirty="0"/>
              <a:t>Some are language-defined</a:t>
            </a:r>
          </a:p>
          <a:p>
            <a:pPr lvl="1"/>
            <a:r>
              <a:rPr i="1" dirty="0"/>
              <a:t>May</a:t>
            </a:r>
            <a:r>
              <a:rPr dirty="0"/>
              <a:t> be implementation-defined</a:t>
            </a:r>
          </a:p>
          <a:p>
            <a:pPr lvl="1"/>
            <a:r>
              <a:rPr b="1" dirty="0"/>
              <a:t>Built-in</a:t>
            </a:r>
          </a:p>
          <a:p>
            <a:pPr lvl="1"/>
            <a:r>
              <a:rPr dirty="0"/>
              <a:t>Cannot be user-defined</a:t>
            </a:r>
          </a:p>
          <a:p>
            <a:pPr lvl="1"/>
            <a:r>
              <a:rPr dirty="0"/>
              <a:t>Some can be overridden</a:t>
            </a:r>
          </a:p>
          <a:p>
            <a:pPr lvl="0"/>
            <a:r>
              <a:rPr dirty="0"/>
              <a:t>Examples</a:t>
            </a:r>
          </a:p>
          <a:p>
            <a:pPr lvl="1" indent="0">
              <a:buNone/>
            </a:pPr>
            <a:r>
              <a:rPr dirty="0" err="1">
                <a:latin typeface="Courier"/>
              </a:rPr>
              <a:t>Typemark'Size</a:t>
            </a:r>
            <a:br>
              <a:rPr dirty="0"/>
            </a:br>
            <a:r>
              <a:rPr dirty="0" err="1">
                <a:latin typeface="Courier"/>
              </a:rPr>
              <a:t>Integer'Max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666666"/>
                </a:solidFill>
                <a:latin typeface="Courier"/>
              </a:rPr>
              <a:t>(</a:t>
            </a:r>
            <a:r>
              <a:rPr dirty="0">
                <a:latin typeface="Courier"/>
              </a:rPr>
              <a:t>A</a:t>
            </a:r>
            <a:r>
              <a:rPr dirty="0">
                <a:solidFill>
                  <a:srgbClr val="666666"/>
                </a:solidFill>
                <a:latin typeface="Courier"/>
              </a:rPr>
              <a:t>,</a:t>
            </a:r>
            <a:r>
              <a:rPr dirty="0">
                <a:latin typeface="Courier"/>
              </a:rPr>
              <a:t> B</a:t>
            </a:r>
            <a:r>
              <a:rPr dirty="0">
                <a:solidFill>
                  <a:srgbClr val="666666"/>
                </a:solidFill>
                <a:latin typeface="Courier"/>
              </a:rPr>
              <a:t>)</a:t>
            </a:r>
            <a:r>
              <a:rPr dirty="0">
                <a:latin typeface="Courier"/>
              </a:rPr>
              <a:t>;</a:t>
            </a:r>
          </a:p>
        </p:txBody>
      </p:sp>
      <p:sp>
        <p:nvSpPr>
          <p:cNvPr id="12" name="Google Shape;58;p4">
            <a:extLst>
              <a:ext uri="{FF2B5EF4-FFF2-40B4-BE49-F238E27FC236}">
                <a16:creationId xmlns:a16="http://schemas.microsoft.com/office/drawing/2014/main" id="{45977752-279C-C3C7-A0B9-8D2ABCF772A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0445262" y="6236695"/>
            <a:ext cx="9085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151A8-36F8-5058-BA25-E0F735499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1262" y="118037"/>
            <a:ext cx="10052538" cy="1246530"/>
          </a:xfrm>
          <a:prstGeom prst="rect">
            <a:avLst/>
          </a:prstGeom>
        </p:spPr>
        <p:txBody>
          <a:bodyPr/>
          <a:lstStyle/>
          <a:p>
            <a:pPr marL="0" lvl="0" indent="0">
              <a:buNone/>
            </a:pPr>
            <a:r>
              <a:t>General Access 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6B7B2E-300D-9A35-45B6-BACE44EE5D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t>Can point to any pool (including stack)</a:t>
            </a:r>
          </a:p>
          <a:p>
            <a:pPr lvl="1" indent="0">
              <a:buNone/>
            </a:pPr>
            <a:r>
              <a:rPr b="1">
                <a:solidFill>
                  <a:srgbClr val="007020"/>
                </a:solidFill>
                <a:latin typeface="Courier"/>
              </a:rPr>
              <a:t>type</a:t>
            </a:r>
            <a:r>
              <a:rPr>
                <a:latin typeface="Courier"/>
              </a:rPr>
              <a:t> T </a:t>
            </a:r>
            <a:r>
              <a:rPr b="1">
                <a:solidFill>
                  <a:srgbClr val="007020"/>
                </a:solidFill>
                <a:latin typeface="Courier"/>
              </a:rPr>
              <a:t>is</a:t>
            </a:r>
            <a:r>
              <a:rPr>
                <a:latin typeface="Courier"/>
              </a:rPr>
              <a:t> [</a:t>
            </a:r>
            <a:r>
              <a:rPr>
                <a:solidFill>
                  <a:srgbClr val="666666"/>
                </a:solidFill>
                <a:latin typeface="Courier"/>
              </a:rPr>
              <a:t>...</a:t>
            </a:r>
            <a:r>
              <a:rPr>
                <a:latin typeface="Courier"/>
              </a:rPr>
              <a:t>]</a:t>
            </a:r>
            <a:br/>
            <a:r>
              <a:rPr b="1">
                <a:solidFill>
                  <a:srgbClr val="007020"/>
                </a:solidFill>
                <a:latin typeface="Courier"/>
              </a:rPr>
              <a:t>type</a:t>
            </a:r>
            <a:r>
              <a:rPr>
                <a:latin typeface="Courier"/>
              </a:rPr>
              <a:t> T_Access </a:t>
            </a:r>
            <a:r>
              <a:rPr b="1">
                <a:solidFill>
                  <a:srgbClr val="007020"/>
                </a:solidFill>
                <a:latin typeface="Courier"/>
              </a:rPr>
              <a:t>is</a:t>
            </a:r>
            <a:r>
              <a:rPr>
                <a:latin typeface="Courier"/>
              </a:rPr>
              <a:t> </a:t>
            </a:r>
            <a:r>
              <a:rPr b="1">
                <a:solidFill>
                  <a:srgbClr val="007020"/>
                </a:solidFill>
                <a:latin typeface="Courier"/>
              </a:rPr>
              <a:t>access</a:t>
            </a:r>
            <a:r>
              <a:rPr>
                <a:latin typeface="Courier"/>
              </a:rPr>
              <a:t> </a:t>
            </a:r>
            <a:r>
              <a:rPr b="1">
                <a:solidFill>
                  <a:srgbClr val="007020"/>
                </a:solidFill>
                <a:latin typeface="Courier"/>
              </a:rPr>
              <a:t>all</a:t>
            </a:r>
            <a:r>
              <a:rPr>
                <a:latin typeface="Courier"/>
              </a:rPr>
              <a:t> T;</a:t>
            </a:r>
            <a:br/>
            <a:r>
              <a:rPr>
                <a:latin typeface="Courier"/>
              </a:rPr>
              <a:t>V </a:t>
            </a:r>
            <a:r>
              <a:rPr>
                <a:solidFill>
                  <a:srgbClr val="666666"/>
                </a:solidFill>
                <a:latin typeface="Courier"/>
              </a:rPr>
              <a:t>:</a:t>
            </a:r>
            <a:r>
              <a:rPr>
                <a:latin typeface="Courier"/>
              </a:rPr>
              <a:t> T_Access </a:t>
            </a:r>
            <a:r>
              <a:rPr>
                <a:solidFill>
                  <a:srgbClr val="666666"/>
                </a:solidFill>
                <a:latin typeface="Courier"/>
              </a:rPr>
              <a:t>:=</a:t>
            </a:r>
            <a:r>
              <a:rPr>
                <a:latin typeface="Courier"/>
              </a:rPr>
              <a:t> </a:t>
            </a:r>
            <a:r>
              <a:rPr b="1">
                <a:solidFill>
                  <a:srgbClr val="007020"/>
                </a:solidFill>
                <a:latin typeface="Courier"/>
              </a:rPr>
              <a:t>new</a:t>
            </a:r>
            <a:r>
              <a:rPr>
                <a:latin typeface="Courier"/>
              </a:rPr>
              <a:t> T;</a:t>
            </a:r>
          </a:p>
          <a:p>
            <a:pPr lvl="0"/>
            <a:r>
              <a:t>Still distinct type</a:t>
            </a:r>
          </a:p>
          <a:p>
            <a:pPr lvl="0"/>
            <a:r>
              <a:t>Conversions are possible</a:t>
            </a:r>
          </a:p>
          <a:p>
            <a:pPr lvl="1" indent="0">
              <a:buNone/>
            </a:pPr>
            <a:r>
              <a:rPr b="1">
                <a:solidFill>
                  <a:srgbClr val="007020"/>
                </a:solidFill>
                <a:latin typeface="Courier"/>
              </a:rPr>
              <a:t>type</a:t>
            </a:r>
            <a:r>
              <a:rPr>
                <a:latin typeface="Courier"/>
              </a:rPr>
              <a:t> T_Access_2 </a:t>
            </a:r>
            <a:r>
              <a:rPr b="1">
                <a:solidFill>
                  <a:srgbClr val="007020"/>
                </a:solidFill>
                <a:latin typeface="Courier"/>
              </a:rPr>
              <a:t>is</a:t>
            </a:r>
            <a:r>
              <a:rPr>
                <a:latin typeface="Courier"/>
              </a:rPr>
              <a:t> </a:t>
            </a:r>
            <a:r>
              <a:rPr b="1">
                <a:solidFill>
                  <a:srgbClr val="007020"/>
                </a:solidFill>
                <a:latin typeface="Courier"/>
              </a:rPr>
              <a:t>access</a:t>
            </a:r>
            <a:r>
              <a:rPr>
                <a:latin typeface="Courier"/>
              </a:rPr>
              <a:t> </a:t>
            </a:r>
            <a:r>
              <a:rPr b="1">
                <a:solidFill>
                  <a:srgbClr val="007020"/>
                </a:solidFill>
                <a:latin typeface="Courier"/>
              </a:rPr>
              <a:t>all</a:t>
            </a:r>
            <a:r>
              <a:rPr>
                <a:latin typeface="Courier"/>
              </a:rPr>
              <a:t> T;</a:t>
            </a:r>
            <a:br/>
            <a:r>
              <a:rPr>
                <a:latin typeface="Courier"/>
              </a:rPr>
              <a:t>V2 </a:t>
            </a:r>
            <a:r>
              <a:rPr>
                <a:solidFill>
                  <a:srgbClr val="666666"/>
                </a:solidFill>
                <a:latin typeface="Courier"/>
              </a:rPr>
              <a:t>:</a:t>
            </a:r>
            <a:r>
              <a:rPr>
                <a:latin typeface="Courier"/>
              </a:rPr>
              <a:t> T_Access_2 </a:t>
            </a:r>
            <a:r>
              <a:rPr>
                <a:solidFill>
                  <a:srgbClr val="666666"/>
                </a:solidFill>
                <a:latin typeface="Courier"/>
              </a:rPr>
              <a:t>:=</a:t>
            </a:r>
            <a:r>
              <a:rPr>
                <a:latin typeface="Courier"/>
              </a:rPr>
              <a:t> T_Access_2 </a:t>
            </a:r>
            <a:r>
              <a:rPr>
                <a:solidFill>
                  <a:srgbClr val="666666"/>
                </a:solidFill>
                <a:latin typeface="Courier"/>
              </a:rPr>
              <a:t>(</a:t>
            </a:r>
            <a:r>
              <a:rPr>
                <a:latin typeface="Courier"/>
              </a:rPr>
              <a:t>V</a:t>
            </a:r>
            <a:r>
              <a:rPr>
                <a:solidFill>
                  <a:srgbClr val="666666"/>
                </a:solidFill>
                <a:latin typeface="Courier"/>
              </a:rPr>
              <a:t>)</a:t>
            </a:r>
            <a:r>
              <a:rPr>
                <a:latin typeface="Courier"/>
              </a:rPr>
              <a:t>; </a:t>
            </a:r>
            <a:r>
              <a:rPr i="1">
                <a:solidFill>
                  <a:srgbClr val="60A0B0"/>
                </a:solidFill>
                <a:latin typeface="Courier"/>
              </a:rPr>
              <a:t>-- legal</a:t>
            </a:r>
          </a:p>
        </p:txBody>
      </p:sp>
      <p:sp>
        <p:nvSpPr>
          <p:cNvPr id="12" name="Google Shape;58;p4">
            <a:extLst>
              <a:ext uri="{FF2B5EF4-FFF2-40B4-BE49-F238E27FC236}">
                <a16:creationId xmlns:a16="http://schemas.microsoft.com/office/drawing/2014/main" id="{45977752-279C-C3C7-A0B9-8D2ABCF772A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0445262" y="6236695"/>
            <a:ext cx="9085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120</a:t>
            </a:fld>
            <a:endParaRPr lang="en-US" dirty="0"/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151A8-36F8-5058-BA25-E0F735499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1262" y="118037"/>
            <a:ext cx="10052538" cy="1246530"/>
          </a:xfrm>
          <a:prstGeom prst="rect">
            <a:avLst/>
          </a:prstGeom>
        </p:spPr>
        <p:txBody>
          <a:bodyPr/>
          <a:lstStyle/>
          <a:p>
            <a:pPr marL="0" lvl="0" indent="0">
              <a:buNone/>
            </a:pPr>
            <a:r>
              <a:t>Allocations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6B7B2E-300D-9A35-45B6-BACE44EE5D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dirty="0"/>
              <a:t>Objects are created with the </a:t>
            </a:r>
            <a:r>
              <a:rPr dirty="0">
                <a:latin typeface="Courier"/>
              </a:rPr>
              <a:t>new</a:t>
            </a:r>
            <a:r>
              <a:rPr dirty="0"/>
              <a:t> reserved word</a:t>
            </a:r>
          </a:p>
          <a:p>
            <a:pPr lvl="0"/>
            <a:r>
              <a:rPr dirty="0"/>
              <a:t>The created object must be constrained</a:t>
            </a:r>
          </a:p>
          <a:p>
            <a:pPr lvl="1"/>
            <a:r>
              <a:rPr dirty="0"/>
              <a:t>The constraint is given during the allocation</a:t>
            </a:r>
          </a:p>
          <a:p>
            <a:pPr lvl="2" indent="0">
              <a:buNone/>
            </a:pPr>
            <a:r>
              <a:rPr dirty="0">
                <a:latin typeface="Courier"/>
              </a:rPr>
              <a:t>V </a:t>
            </a:r>
            <a:r>
              <a:rPr dirty="0">
                <a:solidFill>
                  <a:srgbClr val="666666"/>
                </a:solidFill>
                <a:latin typeface="Courier"/>
              </a:rPr>
              <a:t>:</a:t>
            </a:r>
            <a:r>
              <a:rPr dirty="0">
                <a:latin typeface="Courier"/>
              </a:rPr>
              <a:t> </a:t>
            </a:r>
            <a:r>
              <a:rPr dirty="0" err="1">
                <a:latin typeface="Courier"/>
              </a:rPr>
              <a:t>String_Access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666666"/>
                </a:solidFill>
                <a:latin typeface="Courier"/>
              </a:rPr>
              <a:t>:=</a:t>
            </a:r>
            <a:r>
              <a:rPr dirty="0">
                <a:latin typeface="Courier"/>
              </a:rPr>
              <a:t> </a:t>
            </a:r>
            <a:r>
              <a:rPr b="1" dirty="0">
                <a:solidFill>
                  <a:srgbClr val="007020"/>
                </a:solidFill>
                <a:latin typeface="Courier"/>
              </a:rPr>
              <a:t>new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902000"/>
                </a:solidFill>
                <a:latin typeface="Courier"/>
              </a:rPr>
              <a:t>String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666666"/>
                </a:solidFill>
                <a:latin typeface="Courier"/>
              </a:rPr>
              <a:t>(</a:t>
            </a:r>
            <a:r>
              <a:rPr dirty="0">
                <a:solidFill>
                  <a:srgbClr val="40A070"/>
                </a:solidFill>
                <a:latin typeface="Courier"/>
              </a:rPr>
              <a:t>1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666666"/>
                </a:solidFill>
                <a:latin typeface="Courier"/>
              </a:rPr>
              <a:t>..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40A070"/>
                </a:solidFill>
                <a:latin typeface="Courier"/>
              </a:rPr>
              <a:t>10</a:t>
            </a:r>
            <a:r>
              <a:rPr dirty="0">
                <a:solidFill>
                  <a:srgbClr val="666666"/>
                </a:solidFill>
                <a:latin typeface="Courier"/>
              </a:rPr>
              <a:t>)</a:t>
            </a:r>
            <a:r>
              <a:rPr dirty="0">
                <a:latin typeface="Courier"/>
              </a:rPr>
              <a:t>;</a:t>
            </a:r>
          </a:p>
          <a:p>
            <a:pPr lvl="0"/>
            <a:r>
              <a:rPr dirty="0"/>
              <a:t>The object can be created by copying an existing object - using a qualifier</a:t>
            </a:r>
          </a:p>
          <a:p>
            <a:pPr lvl="1" indent="0">
              <a:buNone/>
            </a:pPr>
            <a:r>
              <a:rPr dirty="0">
                <a:latin typeface="Courier"/>
              </a:rPr>
              <a:t>V </a:t>
            </a:r>
            <a:r>
              <a:rPr dirty="0">
                <a:solidFill>
                  <a:srgbClr val="666666"/>
                </a:solidFill>
                <a:latin typeface="Courier"/>
              </a:rPr>
              <a:t>:</a:t>
            </a:r>
            <a:r>
              <a:rPr dirty="0">
                <a:latin typeface="Courier"/>
              </a:rPr>
              <a:t> </a:t>
            </a:r>
            <a:r>
              <a:rPr dirty="0" err="1">
                <a:latin typeface="Courier"/>
              </a:rPr>
              <a:t>String_Access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666666"/>
                </a:solidFill>
                <a:latin typeface="Courier"/>
              </a:rPr>
              <a:t>:=</a:t>
            </a:r>
            <a:br>
              <a:rPr lang="en-US" dirty="0">
                <a:latin typeface="Courier"/>
              </a:rPr>
            </a:br>
            <a:r>
              <a:rPr lang="en-US" dirty="0">
                <a:latin typeface="Courier"/>
              </a:rPr>
              <a:t>   </a:t>
            </a:r>
            <a:r>
              <a:rPr b="1" dirty="0">
                <a:solidFill>
                  <a:srgbClr val="007020"/>
                </a:solidFill>
                <a:latin typeface="Courier"/>
              </a:rPr>
              <a:t>new</a:t>
            </a:r>
            <a:r>
              <a:rPr dirty="0">
                <a:latin typeface="Courier"/>
              </a:rPr>
              <a:t> String'</a:t>
            </a:r>
            <a:r>
              <a:rPr dirty="0">
                <a:solidFill>
                  <a:srgbClr val="666666"/>
                </a:solidFill>
                <a:latin typeface="Courier"/>
              </a:rPr>
              <a:t>(</a:t>
            </a:r>
            <a:r>
              <a:rPr dirty="0">
                <a:solidFill>
                  <a:srgbClr val="4070A0"/>
                </a:solidFill>
                <a:latin typeface="Courier"/>
              </a:rPr>
              <a:t>"This is a String"</a:t>
            </a:r>
            <a:r>
              <a:rPr dirty="0">
                <a:solidFill>
                  <a:srgbClr val="666666"/>
                </a:solidFill>
                <a:latin typeface="Courier"/>
              </a:rPr>
              <a:t>)</a:t>
            </a:r>
            <a:r>
              <a:rPr dirty="0">
                <a:latin typeface="Courier"/>
              </a:rPr>
              <a:t>;</a:t>
            </a:r>
          </a:p>
        </p:txBody>
      </p:sp>
      <p:sp>
        <p:nvSpPr>
          <p:cNvPr id="12" name="Google Shape;58;p4">
            <a:extLst>
              <a:ext uri="{FF2B5EF4-FFF2-40B4-BE49-F238E27FC236}">
                <a16:creationId xmlns:a16="http://schemas.microsoft.com/office/drawing/2014/main" id="{45977752-279C-C3C7-A0B9-8D2ABCF772A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0445262" y="6236695"/>
            <a:ext cx="9085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121</a:t>
            </a:fld>
            <a:endParaRPr lang="en-US" dirty="0"/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151A8-36F8-5058-BA25-E0F735499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1262" y="118037"/>
            <a:ext cx="10052538" cy="1246530"/>
          </a:xfrm>
          <a:prstGeom prst="rect">
            <a:avLst/>
          </a:prstGeom>
        </p:spPr>
        <p:txBody>
          <a:bodyPr/>
          <a:lstStyle/>
          <a:p>
            <a:pPr marL="0" lvl="0" indent="0">
              <a:buNone/>
            </a:pPr>
            <a:r>
              <a:t>Deallocations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6B7B2E-300D-9A35-45B6-BACE44EE5D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dirty="0"/>
              <a:t>Deallocations are unsafe</a:t>
            </a:r>
          </a:p>
          <a:p>
            <a:pPr lvl="1"/>
            <a:r>
              <a:rPr dirty="0"/>
              <a:t>Multiple deallocations problems</a:t>
            </a:r>
          </a:p>
          <a:p>
            <a:pPr lvl="1"/>
            <a:r>
              <a:rPr dirty="0"/>
              <a:t>Memory corruptions</a:t>
            </a:r>
          </a:p>
          <a:p>
            <a:pPr lvl="1"/>
            <a:r>
              <a:rPr dirty="0"/>
              <a:t>Access to deallocated objects</a:t>
            </a:r>
          </a:p>
          <a:p>
            <a:pPr lvl="0"/>
            <a:r>
              <a:rPr dirty="0"/>
              <a:t>As soon as you use them, you lose the safety of your access</a:t>
            </a:r>
          </a:p>
          <a:p>
            <a:pPr lvl="0"/>
            <a:r>
              <a:rPr dirty="0"/>
              <a:t>But sometimes, you have to do what you have to do ...</a:t>
            </a:r>
          </a:p>
          <a:p>
            <a:pPr lvl="1"/>
            <a:r>
              <a:rPr dirty="0"/>
              <a:t>There's no simple way of doing it</a:t>
            </a:r>
          </a:p>
          <a:p>
            <a:pPr lvl="1"/>
            <a:r>
              <a:rPr dirty="0"/>
              <a:t>Ada provides </a:t>
            </a:r>
            <a:r>
              <a:rPr b="1" dirty="0" err="1"/>
              <a:t>Ada.Unchecked_Deallocation</a:t>
            </a:r>
            <a:endParaRPr b="1" dirty="0"/>
          </a:p>
          <a:p>
            <a:pPr lvl="1"/>
            <a:r>
              <a:rPr dirty="0"/>
              <a:t>Has to be instantiated (it's a generic)</a:t>
            </a:r>
          </a:p>
          <a:p>
            <a:pPr lvl="1"/>
            <a:r>
              <a:rPr dirty="0"/>
              <a:t>Must work on an object, reset to </a:t>
            </a:r>
            <a:r>
              <a:rPr dirty="0">
                <a:latin typeface="Courier"/>
              </a:rPr>
              <a:t>null</a:t>
            </a:r>
            <a:r>
              <a:rPr dirty="0"/>
              <a:t> afterwards</a:t>
            </a:r>
          </a:p>
        </p:txBody>
      </p:sp>
      <p:sp>
        <p:nvSpPr>
          <p:cNvPr id="12" name="Google Shape;58;p4">
            <a:extLst>
              <a:ext uri="{FF2B5EF4-FFF2-40B4-BE49-F238E27FC236}">
                <a16:creationId xmlns:a16="http://schemas.microsoft.com/office/drawing/2014/main" id="{45977752-279C-C3C7-A0B9-8D2ABCF772A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0445262" y="6236695"/>
            <a:ext cx="9085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122</a:t>
            </a:fld>
            <a:endParaRPr lang="en-US" dirty="0"/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151A8-36F8-5058-BA25-E0F735499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1262" y="118037"/>
            <a:ext cx="10052538" cy="1246530"/>
          </a:xfrm>
          <a:prstGeom prst="rect">
            <a:avLst/>
          </a:prstGeom>
        </p:spPr>
        <p:txBody>
          <a:bodyPr/>
          <a:lstStyle/>
          <a:p>
            <a:pPr marL="0" lvl="0" indent="0">
              <a:buNone/>
            </a:pPr>
            <a:r>
              <a:t>Referencing The Stack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6B7B2E-300D-9A35-45B6-BACE44EE5D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t>By default, stack-allocated objects cannot be referenced - and can even be optimized into a register by the compiler</a:t>
            </a:r>
          </a:p>
          <a:p>
            <a:pPr lvl="0"/>
            <a:r>
              <a:rPr>
                <a:latin typeface="Courier"/>
              </a:rPr>
              <a:t>aliased</a:t>
            </a:r>
            <a:r>
              <a:t> declares an object to be referenceable through an access value</a:t>
            </a:r>
          </a:p>
          <a:p>
            <a:pPr lvl="1" indent="0">
              <a:buNone/>
            </a:pPr>
            <a:r>
              <a:rPr>
                <a:latin typeface="Courier"/>
              </a:rPr>
              <a:t>V </a:t>
            </a:r>
            <a:r>
              <a:rPr>
                <a:solidFill>
                  <a:srgbClr val="666666"/>
                </a:solidFill>
                <a:latin typeface="Courier"/>
              </a:rPr>
              <a:t>:</a:t>
            </a:r>
            <a:r>
              <a:rPr>
                <a:latin typeface="Courier"/>
              </a:rPr>
              <a:t> </a:t>
            </a:r>
            <a:r>
              <a:rPr b="1">
                <a:solidFill>
                  <a:srgbClr val="007020"/>
                </a:solidFill>
                <a:latin typeface="Courier"/>
              </a:rPr>
              <a:t>aliased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902000"/>
                </a:solidFill>
                <a:latin typeface="Courier"/>
              </a:rPr>
              <a:t>Integer</a:t>
            </a:r>
            <a:r>
              <a:rPr>
                <a:latin typeface="Courier"/>
              </a:rPr>
              <a:t>;</a:t>
            </a:r>
          </a:p>
          <a:p>
            <a:pPr lvl="0"/>
            <a:r>
              <a:rPr>
                <a:latin typeface="Courier"/>
              </a:rPr>
              <a:t>'Access</a:t>
            </a:r>
            <a:r>
              <a:t> attribute gives a reference to the object</a:t>
            </a:r>
          </a:p>
          <a:p>
            <a:pPr lvl="1" indent="0">
              <a:buNone/>
            </a:pPr>
            <a:r>
              <a:rPr>
                <a:latin typeface="Courier"/>
              </a:rPr>
              <a:t>A </a:t>
            </a:r>
            <a:r>
              <a:rPr>
                <a:solidFill>
                  <a:srgbClr val="666666"/>
                </a:solidFill>
                <a:latin typeface="Courier"/>
              </a:rPr>
              <a:t>:</a:t>
            </a:r>
            <a:r>
              <a:rPr>
                <a:latin typeface="Courier"/>
              </a:rPr>
              <a:t> Int_Access </a:t>
            </a:r>
            <a:r>
              <a:rPr>
                <a:solidFill>
                  <a:srgbClr val="666666"/>
                </a:solidFill>
                <a:latin typeface="Courier"/>
              </a:rPr>
              <a:t>:=</a:t>
            </a:r>
            <a:r>
              <a:rPr>
                <a:latin typeface="Courier"/>
              </a:rPr>
              <a:t> V'Access;</a:t>
            </a:r>
          </a:p>
          <a:p>
            <a:pPr lvl="1"/>
            <a:r>
              <a:rPr sz="2000">
                <a:latin typeface="Courier"/>
              </a:rPr>
              <a:t>'Unchecked_Access</a:t>
            </a:r>
            <a:r>
              <a:rPr sz="2000"/>
              <a:t> does it </a:t>
            </a:r>
            <a:r>
              <a:rPr sz="2000" b="1"/>
              <a:t>without checks</a:t>
            </a:r>
          </a:p>
        </p:txBody>
      </p:sp>
      <p:sp>
        <p:nvSpPr>
          <p:cNvPr id="12" name="Google Shape;58;p4">
            <a:extLst>
              <a:ext uri="{FF2B5EF4-FFF2-40B4-BE49-F238E27FC236}">
                <a16:creationId xmlns:a16="http://schemas.microsoft.com/office/drawing/2014/main" id="{45977752-279C-C3C7-A0B9-8D2ABCF772A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0445262" y="6236695"/>
            <a:ext cx="9085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123</a:t>
            </a:fld>
            <a:endParaRPr lang="en-US" dirty="0"/>
          </a:p>
        </p:txBody>
      </p:sp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32823-BD47-C67B-B783-950BA1B6EB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 marL="0" lvl="0" indent="0">
              <a:buNone/>
            </a:pPr>
            <a:r>
              <a:rPr dirty="0"/>
              <a:t>Tagged </a:t>
            </a:r>
            <a:r>
              <a:rPr lang="en-US" dirty="0"/>
              <a:t>Types</a:t>
            </a:r>
            <a:endParaRPr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F5A07B-4F48-B7B7-87E9-6A1D3D36A4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222EF-E95E-D40A-01E0-CB569C012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1262" y="118037"/>
            <a:ext cx="10052538" cy="1246530"/>
          </a:xfrm>
          <a:prstGeom prst="rect">
            <a:avLst/>
          </a:prstGeom>
        </p:spPr>
        <p:txBody>
          <a:bodyPr/>
          <a:lstStyle/>
          <a:p>
            <a:pPr marL="0" lvl="0" indent="0">
              <a:buNone/>
            </a:pPr>
            <a:r>
              <a:rPr dirty="0"/>
              <a:t>Derivation Ada vs C++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FE06AD-C4D6-E3C9-3EEB-EBEB6931C89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 indent="0">
              <a:buNone/>
            </a:pPr>
            <a:r>
              <a:rPr sz="1800" b="1" dirty="0">
                <a:solidFill>
                  <a:srgbClr val="007020"/>
                </a:solidFill>
                <a:latin typeface="Courier"/>
              </a:rPr>
              <a:t>type</a:t>
            </a:r>
            <a:r>
              <a:rPr sz="1800" dirty="0">
                <a:latin typeface="Courier"/>
              </a:rPr>
              <a:t> T1 </a:t>
            </a:r>
            <a:r>
              <a:rPr sz="1800" b="1" dirty="0">
                <a:solidFill>
                  <a:srgbClr val="007020"/>
                </a:solidFill>
                <a:latin typeface="Courier"/>
              </a:rPr>
              <a:t>is</a:t>
            </a:r>
            <a:r>
              <a:rPr sz="1800" dirty="0">
                <a:latin typeface="Courier"/>
              </a:rPr>
              <a:t> </a:t>
            </a:r>
            <a:r>
              <a:rPr sz="1800" b="1" dirty="0">
                <a:solidFill>
                  <a:srgbClr val="007020"/>
                </a:solidFill>
                <a:latin typeface="Courier"/>
              </a:rPr>
              <a:t>tagged</a:t>
            </a:r>
            <a:r>
              <a:rPr sz="1800" dirty="0">
                <a:latin typeface="Courier"/>
              </a:rPr>
              <a:t> </a:t>
            </a:r>
            <a:r>
              <a:rPr sz="1800" b="1" dirty="0">
                <a:solidFill>
                  <a:srgbClr val="007020"/>
                </a:solidFill>
                <a:latin typeface="Courier"/>
              </a:rPr>
              <a:t>record</a:t>
            </a:r>
            <a:br>
              <a:rPr sz="1800" dirty="0"/>
            </a:br>
            <a:r>
              <a:rPr sz="1800" dirty="0">
                <a:latin typeface="Courier"/>
              </a:rPr>
              <a:t>  Member1 </a:t>
            </a:r>
            <a:r>
              <a:rPr sz="1800" dirty="0">
                <a:solidFill>
                  <a:srgbClr val="666666"/>
                </a:solidFill>
                <a:latin typeface="Courier"/>
              </a:rPr>
              <a:t>:</a:t>
            </a:r>
            <a:r>
              <a:rPr sz="1800" dirty="0">
                <a:latin typeface="Courier"/>
              </a:rPr>
              <a:t> </a:t>
            </a:r>
            <a:r>
              <a:rPr sz="1800" dirty="0">
                <a:solidFill>
                  <a:srgbClr val="902000"/>
                </a:solidFill>
                <a:latin typeface="Courier"/>
              </a:rPr>
              <a:t>Integer</a:t>
            </a:r>
            <a:r>
              <a:rPr sz="1800" dirty="0">
                <a:latin typeface="Courier"/>
              </a:rPr>
              <a:t>;</a:t>
            </a:r>
            <a:br>
              <a:rPr sz="1800" dirty="0"/>
            </a:br>
            <a:r>
              <a:rPr sz="1800" b="1" dirty="0">
                <a:solidFill>
                  <a:srgbClr val="007020"/>
                </a:solidFill>
                <a:latin typeface="Courier"/>
              </a:rPr>
              <a:t>end record</a:t>
            </a:r>
            <a:r>
              <a:rPr sz="1800" dirty="0">
                <a:latin typeface="Courier"/>
              </a:rPr>
              <a:t>;</a:t>
            </a:r>
            <a:br>
              <a:rPr sz="1800" dirty="0"/>
            </a:br>
            <a:br>
              <a:rPr sz="1800" dirty="0"/>
            </a:br>
            <a:r>
              <a:rPr sz="1800" b="1" dirty="0">
                <a:solidFill>
                  <a:srgbClr val="007020"/>
                </a:solidFill>
                <a:latin typeface="Courier"/>
              </a:rPr>
              <a:t>procedure</a:t>
            </a:r>
            <a:r>
              <a:rPr sz="1800" dirty="0">
                <a:latin typeface="Courier"/>
              </a:rPr>
              <a:t> </a:t>
            </a:r>
            <a:r>
              <a:rPr sz="1800" dirty="0" err="1">
                <a:latin typeface="Courier"/>
              </a:rPr>
              <a:t>Attr_F</a:t>
            </a:r>
            <a:r>
              <a:rPr sz="1800" dirty="0">
                <a:latin typeface="Courier"/>
              </a:rPr>
              <a:t> </a:t>
            </a:r>
            <a:r>
              <a:rPr sz="1800" dirty="0">
                <a:solidFill>
                  <a:srgbClr val="666666"/>
                </a:solidFill>
                <a:latin typeface="Courier"/>
              </a:rPr>
              <a:t>(</a:t>
            </a:r>
            <a:r>
              <a:rPr sz="1800" dirty="0">
                <a:latin typeface="Courier"/>
              </a:rPr>
              <a:t>This </a:t>
            </a:r>
            <a:r>
              <a:rPr sz="1800" dirty="0">
                <a:solidFill>
                  <a:srgbClr val="666666"/>
                </a:solidFill>
                <a:latin typeface="Courier"/>
              </a:rPr>
              <a:t>:</a:t>
            </a:r>
            <a:r>
              <a:rPr sz="1800" dirty="0">
                <a:latin typeface="Courier"/>
              </a:rPr>
              <a:t> T1</a:t>
            </a:r>
            <a:r>
              <a:rPr sz="1800" dirty="0">
                <a:solidFill>
                  <a:srgbClr val="666666"/>
                </a:solidFill>
                <a:latin typeface="Courier"/>
              </a:rPr>
              <a:t>)</a:t>
            </a:r>
            <a:r>
              <a:rPr sz="1800" dirty="0">
                <a:latin typeface="Courier"/>
              </a:rPr>
              <a:t>;</a:t>
            </a:r>
            <a:br>
              <a:rPr sz="1800" dirty="0"/>
            </a:br>
            <a:br>
              <a:rPr sz="1800" dirty="0"/>
            </a:br>
            <a:r>
              <a:rPr sz="1800" b="1" dirty="0">
                <a:solidFill>
                  <a:srgbClr val="007020"/>
                </a:solidFill>
                <a:latin typeface="Courier"/>
              </a:rPr>
              <a:t>type</a:t>
            </a:r>
            <a:r>
              <a:rPr sz="1800" dirty="0">
                <a:latin typeface="Courier"/>
              </a:rPr>
              <a:t> T2 </a:t>
            </a:r>
            <a:r>
              <a:rPr sz="1800" b="1" dirty="0">
                <a:solidFill>
                  <a:srgbClr val="007020"/>
                </a:solidFill>
                <a:latin typeface="Courier"/>
              </a:rPr>
              <a:t>is</a:t>
            </a:r>
            <a:r>
              <a:rPr sz="1800" dirty="0">
                <a:latin typeface="Courier"/>
              </a:rPr>
              <a:t> </a:t>
            </a:r>
            <a:r>
              <a:rPr sz="1800" b="1" dirty="0">
                <a:solidFill>
                  <a:srgbClr val="007020"/>
                </a:solidFill>
                <a:latin typeface="Courier"/>
              </a:rPr>
              <a:t>new</a:t>
            </a:r>
            <a:r>
              <a:rPr sz="1800" dirty="0">
                <a:latin typeface="Courier"/>
              </a:rPr>
              <a:t> T1</a:t>
            </a:r>
            <a:br>
              <a:rPr sz="1800" dirty="0"/>
            </a:br>
            <a:r>
              <a:rPr sz="1800" dirty="0">
                <a:latin typeface="Courier"/>
              </a:rPr>
              <a:t>  </a:t>
            </a:r>
            <a:r>
              <a:rPr sz="1800" b="1" dirty="0">
                <a:solidFill>
                  <a:srgbClr val="007020"/>
                </a:solidFill>
                <a:latin typeface="Courier"/>
              </a:rPr>
              <a:t>with</a:t>
            </a:r>
            <a:r>
              <a:rPr sz="1800" dirty="0">
                <a:latin typeface="Courier"/>
              </a:rPr>
              <a:t> </a:t>
            </a:r>
            <a:r>
              <a:rPr sz="1800" b="1" dirty="0">
                <a:solidFill>
                  <a:srgbClr val="007020"/>
                </a:solidFill>
                <a:latin typeface="Courier"/>
              </a:rPr>
              <a:t>record</a:t>
            </a:r>
            <a:br>
              <a:rPr sz="1800" dirty="0"/>
            </a:br>
            <a:r>
              <a:rPr sz="1800" dirty="0">
                <a:latin typeface="Courier"/>
              </a:rPr>
              <a:t>    Member2 </a:t>
            </a:r>
            <a:r>
              <a:rPr sz="1800" dirty="0">
                <a:solidFill>
                  <a:srgbClr val="666666"/>
                </a:solidFill>
                <a:latin typeface="Courier"/>
              </a:rPr>
              <a:t>:</a:t>
            </a:r>
            <a:r>
              <a:rPr sz="1800" dirty="0">
                <a:latin typeface="Courier"/>
              </a:rPr>
              <a:t> </a:t>
            </a:r>
            <a:r>
              <a:rPr sz="1800" dirty="0">
                <a:solidFill>
                  <a:srgbClr val="902000"/>
                </a:solidFill>
                <a:latin typeface="Courier"/>
              </a:rPr>
              <a:t>Integer</a:t>
            </a:r>
            <a:r>
              <a:rPr sz="1800" dirty="0">
                <a:latin typeface="Courier"/>
              </a:rPr>
              <a:t>;</a:t>
            </a:r>
            <a:br>
              <a:rPr sz="1800" dirty="0"/>
            </a:br>
            <a:r>
              <a:rPr sz="1800" dirty="0">
                <a:latin typeface="Courier"/>
              </a:rPr>
              <a:t>  </a:t>
            </a:r>
            <a:r>
              <a:rPr sz="1800" b="1" dirty="0">
                <a:solidFill>
                  <a:srgbClr val="007020"/>
                </a:solidFill>
                <a:latin typeface="Courier"/>
              </a:rPr>
              <a:t>end record</a:t>
            </a:r>
            <a:r>
              <a:rPr sz="1800" dirty="0">
                <a:latin typeface="Courier"/>
              </a:rPr>
              <a:t>;</a:t>
            </a:r>
            <a:br>
              <a:rPr sz="1800" dirty="0"/>
            </a:br>
            <a:br>
              <a:rPr sz="1800" dirty="0"/>
            </a:br>
            <a:r>
              <a:rPr sz="1800" b="1" dirty="0">
                <a:solidFill>
                  <a:srgbClr val="007020"/>
                </a:solidFill>
                <a:latin typeface="Courier"/>
              </a:rPr>
              <a:t>overriding</a:t>
            </a:r>
            <a:br>
              <a:rPr sz="1800" dirty="0"/>
            </a:br>
            <a:r>
              <a:rPr sz="1800" b="1" dirty="0">
                <a:solidFill>
                  <a:srgbClr val="007020"/>
                </a:solidFill>
                <a:latin typeface="Courier"/>
              </a:rPr>
              <a:t>procedure</a:t>
            </a:r>
            <a:r>
              <a:rPr sz="1800" dirty="0">
                <a:latin typeface="Courier"/>
              </a:rPr>
              <a:t> </a:t>
            </a:r>
            <a:r>
              <a:rPr sz="1800" dirty="0" err="1">
                <a:latin typeface="Courier"/>
              </a:rPr>
              <a:t>Attr_F</a:t>
            </a:r>
            <a:br>
              <a:rPr sz="1800" dirty="0"/>
            </a:br>
            <a:r>
              <a:rPr sz="1800" dirty="0">
                <a:latin typeface="Courier"/>
              </a:rPr>
              <a:t>   </a:t>
            </a:r>
            <a:r>
              <a:rPr sz="1800" dirty="0">
                <a:solidFill>
                  <a:srgbClr val="666666"/>
                </a:solidFill>
                <a:latin typeface="Courier"/>
              </a:rPr>
              <a:t>(</a:t>
            </a:r>
            <a:r>
              <a:rPr sz="1800" dirty="0">
                <a:latin typeface="Courier"/>
              </a:rPr>
              <a:t>This </a:t>
            </a:r>
            <a:r>
              <a:rPr sz="1800" dirty="0">
                <a:solidFill>
                  <a:srgbClr val="666666"/>
                </a:solidFill>
                <a:latin typeface="Courier"/>
              </a:rPr>
              <a:t>:</a:t>
            </a:r>
            <a:r>
              <a:rPr sz="1800" dirty="0">
                <a:latin typeface="Courier"/>
              </a:rPr>
              <a:t> T2</a:t>
            </a:r>
            <a:r>
              <a:rPr sz="1800" dirty="0">
                <a:solidFill>
                  <a:srgbClr val="666666"/>
                </a:solidFill>
                <a:latin typeface="Courier"/>
              </a:rPr>
              <a:t>)</a:t>
            </a:r>
            <a:r>
              <a:rPr sz="1800" dirty="0">
                <a:latin typeface="Courier"/>
              </a:rPr>
              <a:t>;</a:t>
            </a:r>
            <a:br>
              <a:rPr sz="1800" dirty="0"/>
            </a:br>
            <a:r>
              <a:rPr sz="1800" b="1" dirty="0">
                <a:solidFill>
                  <a:srgbClr val="007020"/>
                </a:solidFill>
                <a:latin typeface="Courier"/>
              </a:rPr>
              <a:t>procedure</a:t>
            </a:r>
            <a:r>
              <a:rPr sz="1800" dirty="0">
                <a:latin typeface="Courier"/>
              </a:rPr>
              <a:t> Attr_F2</a:t>
            </a:r>
            <a:br>
              <a:rPr sz="1800" dirty="0"/>
            </a:br>
            <a:r>
              <a:rPr sz="1800" dirty="0">
                <a:latin typeface="Courier"/>
              </a:rPr>
              <a:t>   </a:t>
            </a:r>
            <a:r>
              <a:rPr sz="1800" dirty="0">
                <a:solidFill>
                  <a:srgbClr val="666666"/>
                </a:solidFill>
                <a:latin typeface="Courier"/>
              </a:rPr>
              <a:t>(</a:t>
            </a:r>
            <a:r>
              <a:rPr sz="1800" dirty="0">
                <a:latin typeface="Courier"/>
              </a:rPr>
              <a:t>This </a:t>
            </a:r>
            <a:r>
              <a:rPr sz="1800" dirty="0">
                <a:solidFill>
                  <a:srgbClr val="666666"/>
                </a:solidFill>
                <a:latin typeface="Courier"/>
              </a:rPr>
              <a:t>:</a:t>
            </a:r>
            <a:r>
              <a:rPr sz="1800" dirty="0">
                <a:latin typeface="Courier"/>
              </a:rPr>
              <a:t> T2</a:t>
            </a:r>
            <a:r>
              <a:rPr sz="1800" dirty="0">
                <a:solidFill>
                  <a:srgbClr val="666666"/>
                </a:solidFill>
                <a:latin typeface="Courier"/>
              </a:rPr>
              <a:t>)</a:t>
            </a:r>
            <a:r>
              <a:rPr sz="1800" dirty="0">
                <a:latin typeface="Courier"/>
              </a:rPr>
              <a:t>;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57A756-FA60-1838-0E75-B63604D5277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0" indent="0">
              <a:buNone/>
            </a:pPr>
            <a:r>
              <a:rPr sz="1800" b="1">
                <a:solidFill>
                  <a:srgbClr val="007020"/>
                </a:solidFill>
                <a:latin typeface="Courier"/>
              </a:rPr>
              <a:t>class</a:t>
            </a:r>
            <a:r>
              <a:rPr sz="1800">
                <a:latin typeface="Courier"/>
              </a:rPr>
              <a:t> T1 </a:t>
            </a:r>
            <a:r>
              <a:rPr sz="1800">
                <a:solidFill>
                  <a:srgbClr val="666666"/>
                </a:solidFill>
                <a:latin typeface="Courier"/>
              </a:rPr>
              <a:t>{</a:t>
            </a:r>
            <a:br>
              <a:rPr sz="1800"/>
            </a:br>
            <a:r>
              <a:rPr sz="1800">
                <a:latin typeface="Courier"/>
              </a:rPr>
              <a:t>  </a:t>
            </a:r>
            <a:r>
              <a:rPr sz="1800" b="1">
                <a:solidFill>
                  <a:srgbClr val="007020"/>
                </a:solidFill>
                <a:latin typeface="Courier"/>
              </a:rPr>
              <a:t>public</a:t>
            </a:r>
            <a:r>
              <a:rPr sz="1800">
                <a:solidFill>
                  <a:srgbClr val="666666"/>
                </a:solidFill>
                <a:latin typeface="Courier"/>
              </a:rPr>
              <a:t>:</a:t>
            </a:r>
            <a:br>
              <a:rPr sz="1800"/>
            </a:br>
            <a:r>
              <a:rPr sz="1800">
                <a:latin typeface="Courier"/>
              </a:rPr>
              <a:t>    </a:t>
            </a:r>
            <a:r>
              <a:rPr sz="1800">
                <a:solidFill>
                  <a:srgbClr val="902000"/>
                </a:solidFill>
                <a:latin typeface="Courier"/>
              </a:rPr>
              <a:t>int</a:t>
            </a:r>
            <a:r>
              <a:rPr sz="1800">
                <a:latin typeface="Courier"/>
              </a:rPr>
              <a:t> Member1</a:t>
            </a:r>
            <a:r>
              <a:rPr sz="1800">
                <a:solidFill>
                  <a:srgbClr val="666666"/>
                </a:solidFill>
                <a:latin typeface="Courier"/>
              </a:rPr>
              <a:t>;</a:t>
            </a:r>
            <a:br>
              <a:rPr sz="1800"/>
            </a:br>
            <a:r>
              <a:rPr sz="1800">
                <a:latin typeface="Courier"/>
              </a:rPr>
              <a:t>    </a:t>
            </a:r>
            <a:r>
              <a:rPr sz="1800" b="1">
                <a:solidFill>
                  <a:srgbClr val="007020"/>
                </a:solidFill>
                <a:latin typeface="Courier"/>
              </a:rPr>
              <a:t>virtual</a:t>
            </a:r>
            <a:r>
              <a:rPr sz="1800">
                <a:latin typeface="Courier"/>
              </a:rPr>
              <a:t> </a:t>
            </a:r>
            <a:r>
              <a:rPr sz="1800">
                <a:solidFill>
                  <a:srgbClr val="902000"/>
                </a:solidFill>
                <a:latin typeface="Courier"/>
              </a:rPr>
              <a:t>void</a:t>
            </a:r>
            <a:r>
              <a:rPr sz="1800">
                <a:latin typeface="Courier"/>
              </a:rPr>
              <a:t> Attr_F</a:t>
            </a:r>
            <a:r>
              <a:rPr sz="1800">
                <a:solidFill>
                  <a:srgbClr val="666666"/>
                </a:solidFill>
                <a:latin typeface="Courier"/>
              </a:rPr>
              <a:t>(</a:t>
            </a:r>
            <a:r>
              <a:rPr sz="1800">
                <a:solidFill>
                  <a:srgbClr val="902000"/>
                </a:solidFill>
                <a:latin typeface="Courier"/>
              </a:rPr>
              <a:t>void</a:t>
            </a:r>
            <a:r>
              <a:rPr sz="1800">
                <a:solidFill>
                  <a:srgbClr val="666666"/>
                </a:solidFill>
                <a:latin typeface="Courier"/>
              </a:rPr>
              <a:t>);</a:t>
            </a:r>
            <a:br>
              <a:rPr sz="1800"/>
            </a:br>
            <a:r>
              <a:rPr sz="1800">
                <a:latin typeface="Courier"/>
              </a:rPr>
              <a:t>  </a:t>
            </a:r>
            <a:r>
              <a:rPr sz="1800">
                <a:solidFill>
                  <a:srgbClr val="666666"/>
                </a:solidFill>
                <a:latin typeface="Courier"/>
              </a:rPr>
              <a:t>};</a:t>
            </a:r>
            <a:br>
              <a:rPr sz="1800"/>
            </a:br>
            <a:br>
              <a:rPr sz="1800"/>
            </a:br>
            <a:r>
              <a:rPr sz="1800" b="1">
                <a:solidFill>
                  <a:srgbClr val="007020"/>
                </a:solidFill>
                <a:latin typeface="Courier"/>
              </a:rPr>
              <a:t>class</a:t>
            </a:r>
            <a:r>
              <a:rPr sz="1800">
                <a:latin typeface="Courier"/>
              </a:rPr>
              <a:t> T2 </a:t>
            </a:r>
            <a:r>
              <a:rPr sz="1800">
                <a:solidFill>
                  <a:srgbClr val="666666"/>
                </a:solidFill>
                <a:latin typeface="Courier"/>
              </a:rPr>
              <a:t>:</a:t>
            </a:r>
            <a:r>
              <a:rPr sz="1800">
                <a:latin typeface="Courier"/>
              </a:rPr>
              <a:t> </a:t>
            </a:r>
            <a:r>
              <a:rPr sz="1800" b="1">
                <a:solidFill>
                  <a:srgbClr val="007020"/>
                </a:solidFill>
                <a:latin typeface="Courier"/>
              </a:rPr>
              <a:t>public</a:t>
            </a:r>
            <a:r>
              <a:rPr sz="1800">
                <a:latin typeface="Courier"/>
              </a:rPr>
              <a:t> T1 </a:t>
            </a:r>
            <a:r>
              <a:rPr sz="1800">
                <a:solidFill>
                  <a:srgbClr val="666666"/>
                </a:solidFill>
                <a:latin typeface="Courier"/>
              </a:rPr>
              <a:t>{</a:t>
            </a:r>
            <a:br>
              <a:rPr sz="1800"/>
            </a:br>
            <a:r>
              <a:rPr sz="1800">
                <a:latin typeface="Courier"/>
              </a:rPr>
              <a:t>  </a:t>
            </a:r>
            <a:r>
              <a:rPr sz="1800" b="1">
                <a:solidFill>
                  <a:srgbClr val="007020"/>
                </a:solidFill>
                <a:latin typeface="Courier"/>
              </a:rPr>
              <a:t>public</a:t>
            </a:r>
            <a:r>
              <a:rPr sz="1800">
                <a:solidFill>
                  <a:srgbClr val="666666"/>
                </a:solidFill>
                <a:latin typeface="Courier"/>
              </a:rPr>
              <a:t>:</a:t>
            </a:r>
            <a:br>
              <a:rPr sz="1800"/>
            </a:br>
            <a:r>
              <a:rPr sz="1800">
                <a:latin typeface="Courier"/>
              </a:rPr>
              <a:t>    </a:t>
            </a:r>
            <a:r>
              <a:rPr sz="1800">
                <a:solidFill>
                  <a:srgbClr val="902000"/>
                </a:solidFill>
                <a:latin typeface="Courier"/>
              </a:rPr>
              <a:t>int</a:t>
            </a:r>
            <a:r>
              <a:rPr sz="1800">
                <a:latin typeface="Courier"/>
              </a:rPr>
              <a:t> Member2</a:t>
            </a:r>
            <a:r>
              <a:rPr sz="1800">
                <a:solidFill>
                  <a:srgbClr val="666666"/>
                </a:solidFill>
                <a:latin typeface="Courier"/>
              </a:rPr>
              <a:t>;</a:t>
            </a:r>
            <a:br>
              <a:rPr sz="1800"/>
            </a:br>
            <a:r>
              <a:rPr sz="1800">
                <a:latin typeface="Courier"/>
              </a:rPr>
              <a:t>    </a:t>
            </a:r>
            <a:r>
              <a:rPr sz="1800" b="1">
                <a:solidFill>
                  <a:srgbClr val="007020"/>
                </a:solidFill>
                <a:latin typeface="Courier"/>
              </a:rPr>
              <a:t>virtual</a:t>
            </a:r>
            <a:r>
              <a:rPr sz="1800">
                <a:latin typeface="Courier"/>
              </a:rPr>
              <a:t> </a:t>
            </a:r>
            <a:r>
              <a:rPr sz="1800">
                <a:solidFill>
                  <a:srgbClr val="902000"/>
                </a:solidFill>
                <a:latin typeface="Courier"/>
              </a:rPr>
              <a:t>void</a:t>
            </a:r>
            <a:r>
              <a:rPr sz="1800">
                <a:latin typeface="Courier"/>
              </a:rPr>
              <a:t> Attr_F</a:t>
            </a:r>
            <a:r>
              <a:rPr sz="1800">
                <a:solidFill>
                  <a:srgbClr val="666666"/>
                </a:solidFill>
                <a:latin typeface="Courier"/>
              </a:rPr>
              <a:t>(</a:t>
            </a:r>
            <a:r>
              <a:rPr sz="1800">
                <a:solidFill>
                  <a:srgbClr val="902000"/>
                </a:solidFill>
                <a:latin typeface="Courier"/>
              </a:rPr>
              <a:t>void</a:t>
            </a:r>
            <a:r>
              <a:rPr sz="1800">
                <a:solidFill>
                  <a:srgbClr val="666666"/>
                </a:solidFill>
                <a:latin typeface="Courier"/>
              </a:rPr>
              <a:t>);</a:t>
            </a:r>
            <a:br>
              <a:rPr sz="1800"/>
            </a:br>
            <a:r>
              <a:rPr sz="1800">
                <a:latin typeface="Courier"/>
              </a:rPr>
              <a:t>    </a:t>
            </a:r>
            <a:r>
              <a:rPr sz="1800" b="1">
                <a:solidFill>
                  <a:srgbClr val="007020"/>
                </a:solidFill>
                <a:latin typeface="Courier"/>
              </a:rPr>
              <a:t>virtual</a:t>
            </a:r>
            <a:r>
              <a:rPr sz="1800">
                <a:latin typeface="Courier"/>
              </a:rPr>
              <a:t> </a:t>
            </a:r>
            <a:r>
              <a:rPr sz="1800">
                <a:solidFill>
                  <a:srgbClr val="902000"/>
                </a:solidFill>
                <a:latin typeface="Courier"/>
              </a:rPr>
              <a:t>void</a:t>
            </a:r>
            <a:r>
              <a:rPr sz="1800">
                <a:latin typeface="Courier"/>
              </a:rPr>
              <a:t> Attr_F2</a:t>
            </a:r>
            <a:r>
              <a:rPr sz="1800">
                <a:solidFill>
                  <a:srgbClr val="666666"/>
                </a:solidFill>
                <a:latin typeface="Courier"/>
              </a:rPr>
              <a:t>(</a:t>
            </a:r>
            <a:r>
              <a:rPr sz="1800">
                <a:solidFill>
                  <a:srgbClr val="902000"/>
                </a:solidFill>
                <a:latin typeface="Courier"/>
              </a:rPr>
              <a:t>void</a:t>
            </a:r>
            <a:r>
              <a:rPr sz="1800">
                <a:solidFill>
                  <a:srgbClr val="666666"/>
                </a:solidFill>
                <a:latin typeface="Courier"/>
              </a:rPr>
              <a:t>);</a:t>
            </a:r>
            <a:br>
              <a:rPr sz="1800"/>
            </a:br>
            <a:r>
              <a:rPr sz="1800">
                <a:latin typeface="Courier"/>
              </a:rPr>
              <a:t>  </a:t>
            </a:r>
            <a:r>
              <a:rPr sz="1800">
                <a:solidFill>
                  <a:srgbClr val="666666"/>
                </a:solidFill>
                <a:latin typeface="Courier"/>
              </a:rPr>
              <a:t>};</a:t>
            </a:r>
          </a:p>
        </p:txBody>
      </p:sp>
      <p:sp>
        <p:nvSpPr>
          <p:cNvPr id="10" name="Google Shape;58;p4">
            <a:extLst>
              <a:ext uri="{FF2B5EF4-FFF2-40B4-BE49-F238E27FC236}">
                <a16:creationId xmlns:a16="http://schemas.microsoft.com/office/drawing/2014/main" id="{BD2A42CB-BBE3-3386-313B-50634839B67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0424160" y="6236695"/>
            <a:ext cx="9296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125</a:t>
            </a:fld>
            <a:endParaRPr lang="en-US" dirty="0"/>
          </a:p>
        </p:txBody>
      </p:sp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32823-BD47-C67B-B783-950BA1B6E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8634" y="1709739"/>
            <a:ext cx="9968815" cy="2409460"/>
          </a:xfrm>
          <a:prstGeom prst="rect">
            <a:avLst/>
          </a:prstGeom>
        </p:spPr>
        <p:txBody>
          <a:bodyPr/>
          <a:lstStyle/>
          <a:p>
            <a:pPr marL="0" lvl="0" indent="0">
              <a:buNone/>
            </a:pPr>
            <a:r>
              <a:t>Tagged Derivation</a:t>
            </a:r>
          </a:p>
        </p:txBody>
      </p:sp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151A8-36F8-5058-BA25-E0F735499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1262" y="118037"/>
            <a:ext cx="10052538" cy="1246530"/>
          </a:xfrm>
          <a:prstGeom prst="rect">
            <a:avLst/>
          </a:prstGeom>
        </p:spPr>
        <p:txBody>
          <a:bodyPr/>
          <a:lstStyle/>
          <a:p>
            <a:pPr marL="0" lvl="0" indent="0">
              <a:buNone/>
            </a:pPr>
            <a:r>
              <a:t>Difference with Simple Derivation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6B7B2E-300D-9A35-45B6-BACE44EE5D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dirty="0"/>
              <a:t>Tagged derivation </a:t>
            </a:r>
            <a:r>
              <a:rPr b="1" dirty="0"/>
              <a:t>can</a:t>
            </a:r>
            <a:r>
              <a:rPr dirty="0"/>
              <a:t> change the structure of a type</a:t>
            </a:r>
          </a:p>
          <a:p>
            <a:pPr lvl="1"/>
            <a:r>
              <a:rPr dirty="0"/>
              <a:t>Keywords </a:t>
            </a:r>
            <a:r>
              <a:rPr dirty="0">
                <a:latin typeface="Courier"/>
              </a:rPr>
              <a:t>tagged record</a:t>
            </a:r>
            <a:r>
              <a:rPr dirty="0"/>
              <a:t> and </a:t>
            </a:r>
            <a:r>
              <a:rPr dirty="0">
                <a:latin typeface="Courier"/>
              </a:rPr>
              <a:t>with record</a:t>
            </a:r>
          </a:p>
          <a:p>
            <a:pPr lvl="1" indent="0">
              <a:buNone/>
            </a:pPr>
            <a:r>
              <a:rPr b="1" dirty="0">
                <a:solidFill>
                  <a:srgbClr val="007020"/>
                </a:solidFill>
                <a:latin typeface="Courier"/>
              </a:rPr>
              <a:t>type</a:t>
            </a:r>
            <a:r>
              <a:rPr dirty="0">
                <a:latin typeface="Courier"/>
              </a:rPr>
              <a:t> Root </a:t>
            </a:r>
            <a:r>
              <a:rPr b="1" dirty="0">
                <a:solidFill>
                  <a:srgbClr val="007020"/>
                </a:solidFill>
                <a:latin typeface="Courier"/>
              </a:rPr>
              <a:t>is</a:t>
            </a:r>
            <a:r>
              <a:rPr dirty="0">
                <a:latin typeface="Courier"/>
              </a:rPr>
              <a:t> </a:t>
            </a:r>
            <a:r>
              <a:rPr b="1" dirty="0">
                <a:solidFill>
                  <a:srgbClr val="007020"/>
                </a:solidFill>
                <a:latin typeface="Courier"/>
              </a:rPr>
              <a:t>tagged</a:t>
            </a:r>
            <a:r>
              <a:rPr dirty="0">
                <a:latin typeface="Courier"/>
              </a:rPr>
              <a:t> </a:t>
            </a:r>
            <a:r>
              <a:rPr b="1" dirty="0">
                <a:solidFill>
                  <a:srgbClr val="007020"/>
                </a:solidFill>
                <a:latin typeface="Courier"/>
              </a:rPr>
              <a:t>record</a:t>
            </a:r>
            <a:br>
              <a:rPr dirty="0"/>
            </a:br>
            <a:r>
              <a:rPr dirty="0">
                <a:latin typeface="Courier"/>
              </a:rPr>
              <a:t>   F1 </a:t>
            </a:r>
            <a:r>
              <a:rPr dirty="0">
                <a:solidFill>
                  <a:srgbClr val="666666"/>
                </a:solidFill>
                <a:latin typeface="Courier"/>
              </a:rPr>
              <a:t>: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902000"/>
                </a:solidFill>
                <a:latin typeface="Courier"/>
              </a:rPr>
              <a:t>Integer</a:t>
            </a:r>
            <a:r>
              <a:rPr dirty="0">
                <a:latin typeface="Courier"/>
              </a:rPr>
              <a:t>;</a:t>
            </a:r>
            <a:br>
              <a:rPr dirty="0"/>
            </a:br>
            <a:r>
              <a:rPr b="1" dirty="0">
                <a:solidFill>
                  <a:srgbClr val="007020"/>
                </a:solidFill>
                <a:latin typeface="Courier"/>
              </a:rPr>
              <a:t>end record</a:t>
            </a:r>
            <a:r>
              <a:rPr dirty="0">
                <a:latin typeface="Courier"/>
              </a:rPr>
              <a:t>;</a:t>
            </a:r>
            <a:br>
              <a:rPr dirty="0"/>
            </a:br>
            <a:br>
              <a:rPr dirty="0"/>
            </a:br>
            <a:r>
              <a:rPr b="1" dirty="0">
                <a:solidFill>
                  <a:srgbClr val="007020"/>
                </a:solidFill>
                <a:latin typeface="Courier"/>
              </a:rPr>
              <a:t>type</a:t>
            </a:r>
            <a:r>
              <a:rPr dirty="0">
                <a:latin typeface="Courier"/>
              </a:rPr>
              <a:t> Child </a:t>
            </a:r>
            <a:r>
              <a:rPr b="1" dirty="0">
                <a:solidFill>
                  <a:srgbClr val="007020"/>
                </a:solidFill>
                <a:latin typeface="Courier"/>
              </a:rPr>
              <a:t>is</a:t>
            </a:r>
            <a:r>
              <a:rPr dirty="0">
                <a:latin typeface="Courier"/>
              </a:rPr>
              <a:t> </a:t>
            </a:r>
            <a:r>
              <a:rPr b="1" dirty="0">
                <a:solidFill>
                  <a:srgbClr val="007020"/>
                </a:solidFill>
                <a:latin typeface="Courier"/>
              </a:rPr>
              <a:t>new</a:t>
            </a:r>
            <a:r>
              <a:rPr dirty="0">
                <a:latin typeface="Courier"/>
              </a:rPr>
              <a:t> Root </a:t>
            </a:r>
            <a:r>
              <a:rPr b="1" dirty="0">
                <a:solidFill>
                  <a:srgbClr val="007020"/>
                </a:solidFill>
                <a:latin typeface="Courier"/>
              </a:rPr>
              <a:t>with</a:t>
            </a:r>
            <a:r>
              <a:rPr dirty="0">
                <a:latin typeface="Courier"/>
              </a:rPr>
              <a:t> </a:t>
            </a:r>
            <a:r>
              <a:rPr b="1" dirty="0">
                <a:solidFill>
                  <a:srgbClr val="007020"/>
                </a:solidFill>
                <a:latin typeface="Courier"/>
              </a:rPr>
              <a:t>record</a:t>
            </a:r>
            <a:br>
              <a:rPr dirty="0"/>
            </a:br>
            <a:r>
              <a:rPr dirty="0">
                <a:latin typeface="Courier"/>
              </a:rPr>
              <a:t>   F2 </a:t>
            </a:r>
            <a:r>
              <a:rPr dirty="0">
                <a:solidFill>
                  <a:srgbClr val="666666"/>
                </a:solidFill>
                <a:latin typeface="Courier"/>
              </a:rPr>
              <a:t>: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902000"/>
                </a:solidFill>
                <a:latin typeface="Courier"/>
              </a:rPr>
              <a:t>Integer</a:t>
            </a:r>
            <a:r>
              <a:rPr dirty="0">
                <a:latin typeface="Courier"/>
              </a:rPr>
              <a:t>;</a:t>
            </a:r>
            <a:br>
              <a:rPr dirty="0"/>
            </a:br>
            <a:r>
              <a:rPr b="1" dirty="0">
                <a:solidFill>
                  <a:srgbClr val="007020"/>
                </a:solidFill>
                <a:latin typeface="Courier"/>
              </a:rPr>
              <a:t>end record</a:t>
            </a:r>
            <a:r>
              <a:rPr dirty="0">
                <a:latin typeface="Courier"/>
              </a:rPr>
              <a:t>;</a:t>
            </a:r>
          </a:p>
        </p:txBody>
      </p:sp>
      <p:sp>
        <p:nvSpPr>
          <p:cNvPr id="12" name="Google Shape;58;p4">
            <a:extLst>
              <a:ext uri="{FF2B5EF4-FFF2-40B4-BE49-F238E27FC236}">
                <a16:creationId xmlns:a16="http://schemas.microsoft.com/office/drawing/2014/main" id="{45977752-279C-C3C7-A0B9-8D2ABCF772A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0445262" y="6236695"/>
            <a:ext cx="9085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127</a:t>
            </a:fld>
            <a:endParaRPr lang="en-US" dirty="0"/>
          </a:p>
        </p:txBody>
      </p:sp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151A8-36F8-5058-BA25-E0F735499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1262" y="118037"/>
            <a:ext cx="10052538" cy="1246530"/>
          </a:xfrm>
          <a:prstGeom prst="rect">
            <a:avLst/>
          </a:prstGeom>
        </p:spPr>
        <p:txBody>
          <a:bodyPr/>
          <a:lstStyle/>
          <a:p>
            <a:pPr marL="0" lvl="0" indent="0">
              <a:buNone/>
            </a:pPr>
            <a:r>
              <a:t>Type Extension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6B7B2E-300D-9A35-45B6-BACE44EE5D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dirty="0"/>
              <a:t>A tagged derivation </a:t>
            </a:r>
            <a:r>
              <a:rPr b="1" dirty="0"/>
              <a:t>has</a:t>
            </a:r>
            <a:r>
              <a:rPr dirty="0"/>
              <a:t> to be a type extension</a:t>
            </a:r>
          </a:p>
          <a:p>
            <a:pPr lvl="1"/>
            <a:r>
              <a:rPr dirty="0"/>
              <a:t>Use </a:t>
            </a:r>
            <a:r>
              <a:rPr dirty="0">
                <a:latin typeface="Courier"/>
              </a:rPr>
              <a:t>with null record</a:t>
            </a:r>
            <a:r>
              <a:rPr dirty="0"/>
              <a:t> if there are no additional components</a:t>
            </a:r>
          </a:p>
          <a:p>
            <a:pPr lvl="1" indent="0">
              <a:buNone/>
            </a:pPr>
            <a:r>
              <a:rPr b="1" dirty="0">
                <a:solidFill>
                  <a:srgbClr val="007020"/>
                </a:solidFill>
                <a:latin typeface="Courier"/>
              </a:rPr>
              <a:t>type</a:t>
            </a:r>
            <a:r>
              <a:rPr dirty="0">
                <a:latin typeface="Courier"/>
              </a:rPr>
              <a:t> Child </a:t>
            </a:r>
            <a:r>
              <a:rPr b="1" dirty="0">
                <a:solidFill>
                  <a:srgbClr val="007020"/>
                </a:solidFill>
                <a:latin typeface="Courier"/>
              </a:rPr>
              <a:t>is</a:t>
            </a:r>
            <a:r>
              <a:rPr dirty="0">
                <a:latin typeface="Courier"/>
              </a:rPr>
              <a:t> </a:t>
            </a:r>
            <a:r>
              <a:rPr b="1" dirty="0">
                <a:solidFill>
                  <a:srgbClr val="007020"/>
                </a:solidFill>
                <a:latin typeface="Courier"/>
              </a:rPr>
              <a:t>new</a:t>
            </a:r>
            <a:r>
              <a:rPr dirty="0">
                <a:latin typeface="Courier"/>
              </a:rPr>
              <a:t> Root </a:t>
            </a:r>
            <a:r>
              <a:rPr b="1" dirty="0">
                <a:solidFill>
                  <a:srgbClr val="007020"/>
                </a:solidFill>
                <a:latin typeface="Courier"/>
              </a:rPr>
              <a:t>with</a:t>
            </a:r>
            <a:r>
              <a:rPr dirty="0">
                <a:latin typeface="Courier"/>
              </a:rPr>
              <a:t> </a:t>
            </a:r>
            <a:r>
              <a:rPr b="1" dirty="0">
                <a:solidFill>
                  <a:srgbClr val="007020"/>
                </a:solidFill>
                <a:latin typeface="Courier"/>
              </a:rPr>
              <a:t>null</a:t>
            </a:r>
            <a:r>
              <a:rPr dirty="0">
                <a:latin typeface="Courier"/>
              </a:rPr>
              <a:t> </a:t>
            </a:r>
            <a:r>
              <a:rPr b="1" dirty="0">
                <a:solidFill>
                  <a:srgbClr val="007020"/>
                </a:solidFill>
                <a:latin typeface="Courier"/>
              </a:rPr>
              <a:t>record</a:t>
            </a:r>
            <a:r>
              <a:rPr dirty="0">
                <a:latin typeface="Courier"/>
              </a:rPr>
              <a:t>;</a:t>
            </a:r>
            <a:br>
              <a:rPr dirty="0"/>
            </a:br>
            <a:r>
              <a:rPr b="1" dirty="0">
                <a:solidFill>
                  <a:srgbClr val="007020"/>
                </a:solidFill>
                <a:latin typeface="Courier"/>
              </a:rPr>
              <a:t>type</a:t>
            </a:r>
            <a:r>
              <a:rPr dirty="0">
                <a:latin typeface="Courier"/>
              </a:rPr>
              <a:t> Child </a:t>
            </a:r>
            <a:r>
              <a:rPr b="1" dirty="0">
                <a:solidFill>
                  <a:srgbClr val="007020"/>
                </a:solidFill>
                <a:latin typeface="Courier"/>
              </a:rPr>
              <a:t>is</a:t>
            </a:r>
            <a:r>
              <a:rPr dirty="0">
                <a:latin typeface="Courier"/>
              </a:rPr>
              <a:t> </a:t>
            </a:r>
            <a:r>
              <a:rPr b="1" dirty="0">
                <a:solidFill>
                  <a:srgbClr val="007020"/>
                </a:solidFill>
                <a:latin typeface="Courier"/>
              </a:rPr>
              <a:t>new</a:t>
            </a:r>
            <a:r>
              <a:rPr dirty="0">
                <a:latin typeface="Courier"/>
              </a:rPr>
              <a:t> Root; </a:t>
            </a:r>
            <a:r>
              <a:rPr i="1" dirty="0">
                <a:solidFill>
                  <a:srgbClr val="60A0B0"/>
                </a:solidFill>
                <a:latin typeface="Courier"/>
              </a:rPr>
              <a:t>-- illegal</a:t>
            </a:r>
          </a:p>
          <a:p>
            <a:pPr lvl="0"/>
            <a:r>
              <a:rPr dirty="0"/>
              <a:t>Conversion is only allowed from </a:t>
            </a:r>
            <a:r>
              <a:rPr b="1" dirty="0"/>
              <a:t>child to parent</a:t>
            </a:r>
          </a:p>
          <a:p>
            <a:pPr lvl="1" indent="0">
              <a:buNone/>
            </a:pPr>
            <a:r>
              <a:rPr dirty="0">
                <a:latin typeface="Courier"/>
              </a:rPr>
              <a:t>V1 </a:t>
            </a:r>
            <a:r>
              <a:rPr dirty="0">
                <a:solidFill>
                  <a:srgbClr val="666666"/>
                </a:solidFill>
                <a:latin typeface="Courier"/>
              </a:rPr>
              <a:t>:</a:t>
            </a:r>
            <a:r>
              <a:rPr dirty="0">
                <a:latin typeface="Courier"/>
              </a:rPr>
              <a:t> Root;</a:t>
            </a:r>
            <a:br>
              <a:rPr dirty="0"/>
            </a:br>
            <a:r>
              <a:rPr dirty="0">
                <a:latin typeface="Courier"/>
              </a:rPr>
              <a:t>V2 </a:t>
            </a:r>
            <a:r>
              <a:rPr dirty="0">
                <a:solidFill>
                  <a:srgbClr val="666666"/>
                </a:solidFill>
                <a:latin typeface="Courier"/>
              </a:rPr>
              <a:t>:</a:t>
            </a:r>
            <a:r>
              <a:rPr dirty="0">
                <a:latin typeface="Courier"/>
              </a:rPr>
              <a:t> Child;</a:t>
            </a:r>
            <a:br>
              <a:rPr dirty="0"/>
            </a:br>
            <a:r>
              <a:rPr dirty="0">
                <a:solidFill>
                  <a:srgbClr val="666666"/>
                </a:solidFill>
                <a:latin typeface="Courier"/>
              </a:rPr>
              <a:t>...</a:t>
            </a:r>
            <a:br>
              <a:rPr dirty="0"/>
            </a:br>
            <a:r>
              <a:rPr dirty="0">
                <a:latin typeface="Courier"/>
              </a:rPr>
              <a:t>V1 </a:t>
            </a:r>
            <a:r>
              <a:rPr dirty="0">
                <a:solidFill>
                  <a:srgbClr val="666666"/>
                </a:solidFill>
                <a:latin typeface="Courier"/>
              </a:rPr>
              <a:t>:=</a:t>
            </a:r>
            <a:r>
              <a:rPr dirty="0">
                <a:latin typeface="Courier"/>
              </a:rPr>
              <a:t> Root </a:t>
            </a:r>
            <a:r>
              <a:rPr dirty="0">
                <a:solidFill>
                  <a:srgbClr val="666666"/>
                </a:solidFill>
                <a:latin typeface="Courier"/>
              </a:rPr>
              <a:t>(</a:t>
            </a:r>
            <a:r>
              <a:rPr dirty="0">
                <a:latin typeface="Courier"/>
              </a:rPr>
              <a:t>V2</a:t>
            </a:r>
            <a:r>
              <a:rPr dirty="0">
                <a:solidFill>
                  <a:srgbClr val="666666"/>
                </a:solidFill>
                <a:latin typeface="Courier"/>
              </a:rPr>
              <a:t>)</a:t>
            </a:r>
            <a:r>
              <a:rPr dirty="0">
                <a:latin typeface="Courier"/>
              </a:rPr>
              <a:t>;</a:t>
            </a:r>
            <a:br>
              <a:rPr dirty="0"/>
            </a:br>
            <a:r>
              <a:rPr dirty="0">
                <a:latin typeface="Courier"/>
              </a:rPr>
              <a:t>V2 </a:t>
            </a:r>
            <a:r>
              <a:rPr dirty="0">
                <a:solidFill>
                  <a:srgbClr val="666666"/>
                </a:solidFill>
                <a:latin typeface="Courier"/>
              </a:rPr>
              <a:t>:=</a:t>
            </a:r>
            <a:r>
              <a:rPr dirty="0">
                <a:latin typeface="Courier"/>
              </a:rPr>
              <a:t> Child </a:t>
            </a:r>
            <a:r>
              <a:rPr dirty="0">
                <a:solidFill>
                  <a:srgbClr val="666666"/>
                </a:solidFill>
                <a:latin typeface="Courier"/>
              </a:rPr>
              <a:t>(</a:t>
            </a:r>
            <a:r>
              <a:rPr dirty="0">
                <a:latin typeface="Courier"/>
              </a:rPr>
              <a:t>V1</a:t>
            </a:r>
            <a:r>
              <a:rPr dirty="0">
                <a:solidFill>
                  <a:srgbClr val="666666"/>
                </a:solidFill>
                <a:latin typeface="Courier"/>
              </a:rPr>
              <a:t>)</a:t>
            </a:r>
            <a:r>
              <a:rPr dirty="0">
                <a:latin typeface="Courier"/>
              </a:rPr>
              <a:t>; </a:t>
            </a:r>
            <a:r>
              <a:rPr i="1" dirty="0">
                <a:solidFill>
                  <a:srgbClr val="60A0B0"/>
                </a:solidFill>
                <a:latin typeface="Courier"/>
              </a:rPr>
              <a:t>-- illegal</a:t>
            </a:r>
          </a:p>
        </p:txBody>
      </p:sp>
      <p:sp>
        <p:nvSpPr>
          <p:cNvPr id="12" name="Google Shape;58;p4">
            <a:extLst>
              <a:ext uri="{FF2B5EF4-FFF2-40B4-BE49-F238E27FC236}">
                <a16:creationId xmlns:a16="http://schemas.microsoft.com/office/drawing/2014/main" id="{45977752-279C-C3C7-A0B9-8D2ABCF772A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0445262" y="6236695"/>
            <a:ext cx="9085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128</a:t>
            </a:fld>
            <a:endParaRPr lang="en-US" dirty="0"/>
          </a:p>
        </p:txBody>
      </p:sp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151A8-36F8-5058-BA25-E0F735499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1262" y="118037"/>
            <a:ext cx="10052538" cy="1246530"/>
          </a:xfrm>
          <a:prstGeom prst="rect">
            <a:avLst/>
          </a:prstGeom>
        </p:spPr>
        <p:txBody>
          <a:bodyPr/>
          <a:lstStyle/>
          <a:p>
            <a:pPr marL="0" lvl="0" indent="0">
              <a:buNone/>
            </a:pPr>
            <a:r>
              <a:t>Prefix Notation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6B7B2E-300D-9A35-45B6-BACE44EE5D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dirty="0"/>
              <a:t>Tagged types primitives can be called as usual</a:t>
            </a:r>
          </a:p>
          <a:p>
            <a:pPr lvl="0"/>
            <a:r>
              <a:rPr dirty="0"/>
              <a:t>The call can use prefixed notation</a:t>
            </a:r>
          </a:p>
          <a:p>
            <a:pPr lvl="1"/>
            <a:r>
              <a:rPr b="1" dirty="0"/>
              <a:t>If</a:t>
            </a:r>
            <a:r>
              <a:rPr dirty="0"/>
              <a:t> the first argument is a controlling parameter</a:t>
            </a:r>
          </a:p>
          <a:p>
            <a:pPr lvl="1"/>
            <a:r>
              <a:rPr dirty="0"/>
              <a:t>No need for </a:t>
            </a:r>
            <a:r>
              <a:rPr dirty="0">
                <a:latin typeface="Courier"/>
              </a:rPr>
              <a:t>use</a:t>
            </a:r>
            <a:r>
              <a:rPr dirty="0"/>
              <a:t> or </a:t>
            </a:r>
            <a:r>
              <a:rPr dirty="0">
                <a:latin typeface="Courier"/>
              </a:rPr>
              <a:t>use type</a:t>
            </a:r>
            <a:r>
              <a:rPr dirty="0"/>
              <a:t> for visibility</a:t>
            </a:r>
          </a:p>
          <a:p>
            <a:pPr lvl="1" indent="0">
              <a:buNone/>
            </a:pPr>
            <a:r>
              <a:rPr i="1" dirty="0">
                <a:solidFill>
                  <a:srgbClr val="60A0B0"/>
                </a:solidFill>
                <a:latin typeface="Courier"/>
              </a:rPr>
              <a:t>-- Prim1 visible even without *use Pkg*</a:t>
            </a:r>
            <a:br>
              <a:rPr dirty="0"/>
            </a:br>
            <a:r>
              <a:rPr dirty="0">
                <a:latin typeface="Courier"/>
              </a:rPr>
              <a:t>X</a:t>
            </a:r>
            <a:r>
              <a:rPr dirty="0">
                <a:solidFill>
                  <a:srgbClr val="666666"/>
                </a:solidFill>
                <a:latin typeface="Courier"/>
              </a:rPr>
              <a:t>.</a:t>
            </a:r>
            <a:r>
              <a:rPr dirty="0">
                <a:latin typeface="Courier"/>
              </a:rPr>
              <a:t>Prim1;</a:t>
            </a:r>
            <a:br>
              <a:rPr dirty="0"/>
            </a:br>
            <a:br>
              <a:rPr dirty="0"/>
            </a:br>
            <a:r>
              <a:rPr b="1" dirty="0">
                <a:solidFill>
                  <a:srgbClr val="007020"/>
                </a:solidFill>
                <a:latin typeface="Courier"/>
              </a:rPr>
              <a:t>declare</a:t>
            </a:r>
            <a:br>
              <a:rPr dirty="0"/>
            </a:br>
            <a:r>
              <a:rPr dirty="0">
                <a:latin typeface="Courier"/>
              </a:rPr>
              <a:t>   </a:t>
            </a:r>
            <a:r>
              <a:rPr b="1" dirty="0">
                <a:solidFill>
                  <a:srgbClr val="007020"/>
                </a:solidFill>
                <a:latin typeface="Courier"/>
              </a:rPr>
              <a:t>use</a:t>
            </a:r>
            <a:r>
              <a:rPr dirty="0">
                <a:latin typeface="Courier"/>
              </a:rPr>
              <a:t> Pkg;</a:t>
            </a:r>
            <a:br>
              <a:rPr dirty="0"/>
            </a:br>
            <a:r>
              <a:rPr b="1" dirty="0">
                <a:solidFill>
                  <a:srgbClr val="007020"/>
                </a:solidFill>
                <a:latin typeface="Courier"/>
              </a:rPr>
              <a:t>begin</a:t>
            </a:r>
            <a:br>
              <a:rPr dirty="0"/>
            </a:br>
            <a:r>
              <a:rPr dirty="0">
                <a:latin typeface="Courier"/>
              </a:rPr>
              <a:t>   Prim1 </a:t>
            </a:r>
            <a:r>
              <a:rPr dirty="0">
                <a:solidFill>
                  <a:srgbClr val="666666"/>
                </a:solidFill>
                <a:latin typeface="Courier"/>
              </a:rPr>
              <a:t>(</a:t>
            </a:r>
            <a:r>
              <a:rPr dirty="0">
                <a:latin typeface="Courier"/>
              </a:rPr>
              <a:t>X</a:t>
            </a:r>
            <a:r>
              <a:rPr dirty="0">
                <a:solidFill>
                  <a:srgbClr val="666666"/>
                </a:solidFill>
                <a:latin typeface="Courier"/>
              </a:rPr>
              <a:t>)</a:t>
            </a:r>
            <a:r>
              <a:rPr dirty="0">
                <a:latin typeface="Courier"/>
              </a:rPr>
              <a:t>;</a:t>
            </a:r>
            <a:br>
              <a:rPr dirty="0"/>
            </a:br>
            <a:r>
              <a:rPr b="1" dirty="0">
                <a:solidFill>
                  <a:srgbClr val="007020"/>
                </a:solidFill>
                <a:latin typeface="Courier"/>
              </a:rPr>
              <a:t>end</a:t>
            </a:r>
            <a:r>
              <a:rPr dirty="0">
                <a:latin typeface="Courier"/>
              </a:rPr>
              <a:t>;</a:t>
            </a:r>
          </a:p>
        </p:txBody>
      </p:sp>
      <p:sp>
        <p:nvSpPr>
          <p:cNvPr id="12" name="Google Shape;58;p4">
            <a:extLst>
              <a:ext uri="{FF2B5EF4-FFF2-40B4-BE49-F238E27FC236}">
                <a16:creationId xmlns:a16="http://schemas.microsoft.com/office/drawing/2014/main" id="{45977752-279C-C3C7-A0B9-8D2ABCF772A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0445262" y="6236695"/>
            <a:ext cx="9085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129</a:t>
            </a:fld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32823-BD47-C67B-B783-950BA1B6E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8634" y="1709739"/>
            <a:ext cx="9968815" cy="2409460"/>
          </a:xfrm>
          <a:prstGeom prst="rect">
            <a:avLst/>
          </a:prstGeom>
        </p:spPr>
        <p:txBody>
          <a:bodyPr/>
          <a:lstStyle/>
          <a:p>
            <a:pPr marL="0" lvl="0" indent="0">
              <a:buNone/>
            </a:pPr>
            <a:r>
              <a:rPr dirty="0"/>
              <a:t>Numeric Types</a:t>
            </a:r>
          </a:p>
        </p:txBody>
      </p:sp>
    </p:spTree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32823-BD47-C67B-B783-950BA1B6EB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 marL="0" lvl="0" indent="0">
              <a:buNone/>
            </a:pPr>
            <a:r>
              <a:t>Interfacing with C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3D2D7B-F7A1-1C08-79EB-99A545C2567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32823-BD47-C67B-B783-950BA1B6E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8634" y="1709739"/>
            <a:ext cx="9968815" cy="2409460"/>
          </a:xfrm>
          <a:prstGeom prst="rect">
            <a:avLst/>
          </a:prstGeom>
        </p:spPr>
        <p:txBody>
          <a:bodyPr/>
          <a:lstStyle/>
          <a:p>
            <a:pPr marL="0" lvl="0" indent="0">
              <a:buNone/>
            </a:pPr>
            <a:r>
              <a:t>Import / Export</a:t>
            </a:r>
          </a:p>
        </p:txBody>
      </p:sp>
    </p:spTree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151A8-36F8-5058-BA25-E0F735499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1262" y="118037"/>
            <a:ext cx="10052538" cy="1246530"/>
          </a:xfrm>
          <a:prstGeom prst="rect">
            <a:avLst/>
          </a:prstGeom>
        </p:spPr>
        <p:txBody>
          <a:bodyPr/>
          <a:lstStyle/>
          <a:p>
            <a:pPr marL="0" lvl="0" indent="0">
              <a:buNone/>
            </a:pPr>
            <a:r>
              <a:t>Import / Export Aspects (1/2)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6B7B2E-300D-9A35-45B6-BACE44EE5D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lvl="0"/>
            <a:r>
              <a:rPr dirty="0"/>
              <a:t>Aspect </a:t>
            </a:r>
            <a:r>
              <a:rPr dirty="0">
                <a:latin typeface="Courier"/>
              </a:rPr>
              <a:t>Import</a:t>
            </a:r>
            <a:r>
              <a:rPr dirty="0"/>
              <a:t> allows a C implementation to complete an Ada specification</a:t>
            </a:r>
          </a:p>
          <a:p>
            <a:pPr lvl="1"/>
            <a:r>
              <a:rPr dirty="0"/>
              <a:t>Ada view</a:t>
            </a:r>
          </a:p>
          <a:p>
            <a:pPr lvl="2" indent="0">
              <a:lnSpc>
                <a:spcPct val="120000"/>
              </a:lnSpc>
              <a:spcBef>
                <a:spcPts val="0"/>
              </a:spcBef>
              <a:buNone/>
            </a:pPr>
            <a:r>
              <a:rPr b="1" dirty="0">
                <a:solidFill>
                  <a:srgbClr val="007020"/>
                </a:solidFill>
                <a:latin typeface="Courier"/>
              </a:rPr>
              <a:t>procedure</a:t>
            </a:r>
            <a:r>
              <a:rPr dirty="0">
                <a:latin typeface="Courier"/>
              </a:rPr>
              <a:t> </a:t>
            </a:r>
            <a:r>
              <a:rPr dirty="0" err="1">
                <a:latin typeface="Courier"/>
              </a:rPr>
              <a:t>C_Proc</a:t>
            </a:r>
            <a:br>
              <a:rPr dirty="0"/>
            </a:br>
            <a:r>
              <a:rPr dirty="0">
                <a:latin typeface="Courier"/>
              </a:rPr>
              <a:t>   </a:t>
            </a:r>
            <a:r>
              <a:rPr b="1" dirty="0">
                <a:solidFill>
                  <a:srgbClr val="007020"/>
                </a:solidFill>
                <a:latin typeface="Courier"/>
              </a:rPr>
              <a:t>with</a:t>
            </a:r>
            <a:r>
              <a:rPr dirty="0">
                <a:latin typeface="Courier"/>
              </a:rPr>
              <a:t> Import</a:t>
            </a:r>
            <a:r>
              <a:rPr dirty="0">
                <a:solidFill>
                  <a:srgbClr val="666666"/>
                </a:solidFill>
                <a:latin typeface="Courier"/>
              </a:rPr>
              <a:t>,</a:t>
            </a:r>
            <a:br>
              <a:rPr dirty="0"/>
            </a:br>
            <a:r>
              <a:rPr dirty="0">
                <a:latin typeface="Courier"/>
              </a:rPr>
              <a:t>        Convention    </a:t>
            </a:r>
            <a:r>
              <a:rPr dirty="0">
                <a:solidFill>
                  <a:srgbClr val="666666"/>
                </a:solidFill>
                <a:latin typeface="Courier"/>
              </a:rPr>
              <a:t>=&gt;</a:t>
            </a:r>
            <a:r>
              <a:rPr dirty="0">
                <a:latin typeface="Courier"/>
              </a:rPr>
              <a:t> C</a:t>
            </a:r>
            <a:r>
              <a:rPr dirty="0">
                <a:solidFill>
                  <a:srgbClr val="666666"/>
                </a:solidFill>
                <a:latin typeface="Courier"/>
              </a:rPr>
              <a:t>,</a:t>
            </a:r>
            <a:br>
              <a:rPr dirty="0"/>
            </a:br>
            <a:r>
              <a:rPr dirty="0">
                <a:latin typeface="Courier"/>
              </a:rPr>
              <a:t>        </a:t>
            </a:r>
            <a:r>
              <a:rPr dirty="0" err="1">
                <a:latin typeface="Courier"/>
              </a:rPr>
              <a:t>External_Name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666666"/>
                </a:solidFill>
                <a:latin typeface="Courier"/>
              </a:rPr>
              <a:t>=&gt;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4070A0"/>
                </a:solidFill>
                <a:latin typeface="Courier"/>
              </a:rPr>
              <a:t>"</a:t>
            </a:r>
            <a:r>
              <a:rPr dirty="0" err="1">
                <a:solidFill>
                  <a:srgbClr val="4070A0"/>
                </a:solidFill>
                <a:latin typeface="Courier"/>
              </a:rPr>
              <a:t>c_proc</a:t>
            </a:r>
            <a:r>
              <a:rPr dirty="0">
                <a:solidFill>
                  <a:srgbClr val="4070A0"/>
                </a:solidFill>
                <a:latin typeface="Courier"/>
              </a:rPr>
              <a:t>"</a:t>
            </a:r>
            <a:r>
              <a:rPr dirty="0">
                <a:latin typeface="Courier"/>
              </a:rPr>
              <a:t>;</a:t>
            </a:r>
          </a:p>
          <a:p>
            <a:pPr lvl="1"/>
            <a:r>
              <a:rPr dirty="0"/>
              <a:t>C implementation</a:t>
            </a:r>
          </a:p>
          <a:p>
            <a:pPr lvl="2" indent="0">
              <a:lnSpc>
                <a:spcPct val="120000"/>
              </a:lnSpc>
              <a:spcBef>
                <a:spcPts val="0"/>
              </a:spcBef>
              <a:buNone/>
            </a:pPr>
            <a:r>
              <a:rPr dirty="0">
                <a:solidFill>
                  <a:srgbClr val="902000"/>
                </a:solidFill>
                <a:latin typeface="Courier"/>
              </a:rPr>
              <a:t>void</a:t>
            </a:r>
            <a:r>
              <a:rPr dirty="0">
                <a:latin typeface="Courier"/>
              </a:rPr>
              <a:t> </a:t>
            </a:r>
            <a:r>
              <a:rPr dirty="0" err="1">
                <a:latin typeface="Courier"/>
              </a:rPr>
              <a:t>SomeProcedure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666666"/>
                </a:solidFill>
                <a:latin typeface="Courier"/>
              </a:rPr>
              <a:t>(</a:t>
            </a:r>
            <a:r>
              <a:rPr dirty="0">
                <a:solidFill>
                  <a:srgbClr val="902000"/>
                </a:solidFill>
                <a:latin typeface="Courier"/>
              </a:rPr>
              <a:t>void</a:t>
            </a:r>
            <a:r>
              <a:rPr dirty="0">
                <a:solidFill>
                  <a:srgbClr val="666666"/>
                </a:solidFill>
                <a:latin typeface="Courier"/>
              </a:rPr>
              <a:t>)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666666"/>
                </a:solidFill>
                <a:latin typeface="Courier"/>
              </a:rPr>
              <a:t>{</a:t>
            </a:r>
            <a:br>
              <a:rPr dirty="0"/>
            </a:br>
            <a:r>
              <a:rPr dirty="0">
                <a:latin typeface="Courier"/>
              </a:rPr>
              <a:t>   </a:t>
            </a:r>
            <a:r>
              <a:rPr i="1" dirty="0">
                <a:solidFill>
                  <a:srgbClr val="60A0B0"/>
                </a:solidFill>
                <a:latin typeface="Courier"/>
              </a:rPr>
              <a:t>// some code</a:t>
            </a:r>
            <a:br>
              <a:rPr dirty="0"/>
            </a:br>
            <a:r>
              <a:rPr dirty="0">
                <a:solidFill>
                  <a:srgbClr val="666666"/>
                </a:solidFill>
                <a:latin typeface="Courier"/>
              </a:rPr>
              <a:t>}</a:t>
            </a:r>
          </a:p>
          <a:p>
            <a:pPr lvl="0"/>
            <a:r>
              <a:rPr dirty="0"/>
              <a:t>Aspect </a:t>
            </a:r>
            <a:r>
              <a:rPr dirty="0">
                <a:latin typeface="Courier"/>
              </a:rPr>
              <a:t>Export</a:t>
            </a:r>
            <a:r>
              <a:rPr dirty="0"/>
              <a:t> allows an Ada implementation to complete a C specification</a:t>
            </a:r>
          </a:p>
          <a:p>
            <a:pPr lvl="1"/>
            <a:r>
              <a:rPr dirty="0"/>
              <a:t>Ada implementation</a:t>
            </a:r>
          </a:p>
          <a:p>
            <a:pPr lvl="2" indent="0">
              <a:lnSpc>
                <a:spcPct val="120000"/>
              </a:lnSpc>
              <a:spcBef>
                <a:spcPts val="0"/>
              </a:spcBef>
              <a:buNone/>
            </a:pPr>
            <a:r>
              <a:rPr b="1" dirty="0">
                <a:solidFill>
                  <a:srgbClr val="007020"/>
                </a:solidFill>
                <a:latin typeface="Courier"/>
              </a:rPr>
              <a:t>procedure</a:t>
            </a:r>
            <a:r>
              <a:rPr dirty="0">
                <a:latin typeface="Courier"/>
              </a:rPr>
              <a:t> </a:t>
            </a:r>
            <a:r>
              <a:rPr dirty="0" err="1">
                <a:latin typeface="Courier"/>
              </a:rPr>
              <a:t>Some_Procedure</a:t>
            </a:r>
            <a:br>
              <a:rPr dirty="0"/>
            </a:br>
            <a:r>
              <a:rPr dirty="0">
                <a:latin typeface="Courier"/>
              </a:rPr>
              <a:t>   </a:t>
            </a:r>
            <a:r>
              <a:rPr b="1" dirty="0">
                <a:solidFill>
                  <a:srgbClr val="007020"/>
                </a:solidFill>
                <a:latin typeface="Courier"/>
              </a:rPr>
              <a:t>with</a:t>
            </a:r>
            <a:r>
              <a:rPr dirty="0">
                <a:latin typeface="Courier"/>
              </a:rPr>
              <a:t> Export</a:t>
            </a:r>
            <a:r>
              <a:rPr dirty="0">
                <a:solidFill>
                  <a:srgbClr val="666666"/>
                </a:solidFill>
                <a:latin typeface="Courier"/>
              </a:rPr>
              <a:t>,</a:t>
            </a:r>
            <a:br>
              <a:rPr dirty="0"/>
            </a:br>
            <a:r>
              <a:rPr dirty="0">
                <a:latin typeface="Courier"/>
              </a:rPr>
              <a:t>        Convention    </a:t>
            </a:r>
            <a:r>
              <a:rPr dirty="0">
                <a:solidFill>
                  <a:srgbClr val="666666"/>
                </a:solidFill>
                <a:latin typeface="Courier"/>
              </a:rPr>
              <a:t>=&gt;</a:t>
            </a:r>
            <a:r>
              <a:rPr dirty="0">
                <a:latin typeface="Courier"/>
              </a:rPr>
              <a:t> C</a:t>
            </a:r>
            <a:r>
              <a:rPr dirty="0">
                <a:solidFill>
                  <a:srgbClr val="666666"/>
                </a:solidFill>
                <a:latin typeface="Courier"/>
              </a:rPr>
              <a:t>,</a:t>
            </a:r>
            <a:br>
              <a:rPr dirty="0"/>
            </a:br>
            <a:r>
              <a:rPr dirty="0">
                <a:latin typeface="Courier"/>
              </a:rPr>
              <a:t>        </a:t>
            </a:r>
            <a:r>
              <a:rPr dirty="0" err="1">
                <a:latin typeface="Courier"/>
              </a:rPr>
              <a:t>External_Name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666666"/>
                </a:solidFill>
                <a:latin typeface="Courier"/>
              </a:rPr>
              <a:t>=&gt;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4070A0"/>
                </a:solidFill>
                <a:latin typeface="Courier"/>
              </a:rPr>
              <a:t>"</a:t>
            </a:r>
            <a:r>
              <a:rPr dirty="0" err="1">
                <a:solidFill>
                  <a:srgbClr val="4070A0"/>
                </a:solidFill>
                <a:latin typeface="Courier"/>
              </a:rPr>
              <a:t>ada_some_procedure</a:t>
            </a:r>
            <a:r>
              <a:rPr dirty="0">
                <a:solidFill>
                  <a:srgbClr val="4070A0"/>
                </a:solidFill>
                <a:latin typeface="Courier"/>
              </a:rPr>
              <a:t>"</a:t>
            </a:r>
            <a:r>
              <a:rPr dirty="0">
                <a:solidFill>
                  <a:srgbClr val="666666"/>
                </a:solidFill>
                <a:latin typeface="Courier"/>
              </a:rPr>
              <a:t>)</a:t>
            </a:r>
            <a:r>
              <a:rPr dirty="0">
                <a:latin typeface="Courier"/>
              </a:rPr>
              <a:t>;</a:t>
            </a:r>
            <a:br>
              <a:rPr dirty="0"/>
            </a:br>
            <a:br>
              <a:rPr dirty="0"/>
            </a:br>
            <a:r>
              <a:rPr b="1" dirty="0">
                <a:solidFill>
                  <a:srgbClr val="007020"/>
                </a:solidFill>
                <a:latin typeface="Courier"/>
              </a:rPr>
              <a:t>procedure</a:t>
            </a:r>
            <a:r>
              <a:rPr dirty="0">
                <a:latin typeface="Courier"/>
              </a:rPr>
              <a:t> </a:t>
            </a:r>
            <a:r>
              <a:rPr dirty="0" err="1">
                <a:latin typeface="Courier"/>
              </a:rPr>
              <a:t>Some_Procedure</a:t>
            </a:r>
            <a:r>
              <a:rPr dirty="0">
                <a:latin typeface="Courier"/>
              </a:rPr>
              <a:t> </a:t>
            </a:r>
            <a:r>
              <a:rPr b="1" dirty="0">
                <a:solidFill>
                  <a:srgbClr val="007020"/>
                </a:solidFill>
                <a:latin typeface="Courier"/>
              </a:rPr>
              <a:t>is</a:t>
            </a:r>
            <a:br>
              <a:rPr dirty="0"/>
            </a:br>
            <a:r>
              <a:rPr b="1" dirty="0">
                <a:solidFill>
                  <a:srgbClr val="007020"/>
                </a:solidFill>
                <a:latin typeface="Courier"/>
              </a:rPr>
              <a:t>begin</a:t>
            </a:r>
            <a:br>
              <a:rPr dirty="0"/>
            </a:br>
            <a:r>
              <a:rPr dirty="0">
                <a:latin typeface="Courier"/>
              </a:rPr>
              <a:t> </a:t>
            </a:r>
            <a:r>
              <a:rPr i="1" dirty="0">
                <a:solidFill>
                  <a:srgbClr val="60A0B0"/>
                </a:solidFill>
                <a:latin typeface="Courier"/>
              </a:rPr>
              <a:t>-- some code</a:t>
            </a:r>
            <a:br>
              <a:rPr dirty="0"/>
            </a:br>
            <a:r>
              <a:rPr b="1" dirty="0">
                <a:solidFill>
                  <a:srgbClr val="007020"/>
                </a:solidFill>
                <a:latin typeface="Courier"/>
              </a:rPr>
              <a:t>end</a:t>
            </a:r>
            <a:r>
              <a:rPr dirty="0">
                <a:latin typeface="Courier"/>
              </a:rPr>
              <a:t> </a:t>
            </a:r>
            <a:r>
              <a:rPr dirty="0" err="1">
                <a:latin typeface="Courier"/>
              </a:rPr>
              <a:t>Some_Procedure</a:t>
            </a:r>
            <a:r>
              <a:rPr dirty="0">
                <a:latin typeface="Courier"/>
              </a:rPr>
              <a:t>;</a:t>
            </a:r>
          </a:p>
          <a:p>
            <a:pPr lvl="1"/>
            <a:r>
              <a:rPr dirty="0"/>
              <a:t>C view</a:t>
            </a:r>
          </a:p>
          <a:p>
            <a:pPr lvl="2" indent="0">
              <a:lnSpc>
                <a:spcPct val="120000"/>
              </a:lnSpc>
              <a:spcBef>
                <a:spcPts val="0"/>
              </a:spcBef>
              <a:buNone/>
            </a:pPr>
            <a:r>
              <a:rPr b="1" dirty="0">
                <a:solidFill>
                  <a:srgbClr val="007020"/>
                </a:solidFill>
                <a:latin typeface="Courier"/>
              </a:rPr>
              <a:t>extern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902000"/>
                </a:solidFill>
                <a:latin typeface="Courier"/>
              </a:rPr>
              <a:t>void</a:t>
            </a:r>
            <a:r>
              <a:rPr dirty="0">
                <a:latin typeface="Courier"/>
              </a:rPr>
              <a:t> </a:t>
            </a:r>
            <a:r>
              <a:rPr dirty="0" err="1">
                <a:latin typeface="Courier"/>
              </a:rPr>
              <a:t>ada_some_procedure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666666"/>
                </a:solidFill>
                <a:latin typeface="Courier"/>
              </a:rPr>
              <a:t>(</a:t>
            </a:r>
            <a:r>
              <a:rPr dirty="0">
                <a:solidFill>
                  <a:srgbClr val="902000"/>
                </a:solidFill>
                <a:latin typeface="Courier"/>
              </a:rPr>
              <a:t>void</a:t>
            </a:r>
            <a:r>
              <a:rPr dirty="0">
                <a:solidFill>
                  <a:srgbClr val="666666"/>
                </a:solidFill>
                <a:latin typeface="Courier"/>
              </a:rPr>
              <a:t>);</a:t>
            </a:r>
          </a:p>
        </p:txBody>
      </p:sp>
      <p:sp>
        <p:nvSpPr>
          <p:cNvPr id="12" name="Google Shape;58;p4">
            <a:extLst>
              <a:ext uri="{FF2B5EF4-FFF2-40B4-BE49-F238E27FC236}">
                <a16:creationId xmlns:a16="http://schemas.microsoft.com/office/drawing/2014/main" id="{45977752-279C-C3C7-A0B9-8D2ABCF772A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0445262" y="6236695"/>
            <a:ext cx="9085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132</a:t>
            </a:fld>
            <a:endParaRPr lang="en-US" dirty="0"/>
          </a:p>
        </p:txBody>
      </p:sp>
    </p:spTree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151A8-36F8-5058-BA25-E0F735499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1262" y="118037"/>
            <a:ext cx="10052538" cy="1246530"/>
          </a:xfrm>
          <a:prstGeom prst="rect">
            <a:avLst/>
          </a:prstGeom>
        </p:spPr>
        <p:txBody>
          <a:bodyPr/>
          <a:lstStyle/>
          <a:p>
            <a:pPr marL="0" lvl="0" indent="0">
              <a:buNone/>
            </a:pPr>
            <a:r>
              <a:t>Import / Export Aspects (2/2)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6B7B2E-300D-9A35-45B6-BACE44EE5D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dirty="0"/>
              <a:t>You can also import/export variables</a:t>
            </a:r>
          </a:p>
          <a:p>
            <a:pPr lvl="1"/>
            <a:r>
              <a:rPr dirty="0"/>
              <a:t>Variables imported won't be initialized</a:t>
            </a:r>
          </a:p>
          <a:p>
            <a:pPr lvl="1"/>
            <a:r>
              <a:rPr dirty="0"/>
              <a:t>Ada view</a:t>
            </a:r>
          </a:p>
          <a:p>
            <a:pPr lvl="2" indent="0">
              <a:buNone/>
            </a:pPr>
            <a:r>
              <a:rPr dirty="0" err="1">
                <a:latin typeface="Courier"/>
              </a:rPr>
              <a:t>My_Var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666666"/>
                </a:solidFill>
                <a:latin typeface="Courier"/>
              </a:rPr>
              <a:t>:</a:t>
            </a:r>
            <a:r>
              <a:rPr dirty="0">
                <a:latin typeface="Courier"/>
              </a:rPr>
              <a:t> </a:t>
            </a:r>
            <a:r>
              <a:rPr dirty="0" err="1">
                <a:latin typeface="Courier"/>
              </a:rPr>
              <a:t>Integer_Type</a:t>
            </a:r>
            <a:br>
              <a:rPr dirty="0"/>
            </a:br>
            <a:r>
              <a:rPr dirty="0">
                <a:latin typeface="Courier"/>
              </a:rPr>
              <a:t>   </a:t>
            </a:r>
            <a:r>
              <a:rPr b="1" dirty="0">
                <a:solidFill>
                  <a:srgbClr val="007020"/>
                </a:solidFill>
                <a:latin typeface="Courier"/>
              </a:rPr>
              <a:t>with</a:t>
            </a:r>
            <a:r>
              <a:rPr dirty="0">
                <a:latin typeface="Courier"/>
              </a:rPr>
              <a:t> Import</a:t>
            </a:r>
            <a:r>
              <a:rPr dirty="0">
                <a:solidFill>
                  <a:srgbClr val="666666"/>
                </a:solidFill>
                <a:latin typeface="Courier"/>
              </a:rPr>
              <a:t>,</a:t>
            </a:r>
            <a:br>
              <a:rPr dirty="0"/>
            </a:br>
            <a:r>
              <a:rPr dirty="0">
                <a:latin typeface="Courier"/>
              </a:rPr>
              <a:t>        Convention    </a:t>
            </a:r>
            <a:r>
              <a:rPr dirty="0">
                <a:solidFill>
                  <a:srgbClr val="666666"/>
                </a:solidFill>
                <a:latin typeface="Courier"/>
              </a:rPr>
              <a:t>=&gt;</a:t>
            </a:r>
            <a:r>
              <a:rPr dirty="0">
                <a:latin typeface="Courier"/>
              </a:rPr>
              <a:t> C</a:t>
            </a:r>
            <a:r>
              <a:rPr dirty="0">
                <a:solidFill>
                  <a:srgbClr val="666666"/>
                </a:solidFill>
                <a:latin typeface="Courier"/>
              </a:rPr>
              <a:t>,</a:t>
            </a:r>
            <a:br>
              <a:rPr dirty="0"/>
            </a:br>
            <a:r>
              <a:rPr dirty="0">
                <a:latin typeface="Courier"/>
              </a:rPr>
              <a:t>        </a:t>
            </a:r>
            <a:r>
              <a:rPr dirty="0" err="1">
                <a:latin typeface="Courier"/>
              </a:rPr>
              <a:t>External_Name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666666"/>
                </a:solidFill>
                <a:latin typeface="Courier"/>
              </a:rPr>
              <a:t>=&gt;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4070A0"/>
                </a:solidFill>
                <a:latin typeface="Courier"/>
              </a:rPr>
              <a:t>"</a:t>
            </a:r>
            <a:r>
              <a:rPr dirty="0" err="1">
                <a:solidFill>
                  <a:srgbClr val="4070A0"/>
                </a:solidFill>
                <a:latin typeface="Courier"/>
              </a:rPr>
              <a:t>my_var</a:t>
            </a:r>
            <a:r>
              <a:rPr dirty="0">
                <a:solidFill>
                  <a:srgbClr val="4070A0"/>
                </a:solidFill>
                <a:latin typeface="Courier"/>
              </a:rPr>
              <a:t>"</a:t>
            </a:r>
            <a:r>
              <a:rPr dirty="0">
                <a:solidFill>
                  <a:srgbClr val="666666"/>
                </a:solidFill>
                <a:latin typeface="Courier"/>
              </a:rPr>
              <a:t>)</a:t>
            </a:r>
            <a:r>
              <a:rPr dirty="0">
                <a:latin typeface="Courier"/>
              </a:rPr>
              <a:t>;</a:t>
            </a:r>
          </a:p>
          <a:p>
            <a:pPr lvl="1"/>
            <a:r>
              <a:rPr dirty="0"/>
              <a:t>C implementation</a:t>
            </a:r>
          </a:p>
          <a:p>
            <a:pPr lvl="2" indent="0">
              <a:buNone/>
            </a:pPr>
            <a:r>
              <a:rPr dirty="0">
                <a:solidFill>
                  <a:srgbClr val="902000"/>
                </a:solidFill>
                <a:latin typeface="Courier"/>
              </a:rPr>
              <a:t>int</a:t>
            </a:r>
            <a:r>
              <a:rPr dirty="0">
                <a:latin typeface="Courier"/>
              </a:rPr>
              <a:t> </a:t>
            </a:r>
            <a:r>
              <a:rPr dirty="0" err="1">
                <a:latin typeface="Courier"/>
              </a:rPr>
              <a:t>my_var</a:t>
            </a:r>
            <a:r>
              <a:rPr dirty="0">
                <a:solidFill>
                  <a:srgbClr val="666666"/>
                </a:solidFill>
                <a:latin typeface="Courier"/>
              </a:rPr>
              <a:t>;</a:t>
            </a:r>
          </a:p>
        </p:txBody>
      </p:sp>
      <p:sp>
        <p:nvSpPr>
          <p:cNvPr id="12" name="Google Shape;58;p4">
            <a:extLst>
              <a:ext uri="{FF2B5EF4-FFF2-40B4-BE49-F238E27FC236}">
                <a16:creationId xmlns:a16="http://schemas.microsoft.com/office/drawing/2014/main" id="{45977752-279C-C3C7-A0B9-8D2ABCF772A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0445262" y="6236695"/>
            <a:ext cx="9085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133</a:t>
            </a:fld>
            <a:endParaRPr lang="en-US" dirty="0"/>
          </a:p>
        </p:txBody>
      </p:sp>
    </p:spTree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32823-BD47-C67B-B783-950BA1B6E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8634" y="1709739"/>
            <a:ext cx="9968815" cy="2409460"/>
          </a:xfrm>
          <a:prstGeom prst="rect">
            <a:avLst/>
          </a:prstGeom>
        </p:spPr>
        <p:txBody>
          <a:bodyPr/>
          <a:lstStyle/>
          <a:p>
            <a:pPr marL="0" lvl="0" indent="0">
              <a:buNone/>
            </a:pPr>
            <a:r>
              <a:t>Parameter Passing</a:t>
            </a:r>
          </a:p>
        </p:txBody>
      </p:sp>
    </p:spTree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151A8-36F8-5058-BA25-E0F735499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1262" y="118037"/>
            <a:ext cx="10052538" cy="1246530"/>
          </a:xfrm>
          <a:prstGeom prst="rect">
            <a:avLst/>
          </a:prstGeom>
        </p:spPr>
        <p:txBody>
          <a:bodyPr/>
          <a:lstStyle/>
          <a:p>
            <a:pPr marL="0" lvl="0" indent="0">
              <a:buNone/>
            </a:pPr>
            <a:r>
              <a:t>Passing Scalar Data as Parameters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6B7B2E-300D-9A35-45B6-BACE44EE5D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lvl="0"/>
            <a:r>
              <a:rPr dirty="0"/>
              <a:t>C types are defined by the standard</a:t>
            </a:r>
          </a:p>
          <a:p>
            <a:pPr lvl="0"/>
            <a:r>
              <a:rPr dirty="0"/>
              <a:t>Ada types are implementation-defined</a:t>
            </a:r>
          </a:p>
          <a:p>
            <a:pPr lvl="0"/>
            <a:r>
              <a:rPr dirty="0"/>
              <a:t>GNAT standard types are compatible with C types</a:t>
            </a:r>
          </a:p>
          <a:p>
            <a:pPr lvl="1"/>
            <a:r>
              <a:rPr dirty="0"/>
              <a:t>Implementation choice, use carefully</a:t>
            </a:r>
          </a:p>
          <a:p>
            <a:pPr lvl="0"/>
            <a:r>
              <a:rPr dirty="0"/>
              <a:t>At the interface level, scalar types must be either constrained with representation clauses, or coming from </a:t>
            </a:r>
            <a:r>
              <a:rPr dirty="0" err="1"/>
              <a:t>Interfaces.C</a:t>
            </a:r>
            <a:endParaRPr dirty="0"/>
          </a:p>
          <a:p>
            <a:pPr lvl="0"/>
            <a:r>
              <a:rPr dirty="0"/>
              <a:t>Ada view</a:t>
            </a:r>
          </a:p>
          <a:p>
            <a:pPr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b="1" dirty="0">
                <a:solidFill>
                  <a:srgbClr val="007020"/>
                </a:solidFill>
                <a:latin typeface="Courier"/>
              </a:rPr>
              <a:t>with</a:t>
            </a:r>
            <a:r>
              <a:rPr dirty="0">
                <a:latin typeface="Courier"/>
              </a:rPr>
              <a:t> </a:t>
            </a:r>
            <a:r>
              <a:rPr dirty="0" err="1">
                <a:latin typeface="Courier"/>
              </a:rPr>
              <a:t>Interfaces</a:t>
            </a:r>
            <a:r>
              <a:rPr dirty="0" err="1">
                <a:solidFill>
                  <a:srgbClr val="666666"/>
                </a:solidFill>
                <a:latin typeface="Courier"/>
              </a:rPr>
              <a:t>.</a:t>
            </a:r>
            <a:r>
              <a:rPr dirty="0" err="1">
                <a:latin typeface="Courier"/>
              </a:rPr>
              <a:t>C</a:t>
            </a:r>
            <a:r>
              <a:rPr dirty="0">
                <a:latin typeface="Courier"/>
              </a:rPr>
              <a:t>;</a:t>
            </a:r>
            <a:br>
              <a:rPr dirty="0"/>
            </a:br>
            <a:r>
              <a:rPr b="1" dirty="0">
                <a:solidFill>
                  <a:srgbClr val="007020"/>
                </a:solidFill>
                <a:latin typeface="Courier"/>
              </a:rPr>
              <a:t>function</a:t>
            </a:r>
            <a:r>
              <a:rPr dirty="0">
                <a:latin typeface="Courier"/>
              </a:rPr>
              <a:t> </a:t>
            </a:r>
            <a:r>
              <a:rPr dirty="0" err="1">
                <a:latin typeface="Courier"/>
              </a:rPr>
              <a:t>C_Proc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666666"/>
                </a:solidFill>
                <a:latin typeface="Courier"/>
              </a:rPr>
              <a:t>(</a:t>
            </a:r>
            <a:r>
              <a:rPr dirty="0">
                <a:latin typeface="Courier"/>
              </a:rPr>
              <a:t>I </a:t>
            </a:r>
            <a:r>
              <a:rPr dirty="0">
                <a:solidFill>
                  <a:srgbClr val="666666"/>
                </a:solidFill>
                <a:latin typeface="Courier"/>
              </a:rPr>
              <a:t>:</a:t>
            </a:r>
            <a:r>
              <a:rPr dirty="0">
                <a:latin typeface="Courier"/>
              </a:rPr>
              <a:t> </a:t>
            </a:r>
            <a:r>
              <a:rPr dirty="0" err="1">
                <a:latin typeface="Courier"/>
              </a:rPr>
              <a:t>Interfaces</a:t>
            </a:r>
            <a:r>
              <a:rPr dirty="0" err="1">
                <a:solidFill>
                  <a:srgbClr val="666666"/>
                </a:solidFill>
                <a:latin typeface="Courier"/>
              </a:rPr>
              <a:t>.</a:t>
            </a:r>
            <a:r>
              <a:rPr dirty="0" err="1">
                <a:latin typeface="Courier"/>
              </a:rPr>
              <a:t>C</a:t>
            </a:r>
            <a:r>
              <a:rPr dirty="0" err="1">
                <a:solidFill>
                  <a:srgbClr val="666666"/>
                </a:solidFill>
                <a:latin typeface="Courier"/>
              </a:rPr>
              <a:t>.</a:t>
            </a:r>
            <a:r>
              <a:rPr dirty="0" err="1">
                <a:latin typeface="Courier"/>
              </a:rPr>
              <a:t>Int</a:t>
            </a:r>
            <a:r>
              <a:rPr dirty="0">
                <a:solidFill>
                  <a:srgbClr val="666666"/>
                </a:solidFill>
                <a:latin typeface="Courier"/>
              </a:rPr>
              <a:t>)</a:t>
            </a:r>
            <a:br>
              <a:rPr dirty="0"/>
            </a:br>
            <a:r>
              <a:rPr dirty="0">
                <a:latin typeface="Courier"/>
              </a:rPr>
              <a:t>    </a:t>
            </a:r>
            <a:r>
              <a:rPr b="1" dirty="0">
                <a:solidFill>
                  <a:srgbClr val="007020"/>
                </a:solidFill>
                <a:latin typeface="Courier"/>
              </a:rPr>
              <a:t>return</a:t>
            </a:r>
            <a:r>
              <a:rPr dirty="0">
                <a:latin typeface="Courier"/>
              </a:rPr>
              <a:t> </a:t>
            </a:r>
            <a:r>
              <a:rPr dirty="0" err="1">
                <a:latin typeface="Courier"/>
              </a:rPr>
              <a:t>Interfaces</a:t>
            </a:r>
            <a:r>
              <a:rPr dirty="0" err="1">
                <a:solidFill>
                  <a:srgbClr val="666666"/>
                </a:solidFill>
                <a:latin typeface="Courier"/>
              </a:rPr>
              <a:t>.</a:t>
            </a:r>
            <a:r>
              <a:rPr dirty="0" err="1">
                <a:latin typeface="Courier"/>
              </a:rPr>
              <a:t>C</a:t>
            </a:r>
            <a:r>
              <a:rPr dirty="0" err="1">
                <a:solidFill>
                  <a:srgbClr val="666666"/>
                </a:solidFill>
                <a:latin typeface="Courier"/>
              </a:rPr>
              <a:t>.</a:t>
            </a:r>
            <a:r>
              <a:rPr dirty="0" err="1">
                <a:latin typeface="Courier"/>
              </a:rPr>
              <a:t>Int</a:t>
            </a:r>
            <a:br>
              <a:rPr dirty="0"/>
            </a:br>
            <a:r>
              <a:rPr dirty="0">
                <a:latin typeface="Courier"/>
              </a:rPr>
              <a:t>    </a:t>
            </a:r>
            <a:r>
              <a:rPr b="1" dirty="0">
                <a:solidFill>
                  <a:srgbClr val="007020"/>
                </a:solidFill>
                <a:latin typeface="Courier"/>
              </a:rPr>
              <a:t>with</a:t>
            </a:r>
            <a:r>
              <a:rPr dirty="0">
                <a:latin typeface="Courier"/>
              </a:rPr>
              <a:t> Import</a:t>
            </a:r>
            <a:r>
              <a:rPr dirty="0">
                <a:solidFill>
                  <a:srgbClr val="666666"/>
                </a:solidFill>
                <a:latin typeface="Courier"/>
              </a:rPr>
              <a:t>,</a:t>
            </a:r>
            <a:br>
              <a:rPr dirty="0"/>
            </a:br>
            <a:r>
              <a:rPr dirty="0">
                <a:latin typeface="Courier"/>
              </a:rPr>
              <a:t>         Convention    </a:t>
            </a:r>
            <a:r>
              <a:rPr dirty="0">
                <a:solidFill>
                  <a:srgbClr val="666666"/>
                </a:solidFill>
                <a:latin typeface="Courier"/>
              </a:rPr>
              <a:t>=&gt;</a:t>
            </a:r>
            <a:r>
              <a:rPr dirty="0">
                <a:latin typeface="Courier"/>
              </a:rPr>
              <a:t> C</a:t>
            </a:r>
            <a:r>
              <a:rPr dirty="0">
                <a:solidFill>
                  <a:srgbClr val="666666"/>
                </a:solidFill>
                <a:latin typeface="Courier"/>
              </a:rPr>
              <a:t>,</a:t>
            </a:r>
            <a:br>
              <a:rPr dirty="0"/>
            </a:br>
            <a:r>
              <a:rPr dirty="0">
                <a:latin typeface="Courier"/>
              </a:rPr>
              <a:t>         </a:t>
            </a:r>
            <a:r>
              <a:rPr dirty="0" err="1">
                <a:latin typeface="Courier"/>
              </a:rPr>
              <a:t>External_Name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666666"/>
                </a:solidFill>
                <a:latin typeface="Courier"/>
              </a:rPr>
              <a:t>=&gt;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4070A0"/>
                </a:solidFill>
                <a:latin typeface="Courier"/>
              </a:rPr>
              <a:t>"</a:t>
            </a:r>
            <a:r>
              <a:rPr dirty="0" err="1">
                <a:solidFill>
                  <a:srgbClr val="4070A0"/>
                </a:solidFill>
                <a:latin typeface="Courier"/>
              </a:rPr>
              <a:t>c_proc</a:t>
            </a:r>
            <a:r>
              <a:rPr dirty="0">
                <a:solidFill>
                  <a:srgbClr val="4070A0"/>
                </a:solidFill>
                <a:latin typeface="Courier"/>
              </a:rPr>
              <a:t>"</a:t>
            </a:r>
            <a:r>
              <a:rPr dirty="0">
                <a:solidFill>
                  <a:srgbClr val="666666"/>
                </a:solidFill>
                <a:latin typeface="Courier"/>
              </a:rPr>
              <a:t>)</a:t>
            </a:r>
            <a:r>
              <a:rPr dirty="0">
                <a:latin typeface="Courier"/>
              </a:rPr>
              <a:t>;</a:t>
            </a:r>
          </a:p>
          <a:p>
            <a:pPr lvl="0"/>
            <a:r>
              <a:rPr dirty="0"/>
              <a:t>C view</a:t>
            </a:r>
          </a:p>
          <a:p>
            <a:pPr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dirty="0">
                <a:solidFill>
                  <a:srgbClr val="902000"/>
                </a:solidFill>
                <a:latin typeface="Courier"/>
              </a:rPr>
              <a:t>int</a:t>
            </a:r>
            <a:r>
              <a:rPr dirty="0">
                <a:latin typeface="Courier"/>
              </a:rPr>
              <a:t> </a:t>
            </a:r>
            <a:r>
              <a:rPr dirty="0" err="1">
                <a:latin typeface="Courier"/>
              </a:rPr>
              <a:t>c_proc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666666"/>
                </a:solidFill>
                <a:latin typeface="Courier"/>
              </a:rPr>
              <a:t>(</a:t>
            </a:r>
            <a:r>
              <a:rPr dirty="0">
                <a:solidFill>
                  <a:srgbClr val="902000"/>
                </a:solidFill>
                <a:latin typeface="Courier"/>
              </a:rPr>
              <a:t>int</a:t>
            </a:r>
            <a:r>
              <a:rPr dirty="0">
                <a:latin typeface="Courier"/>
              </a:rPr>
              <a:t> </a:t>
            </a:r>
            <a:r>
              <a:rPr dirty="0" err="1">
                <a:latin typeface="Courier"/>
              </a:rPr>
              <a:t>i</a:t>
            </a:r>
            <a:r>
              <a:rPr dirty="0">
                <a:solidFill>
                  <a:srgbClr val="666666"/>
                </a:solidFill>
                <a:latin typeface="Courier"/>
              </a:rPr>
              <a:t>)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666666"/>
                </a:solidFill>
                <a:latin typeface="Courier"/>
              </a:rPr>
              <a:t>{</a:t>
            </a:r>
            <a:br>
              <a:rPr dirty="0"/>
            </a:br>
            <a:r>
              <a:rPr dirty="0">
                <a:latin typeface="Courier"/>
              </a:rPr>
              <a:t>  </a:t>
            </a:r>
            <a:r>
              <a:rPr i="1" dirty="0">
                <a:solidFill>
                  <a:srgbClr val="60A0B0"/>
                </a:solidFill>
                <a:latin typeface="Courier"/>
              </a:rPr>
              <a:t>/* some code */</a:t>
            </a:r>
            <a:br>
              <a:rPr dirty="0"/>
            </a:br>
            <a:r>
              <a:rPr dirty="0">
                <a:solidFill>
                  <a:srgbClr val="666666"/>
                </a:solidFill>
                <a:latin typeface="Courier"/>
              </a:rPr>
              <a:t>}</a:t>
            </a:r>
          </a:p>
        </p:txBody>
      </p:sp>
      <p:sp>
        <p:nvSpPr>
          <p:cNvPr id="12" name="Google Shape;58;p4">
            <a:extLst>
              <a:ext uri="{FF2B5EF4-FFF2-40B4-BE49-F238E27FC236}">
                <a16:creationId xmlns:a16="http://schemas.microsoft.com/office/drawing/2014/main" id="{45977752-279C-C3C7-A0B9-8D2ABCF772A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0445262" y="6236695"/>
            <a:ext cx="9085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135</a:t>
            </a:fld>
            <a:endParaRPr lang="en-US" dirty="0"/>
          </a:p>
        </p:txBody>
      </p:sp>
    </p:spTree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151A8-36F8-5058-BA25-E0F735499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1262" y="118037"/>
            <a:ext cx="10052538" cy="1246530"/>
          </a:xfrm>
          <a:prstGeom prst="rect">
            <a:avLst/>
          </a:prstGeom>
        </p:spPr>
        <p:txBody>
          <a:bodyPr/>
          <a:lstStyle/>
          <a:p>
            <a:pPr marL="0" lvl="0" indent="0">
              <a:buNone/>
            </a:pPr>
            <a:r>
              <a:t>Passing Structures as Parameters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6B7B2E-300D-9A35-45B6-BACE44EE5D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dirty="0"/>
              <a:t>An Ada record that is mapping on a C struct must:</a:t>
            </a:r>
          </a:p>
          <a:p>
            <a:pPr lvl="1"/>
            <a:r>
              <a:rPr dirty="0"/>
              <a:t>Be marked as convention C to enforce a C-like memory layout</a:t>
            </a:r>
          </a:p>
          <a:p>
            <a:pPr lvl="1"/>
            <a:r>
              <a:rPr dirty="0"/>
              <a:t>Contain only C-compatible types</a:t>
            </a:r>
          </a:p>
          <a:p>
            <a:pPr lvl="0"/>
            <a:r>
              <a:rPr dirty="0"/>
              <a:t>C View</a:t>
            </a:r>
          </a:p>
          <a:p>
            <a:pPr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b="1" dirty="0" err="1">
                <a:solidFill>
                  <a:srgbClr val="007020"/>
                </a:solidFill>
                <a:latin typeface="Courier"/>
              </a:rPr>
              <a:t>enum</a:t>
            </a:r>
            <a:r>
              <a:rPr dirty="0">
                <a:latin typeface="Courier"/>
              </a:rPr>
              <a:t> Enum </a:t>
            </a:r>
            <a:r>
              <a:rPr dirty="0">
                <a:solidFill>
                  <a:srgbClr val="666666"/>
                </a:solidFill>
                <a:latin typeface="Courier"/>
              </a:rPr>
              <a:t>{</a:t>
            </a:r>
            <a:r>
              <a:rPr dirty="0">
                <a:latin typeface="Courier"/>
              </a:rPr>
              <a:t>E1</a:t>
            </a:r>
            <a:r>
              <a:rPr dirty="0">
                <a:solidFill>
                  <a:srgbClr val="666666"/>
                </a:solidFill>
                <a:latin typeface="Courier"/>
              </a:rPr>
              <a:t>,</a:t>
            </a:r>
            <a:r>
              <a:rPr dirty="0">
                <a:latin typeface="Courier"/>
              </a:rPr>
              <a:t> E2</a:t>
            </a:r>
            <a:r>
              <a:rPr dirty="0">
                <a:solidFill>
                  <a:srgbClr val="666666"/>
                </a:solidFill>
                <a:latin typeface="Courier"/>
              </a:rPr>
              <a:t>,</a:t>
            </a:r>
            <a:r>
              <a:rPr dirty="0">
                <a:latin typeface="Courier"/>
              </a:rPr>
              <a:t> E3</a:t>
            </a:r>
            <a:r>
              <a:rPr dirty="0">
                <a:solidFill>
                  <a:srgbClr val="666666"/>
                </a:solidFill>
                <a:latin typeface="Courier"/>
              </a:rPr>
              <a:t>};</a:t>
            </a:r>
            <a:br>
              <a:rPr dirty="0"/>
            </a:br>
            <a:r>
              <a:rPr b="1" dirty="0">
                <a:solidFill>
                  <a:srgbClr val="007020"/>
                </a:solidFill>
                <a:latin typeface="Courier"/>
              </a:rPr>
              <a:t>struct</a:t>
            </a:r>
            <a:r>
              <a:rPr dirty="0">
                <a:latin typeface="Courier"/>
              </a:rPr>
              <a:t> Rec </a:t>
            </a:r>
            <a:r>
              <a:rPr dirty="0">
                <a:solidFill>
                  <a:srgbClr val="666666"/>
                </a:solidFill>
                <a:latin typeface="Courier"/>
              </a:rPr>
              <a:t>{</a:t>
            </a:r>
            <a:br>
              <a:rPr dirty="0"/>
            </a:br>
            <a:r>
              <a:rPr dirty="0">
                <a:latin typeface="Courier"/>
              </a:rPr>
              <a:t>   </a:t>
            </a:r>
            <a:r>
              <a:rPr dirty="0">
                <a:solidFill>
                  <a:srgbClr val="902000"/>
                </a:solidFill>
                <a:latin typeface="Courier"/>
              </a:rPr>
              <a:t>int</a:t>
            </a:r>
            <a:r>
              <a:rPr dirty="0">
                <a:latin typeface="Courier"/>
              </a:rPr>
              <a:t> A</a:t>
            </a:r>
            <a:r>
              <a:rPr dirty="0">
                <a:solidFill>
                  <a:srgbClr val="666666"/>
                </a:solidFill>
                <a:latin typeface="Courier"/>
              </a:rPr>
              <a:t>,</a:t>
            </a:r>
            <a:r>
              <a:rPr dirty="0">
                <a:latin typeface="Courier"/>
              </a:rPr>
              <a:t> B</a:t>
            </a:r>
            <a:r>
              <a:rPr dirty="0">
                <a:solidFill>
                  <a:srgbClr val="666666"/>
                </a:solidFill>
                <a:latin typeface="Courier"/>
              </a:rPr>
              <a:t>;</a:t>
            </a:r>
            <a:br>
              <a:rPr dirty="0"/>
            </a:br>
            <a:r>
              <a:rPr dirty="0">
                <a:latin typeface="Courier"/>
              </a:rPr>
              <a:t>   Enum C</a:t>
            </a:r>
            <a:r>
              <a:rPr dirty="0">
                <a:solidFill>
                  <a:srgbClr val="666666"/>
                </a:solidFill>
                <a:latin typeface="Courier"/>
              </a:rPr>
              <a:t>;</a:t>
            </a:r>
            <a:br>
              <a:rPr dirty="0"/>
            </a:br>
            <a:r>
              <a:rPr dirty="0">
                <a:solidFill>
                  <a:srgbClr val="666666"/>
                </a:solidFill>
                <a:latin typeface="Courier"/>
              </a:rPr>
              <a:t>};</a:t>
            </a:r>
          </a:p>
          <a:p>
            <a:pPr lvl="0"/>
            <a:r>
              <a:rPr dirty="0"/>
              <a:t>Ada View</a:t>
            </a:r>
          </a:p>
          <a:p>
            <a:pPr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b="1" dirty="0">
                <a:solidFill>
                  <a:srgbClr val="007020"/>
                </a:solidFill>
                <a:latin typeface="Courier"/>
              </a:rPr>
              <a:t>type</a:t>
            </a:r>
            <a:r>
              <a:rPr dirty="0">
                <a:latin typeface="Courier"/>
              </a:rPr>
              <a:t> Enum </a:t>
            </a:r>
            <a:r>
              <a:rPr b="1" dirty="0">
                <a:solidFill>
                  <a:srgbClr val="007020"/>
                </a:solidFill>
                <a:latin typeface="Courier"/>
              </a:rPr>
              <a:t>is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666666"/>
                </a:solidFill>
                <a:latin typeface="Courier"/>
              </a:rPr>
              <a:t>(</a:t>
            </a:r>
            <a:r>
              <a:rPr dirty="0">
                <a:latin typeface="Courier"/>
              </a:rPr>
              <a:t>E1</a:t>
            </a:r>
            <a:r>
              <a:rPr dirty="0">
                <a:solidFill>
                  <a:srgbClr val="666666"/>
                </a:solidFill>
                <a:latin typeface="Courier"/>
              </a:rPr>
              <a:t>,</a:t>
            </a:r>
            <a:r>
              <a:rPr dirty="0">
                <a:latin typeface="Courier"/>
              </a:rPr>
              <a:t> E2</a:t>
            </a:r>
            <a:r>
              <a:rPr dirty="0">
                <a:solidFill>
                  <a:srgbClr val="666666"/>
                </a:solidFill>
                <a:latin typeface="Courier"/>
              </a:rPr>
              <a:t>,</a:t>
            </a:r>
            <a:r>
              <a:rPr dirty="0">
                <a:latin typeface="Courier"/>
              </a:rPr>
              <a:t> E3</a:t>
            </a:r>
            <a:r>
              <a:rPr dirty="0">
                <a:solidFill>
                  <a:srgbClr val="666666"/>
                </a:solidFill>
                <a:latin typeface="Courier"/>
              </a:rPr>
              <a:t>)</a:t>
            </a:r>
            <a:r>
              <a:rPr dirty="0">
                <a:latin typeface="Courier"/>
              </a:rPr>
              <a:t> </a:t>
            </a:r>
            <a:r>
              <a:rPr b="1" dirty="0">
                <a:solidFill>
                  <a:srgbClr val="007020"/>
                </a:solidFill>
                <a:latin typeface="Courier"/>
              </a:rPr>
              <a:t>with</a:t>
            </a:r>
            <a:r>
              <a:rPr dirty="0">
                <a:latin typeface="Courier"/>
              </a:rPr>
              <a:t> Convention </a:t>
            </a:r>
            <a:r>
              <a:rPr dirty="0">
                <a:solidFill>
                  <a:srgbClr val="666666"/>
                </a:solidFill>
                <a:latin typeface="Courier"/>
              </a:rPr>
              <a:t>=&gt;</a:t>
            </a:r>
            <a:r>
              <a:rPr dirty="0">
                <a:latin typeface="Courier"/>
              </a:rPr>
              <a:t> C;</a:t>
            </a:r>
            <a:br>
              <a:rPr dirty="0"/>
            </a:br>
            <a:r>
              <a:rPr b="1" dirty="0">
                <a:solidFill>
                  <a:srgbClr val="007020"/>
                </a:solidFill>
                <a:latin typeface="Courier"/>
              </a:rPr>
              <a:t>type</a:t>
            </a:r>
            <a:r>
              <a:rPr dirty="0">
                <a:latin typeface="Courier"/>
              </a:rPr>
              <a:t> Rec </a:t>
            </a:r>
            <a:r>
              <a:rPr b="1" dirty="0">
                <a:solidFill>
                  <a:srgbClr val="007020"/>
                </a:solidFill>
                <a:latin typeface="Courier"/>
              </a:rPr>
              <a:t>is</a:t>
            </a:r>
            <a:r>
              <a:rPr dirty="0">
                <a:latin typeface="Courier"/>
              </a:rPr>
              <a:t> </a:t>
            </a:r>
            <a:r>
              <a:rPr b="1" dirty="0">
                <a:solidFill>
                  <a:srgbClr val="007020"/>
                </a:solidFill>
                <a:latin typeface="Courier"/>
              </a:rPr>
              <a:t>record</a:t>
            </a:r>
            <a:br>
              <a:rPr dirty="0"/>
            </a:br>
            <a:r>
              <a:rPr dirty="0">
                <a:latin typeface="Courier"/>
              </a:rPr>
              <a:t>  A</a:t>
            </a:r>
            <a:r>
              <a:rPr dirty="0">
                <a:solidFill>
                  <a:srgbClr val="666666"/>
                </a:solidFill>
                <a:latin typeface="Courier"/>
              </a:rPr>
              <a:t>,</a:t>
            </a:r>
            <a:r>
              <a:rPr dirty="0">
                <a:latin typeface="Courier"/>
              </a:rPr>
              <a:t> B </a:t>
            </a:r>
            <a:r>
              <a:rPr dirty="0">
                <a:solidFill>
                  <a:srgbClr val="666666"/>
                </a:solidFill>
                <a:latin typeface="Courier"/>
              </a:rPr>
              <a:t>:</a:t>
            </a:r>
            <a:r>
              <a:rPr dirty="0">
                <a:latin typeface="Courier"/>
              </a:rPr>
              <a:t> int;</a:t>
            </a:r>
            <a:br>
              <a:rPr dirty="0"/>
            </a:br>
            <a:r>
              <a:rPr dirty="0">
                <a:latin typeface="Courier"/>
              </a:rPr>
              <a:t>  C </a:t>
            </a:r>
            <a:r>
              <a:rPr dirty="0">
                <a:solidFill>
                  <a:srgbClr val="666666"/>
                </a:solidFill>
                <a:latin typeface="Courier"/>
              </a:rPr>
              <a:t>:</a:t>
            </a:r>
            <a:r>
              <a:rPr dirty="0">
                <a:latin typeface="Courier"/>
              </a:rPr>
              <a:t> Enum;</a:t>
            </a:r>
            <a:br>
              <a:rPr dirty="0"/>
            </a:br>
            <a:r>
              <a:rPr b="1" dirty="0">
                <a:solidFill>
                  <a:srgbClr val="007020"/>
                </a:solidFill>
                <a:latin typeface="Courier"/>
              </a:rPr>
              <a:t>end record</a:t>
            </a:r>
            <a:r>
              <a:rPr dirty="0">
                <a:latin typeface="Courier"/>
              </a:rPr>
              <a:t> </a:t>
            </a:r>
            <a:r>
              <a:rPr b="1" dirty="0">
                <a:solidFill>
                  <a:srgbClr val="007020"/>
                </a:solidFill>
                <a:latin typeface="Courier"/>
              </a:rPr>
              <a:t>with</a:t>
            </a:r>
            <a:r>
              <a:rPr dirty="0">
                <a:latin typeface="Courier"/>
              </a:rPr>
              <a:t> Convention </a:t>
            </a:r>
            <a:r>
              <a:rPr dirty="0">
                <a:solidFill>
                  <a:srgbClr val="666666"/>
                </a:solidFill>
                <a:latin typeface="Courier"/>
              </a:rPr>
              <a:t>=&gt;</a:t>
            </a:r>
            <a:r>
              <a:rPr dirty="0">
                <a:latin typeface="Courier"/>
              </a:rPr>
              <a:t> C;</a:t>
            </a:r>
          </a:p>
        </p:txBody>
      </p:sp>
      <p:sp>
        <p:nvSpPr>
          <p:cNvPr id="12" name="Google Shape;58;p4">
            <a:extLst>
              <a:ext uri="{FF2B5EF4-FFF2-40B4-BE49-F238E27FC236}">
                <a16:creationId xmlns:a16="http://schemas.microsoft.com/office/drawing/2014/main" id="{45977752-279C-C3C7-A0B9-8D2ABCF772A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0445262" y="6236695"/>
            <a:ext cx="9085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136</a:t>
            </a:fld>
            <a:endParaRPr lang="en-US" dirty="0"/>
          </a:p>
        </p:txBody>
      </p:sp>
    </p:spTree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151A8-36F8-5058-BA25-E0F735499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1262" y="118037"/>
            <a:ext cx="10052538" cy="1246530"/>
          </a:xfrm>
          <a:prstGeom prst="rect">
            <a:avLst/>
          </a:prstGeom>
        </p:spPr>
        <p:txBody>
          <a:bodyPr/>
          <a:lstStyle/>
          <a:p>
            <a:pPr marL="0" lvl="0" indent="0">
              <a:buNone/>
            </a:pPr>
            <a:r>
              <a:t>Parameter modes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6B7B2E-300D-9A35-45B6-BACE44EE5D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dirty="0">
                <a:latin typeface="Courier"/>
              </a:rPr>
              <a:t>in</a:t>
            </a:r>
            <a:r>
              <a:rPr dirty="0"/>
              <a:t> scalar parameters passed by copy</a:t>
            </a:r>
          </a:p>
          <a:p>
            <a:pPr lvl="0"/>
            <a:r>
              <a:rPr dirty="0">
                <a:latin typeface="Courier"/>
              </a:rPr>
              <a:t>out</a:t>
            </a:r>
            <a:r>
              <a:rPr dirty="0"/>
              <a:t> and </a:t>
            </a:r>
            <a:r>
              <a:rPr dirty="0">
                <a:latin typeface="Courier"/>
              </a:rPr>
              <a:t>in out</a:t>
            </a:r>
            <a:r>
              <a:rPr dirty="0"/>
              <a:t> scalars passed using temporary pointer on C side</a:t>
            </a:r>
          </a:p>
          <a:p>
            <a:pPr lvl="0"/>
            <a:r>
              <a:rPr dirty="0"/>
              <a:t>By default, composite types passed by reference on all modes except when the type is marked </a:t>
            </a:r>
            <a:r>
              <a:rPr dirty="0" err="1">
                <a:latin typeface="Courier"/>
              </a:rPr>
              <a:t>C_Pass_By_Copy</a:t>
            </a:r>
            <a:endParaRPr dirty="0">
              <a:latin typeface="Courier"/>
            </a:endParaRPr>
          </a:p>
          <a:p>
            <a:pPr lvl="1"/>
            <a:r>
              <a:rPr dirty="0"/>
              <a:t>Be very careful with records - some C ABI pass small structures by copy!</a:t>
            </a:r>
          </a:p>
        </p:txBody>
      </p:sp>
      <p:sp>
        <p:nvSpPr>
          <p:cNvPr id="12" name="Google Shape;58;p4">
            <a:extLst>
              <a:ext uri="{FF2B5EF4-FFF2-40B4-BE49-F238E27FC236}">
                <a16:creationId xmlns:a16="http://schemas.microsoft.com/office/drawing/2014/main" id="{45977752-279C-C3C7-A0B9-8D2ABCF772A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0445262" y="6236695"/>
            <a:ext cx="9085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137</a:t>
            </a:fld>
            <a:endParaRPr lang="en-US" dirty="0"/>
          </a:p>
        </p:txBody>
      </p:sp>
    </p:spTree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32823-BD47-C67B-B783-950BA1B6EB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 marL="0" lvl="0" indent="0">
              <a:buNone/>
            </a:pPr>
            <a:r>
              <a:t>Polymorphism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E8DC6D-766C-B01B-AE53-85EAEB16FC8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151A8-36F8-5058-BA25-E0F735499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1262" y="118037"/>
            <a:ext cx="10052538" cy="1246530"/>
          </a:xfrm>
          <a:prstGeom prst="rect">
            <a:avLst/>
          </a:prstGeom>
        </p:spPr>
        <p:txBody>
          <a:bodyPr/>
          <a:lstStyle/>
          <a:p>
            <a:pPr marL="0" lvl="0" indent="0">
              <a:buNone/>
            </a:pPr>
            <a:r>
              <a:t>Classes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6B7B2E-300D-9A35-45B6-BACE44EE5D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dirty="0"/>
              <a:t>In Ada, a Class denotes an inheritance subtree</a:t>
            </a:r>
          </a:p>
          <a:p>
            <a:pPr lvl="0"/>
            <a:r>
              <a:rPr dirty="0"/>
              <a:t>Class of </a:t>
            </a:r>
            <a:r>
              <a:rPr b="1" dirty="0"/>
              <a:t>T</a:t>
            </a:r>
            <a:r>
              <a:rPr dirty="0"/>
              <a:t> is the class of </a:t>
            </a:r>
            <a:r>
              <a:rPr b="1" dirty="0"/>
              <a:t>T</a:t>
            </a:r>
            <a:r>
              <a:rPr dirty="0"/>
              <a:t> and all its children</a:t>
            </a:r>
          </a:p>
          <a:p>
            <a:pPr lvl="0"/>
            <a:r>
              <a:rPr dirty="0"/>
              <a:t>Type </a:t>
            </a:r>
            <a:r>
              <a:rPr dirty="0" err="1">
                <a:latin typeface="Courier"/>
              </a:rPr>
              <a:t>T'Class</a:t>
            </a:r>
            <a:r>
              <a:rPr dirty="0"/>
              <a:t> can designate any object typed after type of class of </a:t>
            </a:r>
            <a:r>
              <a:rPr b="1" dirty="0"/>
              <a:t>T</a:t>
            </a:r>
          </a:p>
          <a:p>
            <a:pPr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b="1" dirty="0">
                <a:solidFill>
                  <a:srgbClr val="007020"/>
                </a:solidFill>
                <a:latin typeface="Courier"/>
              </a:rPr>
              <a:t>type</a:t>
            </a:r>
            <a:r>
              <a:rPr dirty="0">
                <a:latin typeface="Courier"/>
              </a:rPr>
              <a:t> Root </a:t>
            </a:r>
            <a:r>
              <a:rPr b="1" dirty="0">
                <a:solidFill>
                  <a:srgbClr val="007020"/>
                </a:solidFill>
                <a:latin typeface="Courier"/>
              </a:rPr>
              <a:t>is</a:t>
            </a:r>
            <a:r>
              <a:rPr dirty="0">
                <a:latin typeface="Courier"/>
              </a:rPr>
              <a:t> </a:t>
            </a:r>
            <a:r>
              <a:rPr b="1" dirty="0">
                <a:solidFill>
                  <a:srgbClr val="007020"/>
                </a:solidFill>
                <a:latin typeface="Courier"/>
              </a:rPr>
              <a:t>tagged</a:t>
            </a:r>
            <a:r>
              <a:rPr dirty="0">
                <a:latin typeface="Courier"/>
              </a:rPr>
              <a:t> </a:t>
            </a:r>
            <a:r>
              <a:rPr b="1" dirty="0">
                <a:solidFill>
                  <a:srgbClr val="007020"/>
                </a:solidFill>
                <a:latin typeface="Courier"/>
              </a:rPr>
              <a:t>null</a:t>
            </a:r>
            <a:r>
              <a:rPr dirty="0">
                <a:latin typeface="Courier"/>
              </a:rPr>
              <a:t> </a:t>
            </a:r>
            <a:r>
              <a:rPr b="1" dirty="0">
                <a:solidFill>
                  <a:srgbClr val="007020"/>
                </a:solidFill>
                <a:latin typeface="Courier"/>
              </a:rPr>
              <a:t>record</a:t>
            </a:r>
            <a:r>
              <a:rPr dirty="0">
                <a:latin typeface="Courier"/>
              </a:rPr>
              <a:t>;</a:t>
            </a:r>
            <a:br>
              <a:rPr dirty="0"/>
            </a:br>
            <a:r>
              <a:rPr b="1" dirty="0">
                <a:solidFill>
                  <a:srgbClr val="007020"/>
                </a:solidFill>
                <a:latin typeface="Courier"/>
              </a:rPr>
              <a:t>type</a:t>
            </a:r>
            <a:r>
              <a:rPr dirty="0">
                <a:latin typeface="Courier"/>
              </a:rPr>
              <a:t> Child1 </a:t>
            </a:r>
            <a:r>
              <a:rPr b="1" dirty="0">
                <a:solidFill>
                  <a:srgbClr val="007020"/>
                </a:solidFill>
                <a:latin typeface="Courier"/>
              </a:rPr>
              <a:t>is</a:t>
            </a:r>
            <a:r>
              <a:rPr dirty="0">
                <a:latin typeface="Courier"/>
              </a:rPr>
              <a:t> </a:t>
            </a:r>
            <a:r>
              <a:rPr b="1" dirty="0">
                <a:solidFill>
                  <a:srgbClr val="007020"/>
                </a:solidFill>
                <a:latin typeface="Courier"/>
              </a:rPr>
              <a:t>new</a:t>
            </a:r>
            <a:r>
              <a:rPr dirty="0">
                <a:latin typeface="Courier"/>
              </a:rPr>
              <a:t> Root </a:t>
            </a:r>
            <a:r>
              <a:rPr b="1" dirty="0">
                <a:solidFill>
                  <a:srgbClr val="007020"/>
                </a:solidFill>
                <a:latin typeface="Courier"/>
              </a:rPr>
              <a:t>with</a:t>
            </a:r>
            <a:r>
              <a:rPr dirty="0">
                <a:latin typeface="Courier"/>
              </a:rPr>
              <a:t> </a:t>
            </a:r>
            <a:r>
              <a:rPr b="1" dirty="0">
                <a:solidFill>
                  <a:srgbClr val="007020"/>
                </a:solidFill>
                <a:latin typeface="Courier"/>
              </a:rPr>
              <a:t>null</a:t>
            </a:r>
            <a:r>
              <a:rPr dirty="0">
                <a:latin typeface="Courier"/>
              </a:rPr>
              <a:t> </a:t>
            </a:r>
            <a:r>
              <a:rPr b="1" dirty="0">
                <a:solidFill>
                  <a:srgbClr val="007020"/>
                </a:solidFill>
                <a:latin typeface="Courier"/>
              </a:rPr>
              <a:t>record</a:t>
            </a:r>
            <a:r>
              <a:rPr dirty="0">
                <a:latin typeface="Courier"/>
              </a:rPr>
              <a:t>;</a:t>
            </a:r>
            <a:br>
              <a:rPr dirty="0"/>
            </a:br>
            <a:r>
              <a:rPr b="1" dirty="0">
                <a:solidFill>
                  <a:srgbClr val="007020"/>
                </a:solidFill>
                <a:latin typeface="Courier"/>
              </a:rPr>
              <a:t>type</a:t>
            </a:r>
            <a:r>
              <a:rPr dirty="0">
                <a:latin typeface="Courier"/>
              </a:rPr>
              <a:t> Child2 </a:t>
            </a:r>
            <a:r>
              <a:rPr b="1" dirty="0">
                <a:solidFill>
                  <a:srgbClr val="007020"/>
                </a:solidFill>
                <a:latin typeface="Courier"/>
              </a:rPr>
              <a:t>is</a:t>
            </a:r>
            <a:r>
              <a:rPr dirty="0">
                <a:latin typeface="Courier"/>
              </a:rPr>
              <a:t> </a:t>
            </a:r>
            <a:r>
              <a:rPr b="1" dirty="0">
                <a:solidFill>
                  <a:srgbClr val="007020"/>
                </a:solidFill>
                <a:latin typeface="Courier"/>
              </a:rPr>
              <a:t>new</a:t>
            </a:r>
            <a:r>
              <a:rPr dirty="0">
                <a:latin typeface="Courier"/>
              </a:rPr>
              <a:t> Root </a:t>
            </a:r>
            <a:r>
              <a:rPr b="1" dirty="0">
                <a:solidFill>
                  <a:srgbClr val="007020"/>
                </a:solidFill>
                <a:latin typeface="Courier"/>
              </a:rPr>
              <a:t>with</a:t>
            </a:r>
            <a:r>
              <a:rPr dirty="0">
                <a:latin typeface="Courier"/>
              </a:rPr>
              <a:t> </a:t>
            </a:r>
            <a:r>
              <a:rPr b="1" dirty="0">
                <a:solidFill>
                  <a:srgbClr val="007020"/>
                </a:solidFill>
                <a:latin typeface="Courier"/>
              </a:rPr>
              <a:t>null</a:t>
            </a:r>
            <a:r>
              <a:rPr dirty="0">
                <a:latin typeface="Courier"/>
              </a:rPr>
              <a:t> </a:t>
            </a:r>
            <a:r>
              <a:rPr b="1" dirty="0">
                <a:solidFill>
                  <a:srgbClr val="007020"/>
                </a:solidFill>
                <a:latin typeface="Courier"/>
              </a:rPr>
              <a:t>record</a:t>
            </a:r>
            <a:r>
              <a:rPr dirty="0">
                <a:latin typeface="Courier"/>
              </a:rPr>
              <a:t>;</a:t>
            </a:r>
            <a:br>
              <a:rPr dirty="0"/>
            </a:br>
            <a:r>
              <a:rPr b="1" dirty="0">
                <a:solidFill>
                  <a:srgbClr val="007020"/>
                </a:solidFill>
                <a:latin typeface="Courier"/>
              </a:rPr>
              <a:t>type</a:t>
            </a:r>
            <a:r>
              <a:rPr dirty="0">
                <a:latin typeface="Courier"/>
              </a:rPr>
              <a:t> Grand_Child1 </a:t>
            </a:r>
            <a:r>
              <a:rPr b="1" dirty="0">
                <a:solidFill>
                  <a:srgbClr val="007020"/>
                </a:solidFill>
                <a:latin typeface="Courier"/>
              </a:rPr>
              <a:t>is</a:t>
            </a:r>
            <a:r>
              <a:rPr dirty="0">
                <a:latin typeface="Courier"/>
              </a:rPr>
              <a:t> </a:t>
            </a:r>
            <a:r>
              <a:rPr b="1" dirty="0">
                <a:solidFill>
                  <a:srgbClr val="007020"/>
                </a:solidFill>
                <a:latin typeface="Courier"/>
              </a:rPr>
              <a:t>new</a:t>
            </a:r>
            <a:r>
              <a:rPr dirty="0">
                <a:latin typeface="Courier"/>
              </a:rPr>
              <a:t> Child1 </a:t>
            </a:r>
            <a:r>
              <a:rPr b="1" dirty="0">
                <a:solidFill>
                  <a:srgbClr val="007020"/>
                </a:solidFill>
                <a:latin typeface="Courier"/>
              </a:rPr>
              <a:t>with</a:t>
            </a:r>
            <a:r>
              <a:rPr dirty="0">
                <a:latin typeface="Courier"/>
              </a:rPr>
              <a:t> </a:t>
            </a:r>
            <a:r>
              <a:rPr b="1" dirty="0">
                <a:solidFill>
                  <a:srgbClr val="007020"/>
                </a:solidFill>
                <a:latin typeface="Courier"/>
              </a:rPr>
              <a:t>null</a:t>
            </a:r>
            <a:r>
              <a:rPr dirty="0">
                <a:latin typeface="Courier"/>
              </a:rPr>
              <a:t> </a:t>
            </a:r>
            <a:r>
              <a:rPr b="1" dirty="0">
                <a:solidFill>
                  <a:srgbClr val="007020"/>
                </a:solidFill>
                <a:latin typeface="Courier"/>
              </a:rPr>
              <a:t>record</a:t>
            </a:r>
            <a:r>
              <a:rPr dirty="0">
                <a:latin typeface="Courier"/>
              </a:rPr>
              <a:t>;</a:t>
            </a:r>
            <a:br>
              <a:rPr dirty="0"/>
            </a:br>
            <a:r>
              <a:rPr i="1" dirty="0">
                <a:solidFill>
                  <a:srgbClr val="60A0B0"/>
                </a:solidFill>
                <a:latin typeface="Courier"/>
              </a:rPr>
              <a:t>-- </a:t>
            </a:r>
            <a:r>
              <a:rPr i="1" dirty="0" err="1">
                <a:solidFill>
                  <a:srgbClr val="60A0B0"/>
                </a:solidFill>
                <a:latin typeface="Courier"/>
              </a:rPr>
              <a:t>Root'Class</a:t>
            </a:r>
            <a:r>
              <a:rPr i="1" dirty="0">
                <a:solidFill>
                  <a:srgbClr val="60A0B0"/>
                </a:solidFill>
                <a:latin typeface="Courier"/>
              </a:rPr>
              <a:t> = {Root, Child1, Child2, Grand_Child1}</a:t>
            </a:r>
            <a:br>
              <a:rPr dirty="0"/>
            </a:br>
            <a:r>
              <a:rPr i="1" dirty="0">
                <a:solidFill>
                  <a:srgbClr val="60A0B0"/>
                </a:solidFill>
                <a:latin typeface="Courier"/>
              </a:rPr>
              <a:t>-- Child1'Class = {Child1, Grand_Child1}</a:t>
            </a:r>
            <a:br>
              <a:rPr dirty="0"/>
            </a:br>
            <a:r>
              <a:rPr i="1" dirty="0">
                <a:solidFill>
                  <a:srgbClr val="60A0B0"/>
                </a:solidFill>
                <a:latin typeface="Courier"/>
              </a:rPr>
              <a:t>-- Child2'Class = {Child2}</a:t>
            </a:r>
            <a:br>
              <a:rPr dirty="0"/>
            </a:br>
            <a:r>
              <a:rPr i="1" dirty="0">
                <a:solidFill>
                  <a:srgbClr val="60A0B0"/>
                </a:solidFill>
                <a:latin typeface="Courier"/>
              </a:rPr>
              <a:t>-- Grand_Child1'Class = {Grand_Child1}</a:t>
            </a:r>
          </a:p>
          <a:p>
            <a:pPr lvl="0"/>
            <a:r>
              <a:rPr dirty="0"/>
              <a:t>Objects of type </a:t>
            </a:r>
            <a:r>
              <a:rPr dirty="0" err="1">
                <a:latin typeface="Courier"/>
              </a:rPr>
              <a:t>T'Class</a:t>
            </a:r>
            <a:r>
              <a:rPr dirty="0"/>
              <a:t> have at least the properties of T</a:t>
            </a:r>
          </a:p>
          <a:p>
            <a:pPr lvl="1"/>
            <a:r>
              <a:rPr dirty="0"/>
              <a:t>Fields of </a:t>
            </a:r>
            <a:r>
              <a:rPr b="1" dirty="0"/>
              <a:t>T</a:t>
            </a:r>
          </a:p>
          <a:p>
            <a:pPr lvl="1"/>
            <a:r>
              <a:rPr dirty="0"/>
              <a:t>Primitives of </a:t>
            </a:r>
            <a:r>
              <a:rPr b="1" dirty="0"/>
              <a:t>T</a:t>
            </a:r>
          </a:p>
        </p:txBody>
      </p:sp>
      <p:sp>
        <p:nvSpPr>
          <p:cNvPr id="12" name="Google Shape;58;p4">
            <a:extLst>
              <a:ext uri="{FF2B5EF4-FFF2-40B4-BE49-F238E27FC236}">
                <a16:creationId xmlns:a16="http://schemas.microsoft.com/office/drawing/2014/main" id="{45977752-279C-C3C7-A0B9-8D2ABCF772A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0445262" y="6236695"/>
            <a:ext cx="9085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139</a:t>
            </a:fld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151A8-36F8-5058-BA25-E0F735499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1262" y="118037"/>
            <a:ext cx="10052538" cy="1246530"/>
          </a:xfrm>
          <a:prstGeom prst="rect">
            <a:avLst/>
          </a:prstGeom>
        </p:spPr>
        <p:txBody>
          <a:bodyPr/>
          <a:lstStyle/>
          <a:p>
            <a:pPr marL="0" lvl="0" indent="0">
              <a:buNone/>
            </a:pPr>
            <a:r>
              <a:t>Signed Integer 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6B7B2E-300D-9A35-45B6-BACE44EE5D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dirty="0"/>
              <a:t>Range of signed </a:t>
            </a:r>
            <a:r>
              <a:rPr b="1" dirty="0"/>
              <a:t>whole</a:t>
            </a:r>
            <a:r>
              <a:rPr dirty="0"/>
              <a:t> numbers</a:t>
            </a:r>
          </a:p>
          <a:p>
            <a:pPr lvl="1"/>
            <a:r>
              <a:rPr dirty="0"/>
              <a:t>Symmetric about zero (-0 = +0)</a:t>
            </a:r>
          </a:p>
          <a:p>
            <a:pPr lvl="0"/>
            <a:r>
              <a:rPr dirty="0"/>
              <a:t>Syntax</a:t>
            </a:r>
          </a:p>
          <a:p>
            <a:pPr lvl="1" indent="0">
              <a:buNone/>
            </a:pPr>
            <a:r>
              <a:rPr b="1" dirty="0">
                <a:solidFill>
                  <a:srgbClr val="007020"/>
                </a:solidFill>
                <a:latin typeface="Courier"/>
              </a:rPr>
              <a:t>type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666666"/>
                </a:solidFill>
                <a:latin typeface="Courier"/>
              </a:rPr>
              <a:t>&lt;</a:t>
            </a:r>
            <a:r>
              <a:rPr dirty="0">
                <a:latin typeface="Courier"/>
              </a:rPr>
              <a:t>identifier</a:t>
            </a:r>
            <a:r>
              <a:rPr dirty="0">
                <a:solidFill>
                  <a:srgbClr val="666666"/>
                </a:solidFill>
                <a:latin typeface="Courier"/>
              </a:rPr>
              <a:t>&gt;</a:t>
            </a:r>
            <a:r>
              <a:rPr dirty="0">
                <a:latin typeface="Courier"/>
              </a:rPr>
              <a:t> </a:t>
            </a:r>
            <a:r>
              <a:rPr b="1" dirty="0">
                <a:solidFill>
                  <a:srgbClr val="007020"/>
                </a:solidFill>
                <a:latin typeface="Courier"/>
              </a:rPr>
              <a:t>is</a:t>
            </a:r>
            <a:r>
              <a:rPr dirty="0">
                <a:latin typeface="Courier"/>
              </a:rPr>
              <a:t> </a:t>
            </a:r>
            <a:r>
              <a:rPr b="1" dirty="0">
                <a:solidFill>
                  <a:srgbClr val="007020"/>
                </a:solidFill>
                <a:latin typeface="Courier"/>
              </a:rPr>
              <a:t>range</a:t>
            </a:r>
            <a:r>
              <a:rPr dirty="0">
                <a:latin typeface="Courier"/>
              </a:rPr>
              <a:t>  </a:t>
            </a:r>
            <a:r>
              <a:rPr dirty="0">
                <a:solidFill>
                  <a:srgbClr val="666666"/>
                </a:solidFill>
                <a:latin typeface="Courier"/>
              </a:rPr>
              <a:t>&lt;</a:t>
            </a:r>
            <a:r>
              <a:rPr dirty="0">
                <a:latin typeface="Courier"/>
              </a:rPr>
              <a:t>lower</a:t>
            </a:r>
            <a:r>
              <a:rPr dirty="0">
                <a:solidFill>
                  <a:srgbClr val="666666"/>
                </a:solidFill>
                <a:latin typeface="Courier"/>
              </a:rPr>
              <a:t>&gt;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666666"/>
                </a:solidFill>
                <a:latin typeface="Courier"/>
              </a:rPr>
              <a:t>..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666666"/>
                </a:solidFill>
                <a:latin typeface="Courier"/>
              </a:rPr>
              <a:t>&lt;</a:t>
            </a:r>
            <a:r>
              <a:rPr dirty="0">
                <a:latin typeface="Courier"/>
              </a:rPr>
              <a:t>upper</a:t>
            </a:r>
            <a:r>
              <a:rPr dirty="0">
                <a:solidFill>
                  <a:srgbClr val="666666"/>
                </a:solidFill>
                <a:latin typeface="Courier"/>
              </a:rPr>
              <a:t>&gt;</a:t>
            </a:r>
            <a:r>
              <a:rPr dirty="0">
                <a:latin typeface="Courier"/>
              </a:rPr>
              <a:t>;</a:t>
            </a:r>
          </a:p>
          <a:p>
            <a:pPr lvl="0"/>
            <a:r>
              <a:rPr dirty="0"/>
              <a:t>Implicit numeric operators</a:t>
            </a:r>
          </a:p>
          <a:p>
            <a:pPr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i="1" dirty="0">
                <a:solidFill>
                  <a:srgbClr val="60A0B0"/>
                </a:solidFill>
                <a:latin typeface="Courier"/>
              </a:rPr>
              <a:t>-- 12-bit device</a:t>
            </a:r>
            <a:br>
              <a:rPr dirty="0"/>
            </a:br>
            <a:r>
              <a:rPr b="1" dirty="0">
                <a:solidFill>
                  <a:srgbClr val="007020"/>
                </a:solidFill>
                <a:latin typeface="Courier"/>
              </a:rPr>
              <a:t>type</a:t>
            </a:r>
            <a:r>
              <a:rPr dirty="0">
                <a:latin typeface="Courier"/>
              </a:rPr>
              <a:t> </a:t>
            </a:r>
            <a:r>
              <a:rPr dirty="0" err="1">
                <a:latin typeface="Courier"/>
              </a:rPr>
              <a:t>Analog_Conversions</a:t>
            </a:r>
            <a:r>
              <a:rPr dirty="0">
                <a:latin typeface="Courier"/>
              </a:rPr>
              <a:t> </a:t>
            </a:r>
            <a:r>
              <a:rPr b="1" dirty="0">
                <a:solidFill>
                  <a:srgbClr val="007020"/>
                </a:solidFill>
                <a:latin typeface="Courier"/>
              </a:rPr>
              <a:t>is</a:t>
            </a:r>
            <a:r>
              <a:rPr dirty="0">
                <a:latin typeface="Courier"/>
              </a:rPr>
              <a:t> </a:t>
            </a:r>
            <a:r>
              <a:rPr b="1" dirty="0">
                <a:solidFill>
                  <a:srgbClr val="007020"/>
                </a:solidFill>
                <a:latin typeface="Courier"/>
              </a:rPr>
              <a:t>range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40A070"/>
                </a:solidFill>
                <a:latin typeface="Courier"/>
              </a:rPr>
              <a:t>0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666666"/>
                </a:solidFill>
                <a:latin typeface="Courier"/>
              </a:rPr>
              <a:t>..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40A070"/>
                </a:solidFill>
                <a:latin typeface="Courier"/>
              </a:rPr>
              <a:t>4095</a:t>
            </a:r>
            <a:r>
              <a:rPr dirty="0">
                <a:latin typeface="Courier"/>
              </a:rPr>
              <a:t>;</a:t>
            </a:r>
            <a:br>
              <a:rPr dirty="0"/>
            </a:br>
            <a:r>
              <a:rPr dirty="0">
                <a:latin typeface="Courier"/>
              </a:rPr>
              <a:t>Count </a:t>
            </a:r>
            <a:r>
              <a:rPr dirty="0">
                <a:solidFill>
                  <a:srgbClr val="666666"/>
                </a:solidFill>
                <a:latin typeface="Courier"/>
              </a:rPr>
              <a:t>:</a:t>
            </a:r>
            <a:r>
              <a:rPr dirty="0">
                <a:latin typeface="Courier"/>
              </a:rPr>
              <a:t> </a:t>
            </a:r>
            <a:r>
              <a:rPr dirty="0" err="1">
                <a:latin typeface="Courier"/>
              </a:rPr>
              <a:t>Analog_Conversions</a:t>
            </a:r>
            <a:r>
              <a:rPr dirty="0">
                <a:latin typeface="Courier"/>
              </a:rPr>
              <a:t>;</a:t>
            </a:r>
            <a:br>
              <a:rPr dirty="0"/>
            </a:br>
            <a:r>
              <a:rPr dirty="0">
                <a:solidFill>
                  <a:srgbClr val="666666"/>
                </a:solidFill>
                <a:latin typeface="Courier"/>
              </a:rPr>
              <a:t>...</a:t>
            </a:r>
            <a:br>
              <a:rPr dirty="0"/>
            </a:br>
            <a:r>
              <a:rPr b="1" dirty="0">
                <a:solidFill>
                  <a:srgbClr val="007020"/>
                </a:solidFill>
                <a:latin typeface="Courier"/>
              </a:rPr>
              <a:t>begin</a:t>
            </a:r>
            <a:br>
              <a:rPr dirty="0"/>
            </a:br>
            <a:r>
              <a:rPr dirty="0">
                <a:latin typeface="Courier"/>
              </a:rPr>
              <a:t>   </a:t>
            </a:r>
            <a:r>
              <a:rPr dirty="0">
                <a:solidFill>
                  <a:srgbClr val="666666"/>
                </a:solidFill>
                <a:latin typeface="Courier"/>
              </a:rPr>
              <a:t>...</a:t>
            </a:r>
            <a:br>
              <a:rPr dirty="0"/>
            </a:br>
            <a:r>
              <a:rPr dirty="0">
                <a:latin typeface="Courier"/>
              </a:rPr>
              <a:t>   Count </a:t>
            </a:r>
            <a:r>
              <a:rPr dirty="0">
                <a:solidFill>
                  <a:srgbClr val="666666"/>
                </a:solidFill>
                <a:latin typeface="Courier"/>
              </a:rPr>
              <a:t>:=</a:t>
            </a:r>
            <a:r>
              <a:rPr dirty="0">
                <a:latin typeface="Courier"/>
              </a:rPr>
              <a:t> Count </a:t>
            </a:r>
            <a:r>
              <a:rPr dirty="0">
                <a:solidFill>
                  <a:srgbClr val="666666"/>
                </a:solidFill>
                <a:latin typeface="Courier"/>
              </a:rPr>
              <a:t>+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40A070"/>
                </a:solidFill>
                <a:latin typeface="Courier"/>
              </a:rPr>
              <a:t>1</a:t>
            </a:r>
            <a:r>
              <a:rPr dirty="0">
                <a:latin typeface="Courier"/>
              </a:rPr>
              <a:t>;</a:t>
            </a:r>
            <a:br>
              <a:rPr dirty="0"/>
            </a:br>
            <a:r>
              <a:rPr dirty="0">
                <a:latin typeface="Courier"/>
              </a:rPr>
              <a:t>   </a:t>
            </a:r>
            <a:r>
              <a:rPr dirty="0">
                <a:solidFill>
                  <a:srgbClr val="666666"/>
                </a:solidFill>
                <a:latin typeface="Courier"/>
              </a:rPr>
              <a:t>...</a:t>
            </a:r>
            <a:br>
              <a:rPr dirty="0"/>
            </a:br>
            <a:r>
              <a:rPr b="1" dirty="0">
                <a:solidFill>
                  <a:srgbClr val="007020"/>
                </a:solidFill>
                <a:latin typeface="Courier"/>
              </a:rPr>
              <a:t>end</a:t>
            </a:r>
            <a:r>
              <a:rPr dirty="0">
                <a:latin typeface="Courier"/>
              </a:rPr>
              <a:t>;</a:t>
            </a:r>
          </a:p>
        </p:txBody>
      </p:sp>
      <p:sp>
        <p:nvSpPr>
          <p:cNvPr id="12" name="Google Shape;58;p4">
            <a:extLst>
              <a:ext uri="{FF2B5EF4-FFF2-40B4-BE49-F238E27FC236}">
                <a16:creationId xmlns:a16="http://schemas.microsoft.com/office/drawing/2014/main" id="{45977752-279C-C3C7-A0B9-8D2ABCF772A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0445262" y="6236695"/>
            <a:ext cx="9085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151A8-36F8-5058-BA25-E0F735499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1262" y="118037"/>
            <a:ext cx="10052538" cy="1246530"/>
          </a:xfrm>
          <a:prstGeom prst="rect">
            <a:avLst/>
          </a:prstGeom>
        </p:spPr>
        <p:txBody>
          <a:bodyPr/>
          <a:lstStyle/>
          <a:p>
            <a:pPr marL="0" lvl="0" indent="0">
              <a:buNone/>
            </a:pPr>
            <a:r>
              <a:t>Abstract 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6B7B2E-300D-9A35-45B6-BACE44EE5D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t>A tagged type can be declared </a:t>
            </a:r>
            <a:r>
              <a:rPr>
                <a:latin typeface="Courier"/>
              </a:rPr>
              <a:t>abstract</a:t>
            </a:r>
          </a:p>
          <a:p>
            <a:pPr lvl="0"/>
            <a:r>
              <a:t>Then, </a:t>
            </a:r>
            <a:r>
              <a:rPr>
                <a:latin typeface="Courier"/>
              </a:rPr>
              <a:t>abstract tagged</a:t>
            </a:r>
            <a:r>
              <a:t> types:</a:t>
            </a:r>
          </a:p>
          <a:p>
            <a:pPr lvl="1"/>
            <a:r>
              <a:t>cannot be instantiated</a:t>
            </a:r>
          </a:p>
          <a:p>
            <a:pPr lvl="1"/>
            <a:r>
              <a:t>can have abstract subprograms (with no implementation)</a:t>
            </a:r>
          </a:p>
          <a:p>
            <a:pPr lvl="1"/>
            <a:r>
              <a:t>Non-abstract derivation of an abstract type must override and implement abstract subprograms</a:t>
            </a:r>
          </a:p>
        </p:txBody>
      </p:sp>
      <p:sp>
        <p:nvSpPr>
          <p:cNvPr id="12" name="Google Shape;58;p4">
            <a:extLst>
              <a:ext uri="{FF2B5EF4-FFF2-40B4-BE49-F238E27FC236}">
                <a16:creationId xmlns:a16="http://schemas.microsoft.com/office/drawing/2014/main" id="{45977752-279C-C3C7-A0B9-8D2ABCF772A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0445262" y="6236695"/>
            <a:ext cx="9085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140</a:t>
            </a:fld>
            <a:endParaRPr lang="en-US" dirty="0"/>
          </a:p>
        </p:txBody>
      </p:sp>
    </p:spTree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151A8-36F8-5058-BA25-E0F735499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1262" y="118037"/>
            <a:ext cx="10052538" cy="1246530"/>
          </a:xfrm>
          <a:prstGeom prst="rect">
            <a:avLst/>
          </a:prstGeom>
        </p:spPr>
        <p:txBody>
          <a:bodyPr/>
          <a:lstStyle/>
          <a:p>
            <a:pPr marL="0" lvl="0" indent="0">
              <a:buNone/>
            </a:pPr>
            <a:r>
              <a:t>'Class and Prefix Notation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6B7B2E-300D-9A35-45B6-BACE44EE5D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lvl="0" indent="0">
              <a:buNone/>
            </a:pPr>
            <a:r>
              <a:rPr dirty="0"/>
              <a:t>Prefix notation rules apply when the first parameter is of a class wide type</a:t>
            </a:r>
          </a:p>
          <a:p>
            <a:pPr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b="1" dirty="0">
                <a:solidFill>
                  <a:srgbClr val="007020"/>
                </a:solidFill>
                <a:latin typeface="Courier"/>
              </a:rPr>
              <a:t>type</a:t>
            </a:r>
            <a:r>
              <a:rPr dirty="0">
                <a:latin typeface="Courier"/>
              </a:rPr>
              <a:t> Root </a:t>
            </a:r>
            <a:r>
              <a:rPr b="1" dirty="0">
                <a:solidFill>
                  <a:srgbClr val="007020"/>
                </a:solidFill>
                <a:latin typeface="Courier"/>
              </a:rPr>
              <a:t>is</a:t>
            </a:r>
            <a:r>
              <a:rPr dirty="0">
                <a:latin typeface="Courier"/>
              </a:rPr>
              <a:t> </a:t>
            </a:r>
            <a:r>
              <a:rPr b="1" dirty="0">
                <a:solidFill>
                  <a:srgbClr val="007020"/>
                </a:solidFill>
                <a:latin typeface="Courier"/>
              </a:rPr>
              <a:t>tagged</a:t>
            </a:r>
            <a:r>
              <a:rPr dirty="0">
                <a:latin typeface="Courier"/>
              </a:rPr>
              <a:t> </a:t>
            </a:r>
            <a:r>
              <a:rPr b="1" dirty="0">
                <a:solidFill>
                  <a:srgbClr val="007020"/>
                </a:solidFill>
                <a:latin typeface="Courier"/>
              </a:rPr>
              <a:t>null</a:t>
            </a:r>
            <a:r>
              <a:rPr dirty="0">
                <a:latin typeface="Courier"/>
              </a:rPr>
              <a:t> </a:t>
            </a:r>
            <a:r>
              <a:rPr b="1" dirty="0">
                <a:solidFill>
                  <a:srgbClr val="007020"/>
                </a:solidFill>
                <a:latin typeface="Courier"/>
              </a:rPr>
              <a:t>record</a:t>
            </a:r>
            <a:r>
              <a:rPr dirty="0">
                <a:latin typeface="Courier"/>
              </a:rPr>
              <a:t>;</a:t>
            </a:r>
            <a:br>
              <a:rPr dirty="0"/>
            </a:br>
            <a:r>
              <a:rPr b="1" dirty="0">
                <a:solidFill>
                  <a:srgbClr val="007020"/>
                </a:solidFill>
                <a:latin typeface="Courier"/>
              </a:rPr>
              <a:t>procedure</a:t>
            </a:r>
            <a:r>
              <a:rPr dirty="0">
                <a:latin typeface="Courier"/>
              </a:rPr>
              <a:t> P </a:t>
            </a:r>
            <a:r>
              <a:rPr dirty="0">
                <a:solidFill>
                  <a:srgbClr val="666666"/>
                </a:solidFill>
                <a:latin typeface="Courier"/>
              </a:rPr>
              <a:t>(</a:t>
            </a:r>
            <a:r>
              <a:rPr dirty="0">
                <a:latin typeface="Courier"/>
              </a:rPr>
              <a:t>V </a:t>
            </a:r>
            <a:r>
              <a:rPr dirty="0">
                <a:solidFill>
                  <a:srgbClr val="666666"/>
                </a:solidFill>
                <a:latin typeface="Courier"/>
              </a:rPr>
              <a:t>:</a:t>
            </a:r>
            <a:r>
              <a:rPr dirty="0">
                <a:latin typeface="Courier"/>
              </a:rPr>
              <a:t> </a:t>
            </a:r>
            <a:r>
              <a:rPr dirty="0" err="1">
                <a:latin typeface="Courier"/>
              </a:rPr>
              <a:t>Root'Class</a:t>
            </a:r>
            <a:r>
              <a:rPr dirty="0">
                <a:solidFill>
                  <a:srgbClr val="666666"/>
                </a:solidFill>
                <a:latin typeface="Courier"/>
              </a:rPr>
              <a:t>)</a:t>
            </a:r>
            <a:r>
              <a:rPr dirty="0">
                <a:latin typeface="Courier"/>
              </a:rPr>
              <a:t>;</a:t>
            </a:r>
            <a:br>
              <a:rPr dirty="0"/>
            </a:br>
            <a:r>
              <a:rPr b="1" dirty="0">
                <a:solidFill>
                  <a:srgbClr val="007020"/>
                </a:solidFill>
                <a:latin typeface="Courier"/>
              </a:rPr>
              <a:t>type</a:t>
            </a:r>
            <a:r>
              <a:rPr dirty="0">
                <a:latin typeface="Courier"/>
              </a:rPr>
              <a:t> Child </a:t>
            </a:r>
            <a:r>
              <a:rPr b="1" dirty="0">
                <a:solidFill>
                  <a:srgbClr val="007020"/>
                </a:solidFill>
                <a:latin typeface="Courier"/>
              </a:rPr>
              <a:t>is</a:t>
            </a:r>
            <a:r>
              <a:rPr dirty="0">
                <a:latin typeface="Courier"/>
              </a:rPr>
              <a:t> </a:t>
            </a:r>
            <a:r>
              <a:rPr b="1" dirty="0">
                <a:solidFill>
                  <a:srgbClr val="007020"/>
                </a:solidFill>
                <a:latin typeface="Courier"/>
              </a:rPr>
              <a:t>new</a:t>
            </a:r>
            <a:r>
              <a:rPr dirty="0">
                <a:latin typeface="Courier"/>
              </a:rPr>
              <a:t> Root </a:t>
            </a:r>
            <a:r>
              <a:rPr b="1" dirty="0">
                <a:solidFill>
                  <a:srgbClr val="007020"/>
                </a:solidFill>
                <a:latin typeface="Courier"/>
              </a:rPr>
              <a:t>with</a:t>
            </a:r>
            <a:r>
              <a:rPr dirty="0">
                <a:latin typeface="Courier"/>
              </a:rPr>
              <a:t> </a:t>
            </a:r>
            <a:r>
              <a:rPr b="1" dirty="0">
                <a:solidFill>
                  <a:srgbClr val="007020"/>
                </a:solidFill>
                <a:latin typeface="Courier"/>
              </a:rPr>
              <a:t>null</a:t>
            </a:r>
            <a:r>
              <a:rPr dirty="0">
                <a:latin typeface="Courier"/>
              </a:rPr>
              <a:t> </a:t>
            </a:r>
            <a:r>
              <a:rPr b="1" dirty="0">
                <a:solidFill>
                  <a:srgbClr val="007020"/>
                </a:solidFill>
                <a:latin typeface="Courier"/>
              </a:rPr>
              <a:t>record</a:t>
            </a:r>
            <a:r>
              <a:rPr dirty="0">
                <a:latin typeface="Courier"/>
              </a:rPr>
              <a:t>;</a:t>
            </a:r>
            <a:br>
              <a:rPr dirty="0"/>
            </a:br>
            <a:br>
              <a:rPr dirty="0"/>
            </a:br>
            <a:r>
              <a:rPr dirty="0">
                <a:latin typeface="Courier"/>
              </a:rPr>
              <a:t>V1 </a:t>
            </a:r>
            <a:r>
              <a:rPr dirty="0">
                <a:solidFill>
                  <a:srgbClr val="666666"/>
                </a:solidFill>
                <a:latin typeface="Courier"/>
              </a:rPr>
              <a:t>:</a:t>
            </a:r>
            <a:r>
              <a:rPr dirty="0">
                <a:latin typeface="Courier"/>
              </a:rPr>
              <a:t> Root;</a:t>
            </a:r>
            <a:br>
              <a:rPr dirty="0"/>
            </a:br>
            <a:r>
              <a:rPr dirty="0">
                <a:latin typeface="Courier"/>
              </a:rPr>
              <a:t>V2 </a:t>
            </a:r>
            <a:r>
              <a:rPr dirty="0">
                <a:solidFill>
                  <a:srgbClr val="666666"/>
                </a:solidFill>
                <a:latin typeface="Courier"/>
              </a:rPr>
              <a:t>:</a:t>
            </a:r>
            <a:r>
              <a:rPr dirty="0">
                <a:latin typeface="Courier"/>
              </a:rPr>
              <a:t> </a:t>
            </a:r>
            <a:r>
              <a:rPr dirty="0" err="1">
                <a:latin typeface="Courier"/>
              </a:rPr>
              <a:t>Root'Class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666666"/>
                </a:solidFill>
                <a:latin typeface="Courier"/>
              </a:rPr>
              <a:t>:=</a:t>
            </a:r>
            <a:r>
              <a:rPr dirty="0">
                <a:latin typeface="Courier"/>
              </a:rPr>
              <a:t> Root'</a:t>
            </a:r>
            <a:r>
              <a:rPr dirty="0">
                <a:solidFill>
                  <a:srgbClr val="666666"/>
                </a:solidFill>
                <a:latin typeface="Courier"/>
              </a:rPr>
              <a:t>(</a:t>
            </a:r>
            <a:r>
              <a:rPr b="1" dirty="0">
                <a:solidFill>
                  <a:srgbClr val="007020"/>
                </a:solidFill>
                <a:latin typeface="Courier"/>
              </a:rPr>
              <a:t>others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666666"/>
                </a:solidFill>
                <a:latin typeface="Courier"/>
              </a:rPr>
              <a:t>=&gt;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666666"/>
                </a:solidFill>
                <a:latin typeface="Courier"/>
              </a:rPr>
              <a:t>&lt;&gt;)</a:t>
            </a:r>
            <a:r>
              <a:rPr dirty="0">
                <a:latin typeface="Courier"/>
              </a:rPr>
              <a:t>;</a:t>
            </a:r>
            <a:br>
              <a:rPr dirty="0"/>
            </a:br>
            <a:r>
              <a:rPr dirty="0">
                <a:solidFill>
                  <a:srgbClr val="666666"/>
                </a:solidFill>
                <a:latin typeface="Courier"/>
              </a:rPr>
              <a:t>...</a:t>
            </a:r>
            <a:br>
              <a:rPr dirty="0"/>
            </a:br>
            <a:r>
              <a:rPr dirty="0">
                <a:latin typeface="Courier"/>
              </a:rPr>
              <a:t>P </a:t>
            </a:r>
            <a:r>
              <a:rPr dirty="0">
                <a:solidFill>
                  <a:srgbClr val="666666"/>
                </a:solidFill>
                <a:latin typeface="Courier"/>
              </a:rPr>
              <a:t>(</a:t>
            </a:r>
            <a:r>
              <a:rPr dirty="0">
                <a:latin typeface="Courier"/>
              </a:rPr>
              <a:t>V1</a:t>
            </a:r>
            <a:r>
              <a:rPr dirty="0">
                <a:solidFill>
                  <a:srgbClr val="666666"/>
                </a:solidFill>
                <a:latin typeface="Courier"/>
              </a:rPr>
              <a:t>)</a:t>
            </a:r>
            <a:r>
              <a:rPr dirty="0">
                <a:latin typeface="Courier"/>
              </a:rPr>
              <a:t>;</a:t>
            </a:r>
            <a:br>
              <a:rPr dirty="0"/>
            </a:br>
            <a:r>
              <a:rPr dirty="0">
                <a:latin typeface="Courier"/>
              </a:rPr>
              <a:t>P </a:t>
            </a:r>
            <a:r>
              <a:rPr dirty="0">
                <a:solidFill>
                  <a:srgbClr val="666666"/>
                </a:solidFill>
                <a:latin typeface="Courier"/>
              </a:rPr>
              <a:t>(</a:t>
            </a:r>
            <a:r>
              <a:rPr dirty="0">
                <a:latin typeface="Courier"/>
              </a:rPr>
              <a:t>V2</a:t>
            </a:r>
            <a:r>
              <a:rPr dirty="0">
                <a:solidFill>
                  <a:srgbClr val="666666"/>
                </a:solidFill>
                <a:latin typeface="Courier"/>
              </a:rPr>
              <a:t>)</a:t>
            </a:r>
            <a:r>
              <a:rPr dirty="0">
                <a:latin typeface="Courier"/>
              </a:rPr>
              <a:t>;</a:t>
            </a:r>
            <a:br>
              <a:rPr dirty="0"/>
            </a:br>
            <a:r>
              <a:rPr dirty="0">
                <a:latin typeface="Courier"/>
              </a:rPr>
              <a:t>V1</a:t>
            </a:r>
            <a:r>
              <a:rPr dirty="0">
                <a:solidFill>
                  <a:srgbClr val="666666"/>
                </a:solidFill>
                <a:latin typeface="Courier"/>
              </a:rPr>
              <a:t>.</a:t>
            </a:r>
            <a:r>
              <a:rPr dirty="0">
                <a:latin typeface="Courier"/>
              </a:rPr>
              <a:t>P;</a:t>
            </a:r>
            <a:br>
              <a:rPr dirty="0"/>
            </a:br>
            <a:r>
              <a:rPr dirty="0">
                <a:latin typeface="Courier"/>
              </a:rPr>
              <a:t>V2</a:t>
            </a:r>
            <a:r>
              <a:rPr dirty="0">
                <a:solidFill>
                  <a:srgbClr val="666666"/>
                </a:solidFill>
                <a:latin typeface="Courier"/>
              </a:rPr>
              <a:t>.</a:t>
            </a:r>
            <a:r>
              <a:rPr dirty="0">
                <a:latin typeface="Courier"/>
              </a:rPr>
              <a:t>P;</a:t>
            </a:r>
          </a:p>
        </p:txBody>
      </p:sp>
      <p:sp>
        <p:nvSpPr>
          <p:cNvPr id="12" name="Google Shape;58;p4">
            <a:extLst>
              <a:ext uri="{FF2B5EF4-FFF2-40B4-BE49-F238E27FC236}">
                <a16:creationId xmlns:a16="http://schemas.microsoft.com/office/drawing/2014/main" id="{45977752-279C-C3C7-A0B9-8D2ABCF772A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0445262" y="6236695"/>
            <a:ext cx="9085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141</a:t>
            </a:fld>
            <a:endParaRPr lang="en-US" dirty="0"/>
          </a:p>
        </p:txBody>
      </p:sp>
    </p:spTree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32823-BD47-C67B-B783-950BA1B6E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8634" y="1709739"/>
            <a:ext cx="9968815" cy="2409460"/>
          </a:xfrm>
          <a:prstGeom prst="rect">
            <a:avLst/>
          </a:prstGeom>
        </p:spPr>
        <p:txBody>
          <a:bodyPr/>
          <a:lstStyle/>
          <a:p>
            <a:pPr marL="0" lvl="0" indent="0">
              <a:buNone/>
            </a:pPr>
            <a:r>
              <a:t>Dispatching and Redispatching</a:t>
            </a:r>
          </a:p>
        </p:txBody>
      </p:sp>
    </p:spTree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151A8-36F8-5058-BA25-E0F735499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1262" y="118037"/>
            <a:ext cx="10052538" cy="1246530"/>
          </a:xfrm>
          <a:prstGeom prst="rect">
            <a:avLst/>
          </a:prstGeom>
        </p:spPr>
        <p:txBody>
          <a:bodyPr/>
          <a:lstStyle/>
          <a:p>
            <a:pPr marL="0" lvl="0" indent="0">
              <a:buNone/>
            </a:pPr>
            <a:r>
              <a:t>Calls on class-wide types (1/2)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6B7B2E-300D-9A35-45B6-BACE44EE5D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dirty="0"/>
              <a:t>Any subprogram expecting a T object can be called with a </a:t>
            </a:r>
            <a:r>
              <a:rPr dirty="0" err="1">
                <a:latin typeface="Courier"/>
              </a:rPr>
              <a:t>T'Class</a:t>
            </a:r>
            <a:r>
              <a:rPr dirty="0"/>
              <a:t> object</a:t>
            </a:r>
          </a:p>
          <a:p>
            <a:pPr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b="1" dirty="0">
                <a:solidFill>
                  <a:srgbClr val="007020"/>
                </a:solidFill>
                <a:latin typeface="Courier"/>
              </a:rPr>
              <a:t>type</a:t>
            </a:r>
            <a:r>
              <a:rPr dirty="0">
                <a:latin typeface="Courier"/>
              </a:rPr>
              <a:t> Root </a:t>
            </a:r>
            <a:r>
              <a:rPr b="1" dirty="0">
                <a:solidFill>
                  <a:srgbClr val="007020"/>
                </a:solidFill>
                <a:latin typeface="Courier"/>
              </a:rPr>
              <a:t>is</a:t>
            </a:r>
            <a:r>
              <a:rPr dirty="0">
                <a:latin typeface="Courier"/>
              </a:rPr>
              <a:t> </a:t>
            </a:r>
            <a:r>
              <a:rPr b="1" dirty="0">
                <a:solidFill>
                  <a:srgbClr val="007020"/>
                </a:solidFill>
                <a:latin typeface="Courier"/>
              </a:rPr>
              <a:t>tagged</a:t>
            </a:r>
            <a:r>
              <a:rPr dirty="0">
                <a:latin typeface="Courier"/>
              </a:rPr>
              <a:t> </a:t>
            </a:r>
            <a:r>
              <a:rPr b="1" dirty="0">
                <a:solidFill>
                  <a:srgbClr val="007020"/>
                </a:solidFill>
                <a:latin typeface="Courier"/>
              </a:rPr>
              <a:t>null</a:t>
            </a:r>
            <a:r>
              <a:rPr dirty="0">
                <a:latin typeface="Courier"/>
              </a:rPr>
              <a:t> </a:t>
            </a:r>
            <a:r>
              <a:rPr b="1" dirty="0">
                <a:solidFill>
                  <a:srgbClr val="007020"/>
                </a:solidFill>
                <a:latin typeface="Courier"/>
              </a:rPr>
              <a:t>record</a:t>
            </a:r>
            <a:r>
              <a:rPr dirty="0">
                <a:latin typeface="Courier"/>
              </a:rPr>
              <a:t>;</a:t>
            </a:r>
            <a:br>
              <a:rPr dirty="0"/>
            </a:br>
            <a:r>
              <a:rPr b="1" dirty="0">
                <a:solidFill>
                  <a:srgbClr val="007020"/>
                </a:solidFill>
                <a:latin typeface="Courier"/>
              </a:rPr>
              <a:t>procedure</a:t>
            </a:r>
            <a:r>
              <a:rPr dirty="0">
                <a:latin typeface="Courier"/>
              </a:rPr>
              <a:t> P </a:t>
            </a:r>
            <a:r>
              <a:rPr dirty="0">
                <a:solidFill>
                  <a:srgbClr val="666666"/>
                </a:solidFill>
                <a:latin typeface="Courier"/>
              </a:rPr>
              <a:t>(</a:t>
            </a:r>
            <a:r>
              <a:rPr dirty="0">
                <a:latin typeface="Courier"/>
              </a:rPr>
              <a:t>V </a:t>
            </a:r>
            <a:r>
              <a:rPr dirty="0">
                <a:solidFill>
                  <a:srgbClr val="666666"/>
                </a:solidFill>
                <a:latin typeface="Courier"/>
              </a:rPr>
              <a:t>:</a:t>
            </a:r>
            <a:r>
              <a:rPr dirty="0">
                <a:latin typeface="Courier"/>
              </a:rPr>
              <a:t> Root</a:t>
            </a:r>
            <a:r>
              <a:rPr dirty="0">
                <a:solidFill>
                  <a:srgbClr val="666666"/>
                </a:solidFill>
                <a:latin typeface="Courier"/>
              </a:rPr>
              <a:t>)</a:t>
            </a:r>
            <a:r>
              <a:rPr dirty="0">
                <a:latin typeface="Courier"/>
              </a:rPr>
              <a:t>;</a:t>
            </a:r>
            <a:br>
              <a:rPr dirty="0"/>
            </a:br>
            <a:br>
              <a:rPr dirty="0"/>
            </a:br>
            <a:r>
              <a:rPr b="1" dirty="0">
                <a:solidFill>
                  <a:srgbClr val="007020"/>
                </a:solidFill>
                <a:latin typeface="Courier"/>
              </a:rPr>
              <a:t>type</a:t>
            </a:r>
            <a:r>
              <a:rPr dirty="0">
                <a:latin typeface="Courier"/>
              </a:rPr>
              <a:t> Child </a:t>
            </a:r>
            <a:r>
              <a:rPr b="1" dirty="0">
                <a:solidFill>
                  <a:srgbClr val="007020"/>
                </a:solidFill>
                <a:latin typeface="Courier"/>
              </a:rPr>
              <a:t>is</a:t>
            </a:r>
            <a:r>
              <a:rPr dirty="0">
                <a:latin typeface="Courier"/>
              </a:rPr>
              <a:t> </a:t>
            </a:r>
            <a:r>
              <a:rPr b="1" dirty="0">
                <a:solidFill>
                  <a:srgbClr val="007020"/>
                </a:solidFill>
                <a:latin typeface="Courier"/>
              </a:rPr>
              <a:t>new</a:t>
            </a:r>
            <a:r>
              <a:rPr dirty="0">
                <a:latin typeface="Courier"/>
              </a:rPr>
              <a:t> Root </a:t>
            </a:r>
            <a:r>
              <a:rPr b="1" dirty="0">
                <a:solidFill>
                  <a:srgbClr val="007020"/>
                </a:solidFill>
                <a:latin typeface="Courier"/>
              </a:rPr>
              <a:t>with</a:t>
            </a:r>
            <a:r>
              <a:rPr dirty="0">
                <a:latin typeface="Courier"/>
              </a:rPr>
              <a:t> </a:t>
            </a:r>
            <a:r>
              <a:rPr b="1" dirty="0">
                <a:solidFill>
                  <a:srgbClr val="007020"/>
                </a:solidFill>
                <a:latin typeface="Courier"/>
              </a:rPr>
              <a:t>null</a:t>
            </a:r>
            <a:r>
              <a:rPr dirty="0">
                <a:latin typeface="Courier"/>
              </a:rPr>
              <a:t> </a:t>
            </a:r>
            <a:r>
              <a:rPr b="1" dirty="0">
                <a:solidFill>
                  <a:srgbClr val="007020"/>
                </a:solidFill>
                <a:latin typeface="Courier"/>
              </a:rPr>
              <a:t>record</a:t>
            </a:r>
            <a:r>
              <a:rPr dirty="0">
                <a:latin typeface="Courier"/>
              </a:rPr>
              <a:t>;</a:t>
            </a:r>
            <a:br>
              <a:rPr dirty="0"/>
            </a:br>
            <a:r>
              <a:rPr b="1" dirty="0">
                <a:solidFill>
                  <a:srgbClr val="007020"/>
                </a:solidFill>
                <a:latin typeface="Courier"/>
              </a:rPr>
              <a:t>procedure</a:t>
            </a:r>
            <a:r>
              <a:rPr dirty="0">
                <a:latin typeface="Courier"/>
              </a:rPr>
              <a:t> P </a:t>
            </a:r>
            <a:r>
              <a:rPr dirty="0">
                <a:solidFill>
                  <a:srgbClr val="666666"/>
                </a:solidFill>
                <a:latin typeface="Courier"/>
              </a:rPr>
              <a:t>(</a:t>
            </a:r>
            <a:r>
              <a:rPr dirty="0">
                <a:latin typeface="Courier"/>
              </a:rPr>
              <a:t>V </a:t>
            </a:r>
            <a:r>
              <a:rPr dirty="0">
                <a:solidFill>
                  <a:srgbClr val="666666"/>
                </a:solidFill>
                <a:latin typeface="Courier"/>
              </a:rPr>
              <a:t>:</a:t>
            </a:r>
            <a:r>
              <a:rPr dirty="0">
                <a:latin typeface="Courier"/>
              </a:rPr>
              <a:t> Child</a:t>
            </a:r>
            <a:r>
              <a:rPr dirty="0">
                <a:solidFill>
                  <a:srgbClr val="666666"/>
                </a:solidFill>
                <a:latin typeface="Courier"/>
              </a:rPr>
              <a:t>)</a:t>
            </a:r>
            <a:r>
              <a:rPr dirty="0">
                <a:latin typeface="Courier"/>
              </a:rPr>
              <a:t>;</a:t>
            </a:r>
            <a:br>
              <a:rPr dirty="0"/>
            </a:br>
            <a:br>
              <a:rPr dirty="0"/>
            </a:br>
            <a:r>
              <a:rPr dirty="0">
                <a:latin typeface="Courier"/>
              </a:rPr>
              <a:t>   V1 </a:t>
            </a:r>
            <a:r>
              <a:rPr dirty="0">
                <a:solidFill>
                  <a:srgbClr val="666666"/>
                </a:solidFill>
                <a:latin typeface="Courier"/>
              </a:rPr>
              <a:t>:</a:t>
            </a:r>
            <a:r>
              <a:rPr dirty="0">
                <a:latin typeface="Courier"/>
              </a:rPr>
              <a:t> </a:t>
            </a:r>
            <a:r>
              <a:rPr dirty="0" err="1">
                <a:latin typeface="Courier"/>
              </a:rPr>
              <a:t>Root'Class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666666"/>
                </a:solidFill>
                <a:latin typeface="Courier"/>
              </a:rPr>
              <a:t>:=</a:t>
            </a:r>
            <a:r>
              <a:rPr dirty="0">
                <a:latin typeface="Courier"/>
              </a:rPr>
              <a:t> [</a:t>
            </a:r>
            <a:r>
              <a:rPr dirty="0">
                <a:solidFill>
                  <a:srgbClr val="666666"/>
                </a:solidFill>
                <a:latin typeface="Courier"/>
              </a:rPr>
              <a:t>...</a:t>
            </a:r>
            <a:r>
              <a:rPr dirty="0">
                <a:latin typeface="Courier"/>
              </a:rPr>
              <a:t>]</a:t>
            </a:r>
            <a:br>
              <a:rPr dirty="0"/>
            </a:br>
            <a:r>
              <a:rPr dirty="0">
                <a:latin typeface="Courier"/>
              </a:rPr>
              <a:t>   V2 </a:t>
            </a:r>
            <a:r>
              <a:rPr dirty="0">
                <a:solidFill>
                  <a:srgbClr val="666666"/>
                </a:solidFill>
                <a:latin typeface="Courier"/>
              </a:rPr>
              <a:t>:</a:t>
            </a:r>
            <a:r>
              <a:rPr dirty="0">
                <a:latin typeface="Courier"/>
              </a:rPr>
              <a:t> </a:t>
            </a:r>
            <a:r>
              <a:rPr dirty="0" err="1">
                <a:latin typeface="Courier"/>
              </a:rPr>
              <a:t>Child'Class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666666"/>
                </a:solidFill>
                <a:latin typeface="Courier"/>
              </a:rPr>
              <a:t>:=</a:t>
            </a:r>
            <a:r>
              <a:rPr dirty="0">
                <a:latin typeface="Courier"/>
              </a:rPr>
              <a:t> [</a:t>
            </a:r>
            <a:r>
              <a:rPr dirty="0">
                <a:solidFill>
                  <a:srgbClr val="666666"/>
                </a:solidFill>
                <a:latin typeface="Courier"/>
              </a:rPr>
              <a:t>...</a:t>
            </a:r>
            <a:r>
              <a:rPr dirty="0">
                <a:latin typeface="Courier"/>
              </a:rPr>
              <a:t>]</a:t>
            </a:r>
            <a:br>
              <a:rPr dirty="0"/>
            </a:br>
            <a:r>
              <a:rPr b="1" dirty="0">
                <a:solidFill>
                  <a:srgbClr val="007020"/>
                </a:solidFill>
                <a:latin typeface="Courier"/>
              </a:rPr>
              <a:t>begin</a:t>
            </a:r>
            <a:br>
              <a:rPr dirty="0"/>
            </a:br>
            <a:r>
              <a:rPr dirty="0">
                <a:latin typeface="Courier"/>
              </a:rPr>
              <a:t>   P </a:t>
            </a:r>
            <a:r>
              <a:rPr dirty="0">
                <a:solidFill>
                  <a:srgbClr val="666666"/>
                </a:solidFill>
                <a:latin typeface="Courier"/>
              </a:rPr>
              <a:t>(</a:t>
            </a:r>
            <a:r>
              <a:rPr dirty="0">
                <a:latin typeface="Courier"/>
              </a:rPr>
              <a:t>V1</a:t>
            </a:r>
            <a:r>
              <a:rPr dirty="0">
                <a:solidFill>
                  <a:srgbClr val="666666"/>
                </a:solidFill>
                <a:latin typeface="Courier"/>
              </a:rPr>
              <a:t>)</a:t>
            </a:r>
            <a:r>
              <a:rPr dirty="0">
                <a:latin typeface="Courier"/>
              </a:rPr>
              <a:t>;</a:t>
            </a:r>
            <a:br>
              <a:rPr dirty="0"/>
            </a:br>
            <a:r>
              <a:rPr dirty="0">
                <a:latin typeface="Courier"/>
              </a:rPr>
              <a:t>   P </a:t>
            </a:r>
            <a:r>
              <a:rPr dirty="0">
                <a:solidFill>
                  <a:srgbClr val="666666"/>
                </a:solidFill>
                <a:latin typeface="Courier"/>
              </a:rPr>
              <a:t>(</a:t>
            </a:r>
            <a:r>
              <a:rPr dirty="0">
                <a:latin typeface="Courier"/>
              </a:rPr>
              <a:t>V2</a:t>
            </a:r>
            <a:r>
              <a:rPr dirty="0">
                <a:solidFill>
                  <a:srgbClr val="666666"/>
                </a:solidFill>
                <a:latin typeface="Courier"/>
              </a:rPr>
              <a:t>)</a:t>
            </a:r>
            <a:r>
              <a:rPr dirty="0">
                <a:latin typeface="Courier"/>
              </a:rPr>
              <a:t>;</a:t>
            </a:r>
          </a:p>
        </p:txBody>
      </p:sp>
      <p:sp>
        <p:nvSpPr>
          <p:cNvPr id="12" name="Google Shape;58;p4">
            <a:extLst>
              <a:ext uri="{FF2B5EF4-FFF2-40B4-BE49-F238E27FC236}">
                <a16:creationId xmlns:a16="http://schemas.microsoft.com/office/drawing/2014/main" id="{45977752-279C-C3C7-A0B9-8D2ABCF772A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0445262" y="6236695"/>
            <a:ext cx="9085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143</a:t>
            </a:fld>
            <a:endParaRPr lang="en-US" dirty="0"/>
          </a:p>
        </p:txBody>
      </p:sp>
    </p:spTree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7F23F-F442-FAEE-FB3F-D782FFA73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Calls on class-wide types (2/2)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010244-F001-84F9-F66D-2215809109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10512424" cy="823912"/>
          </a:xfrm>
        </p:spPr>
        <p:txBody>
          <a:bodyPr/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/>
              <a:t>The </a:t>
            </a:r>
            <a:r>
              <a:rPr lang="en-US" i="1" dirty="0"/>
              <a:t>actual</a:t>
            </a:r>
            <a:r>
              <a:rPr lang="en-US" dirty="0"/>
              <a:t> type of the object is not known at compile time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/>
              <a:t>The </a:t>
            </a:r>
            <a:r>
              <a:rPr lang="en-US" i="1" dirty="0"/>
              <a:t>right</a:t>
            </a:r>
            <a:r>
              <a:rPr lang="en-US" dirty="0"/>
              <a:t> type will be selected at runtime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FE06AD-C4D6-E3C9-3EEB-EBEB6931C89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sz="2000" i="1" dirty="0"/>
              <a:t>Ada</a:t>
            </a:r>
          </a:p>
          <a:p>
            <a:pPr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sz="2000" b="1" dirty="0">
                <a:solidFill>
                  <a:srgbClr val="007020"/>
                </a:solidFill>
                <a:latin typeface="Courier"/>
              </a:rPr>
              <a:t>declare</a:t>
            </a:r>
            <a:br>
              <a:rPr sz="2000" dirty="0"/>
            </a:br>
            <a:r>
              <a:rPr sz="2000" dirty="0">
                <a:latin typeface="Courier"/>
              </a:rPr>
              <a:t>  V1 </a:t>
            </a:r>
            <a:r>
              <a:rPr sz="2000" dirty="0">
                <a:solidFill>
                  <a:srgbClr val="666666"/>
                </a:solidFill>
                <a:latin typeface="Courier"/>
              </a:rPr>
              <a:t>:</a:t>
            </a:r>
            <a:r>
              <a:rPr sz="2000" dirty="0">
                <a:latin typeface="Courier"/>
              </a:rPr>
              <a:t> </a:t>
            </a:r>
            <a:r>
              <a:rPr sz="2000" dirty="0" err="1">
                <a:latin typeface="Courier"/>
              </a:rPr>
              <a:t>Root'Class</a:t>
            </a:r>
            <a:r>
              <a:rPr sz="2000" dirty="0">
                <a:latin typeface="Courier"/>
              </a:rPr>
              <a:t> </a:t>
            </a:r>
            <a:r>
              <a:rPr sz="2000" dirty="0">
                <a:solidFill>
                  <a:srgbClr val="666666"/>
                </a:solidFill>
                <a:latin typeface="Courier"/>
              </a:rPr>
              <a:t>:=</a:t>
            </a:r>
            <a:br>
              <a:rPr sz="2000" dirty="0"/>
            </a:br>
            <a:r>
              <a:rPr sz="2000" dirty="0">
                <a:latin typeface="Courier"/>
              </a:rPr>
              <a:t>       Root'</a:t>
            </a:r>
            <a:r>
              <a:rPr sz="2000" dirty="0">
                <a:solidFill>
                  <a:srgbClr val="666666"/>
                </a:solidFill>
                <a:latin typeface="Courier"/>
              </a:rPr>
              <a:t>(</a:t>
            </a:r>
            <a:r>
              <a:rPr sz="2000" b="1" dirty="0">
                <a:solidFill>
                  <a:srgbClr val="007020"/>
                </a:solidFill>
                <a:latin typeface="Courier"/>
              </a:rPr>
              <a:t>others</a:t>
            </a:r>
            <a:r>
              <a:rPr sz="2000" dirty="0">
                <a:latin typeface="Courier"/>
              </a:rPr>
              <a:t> </a:t>
            </a:r>
            <a:r>
              <a:rPr sz="2000" dirty="0">
                <a:solidFill>
                  <a:srgbClr val="666666"/>
                </a:solidFill>
                <a:latin typeface="Courier"/>
              </a:rPr>
              <a:t>=&gt;</a:t>
            </a:r>
            <a:r>
              <a:rPr sz="2000" dirty="0">
                <a:latin typeface="Courier"/>
              </a:rPr>
              <a:t> </a:t>
            </a:r>
            <a:r>
              <a:rPr sz="2000" dirty="0">
                <a:solidFill>
                  <a:srgbClr val="666666"/>
                </a:solidFill>
                <a:latin typeface="Courier"/>
              </a:rPr>
              <a:t>&lt;&gt;)</a:t>
            </a:r>
            <a:r>
              <a:rPr sz="2000" dirty="0">
                <a:latin typeface="Courier"/>
              </a:rPr>
              <a:t>;</a:t>
            </a:r>
            <a:br>
              <a:rPr sz="2000" dirty="0"/>
            </a:br>
            <a:r>
              <a:rPr sz="2000" dirty="0">
                <a:latin typeface="Courier"/>
              </a:rPr>
              <a:t>  V2 </a:t>
            </a:r>
            <a:r>
              <a:rPr sz="2000" dirty="0">
                <a:solidFill>
                  <a:srgbClr val="666666"/>
                </a:solidFill>
                <a:latin typeface="Courier"/>
              </a:rPr>
              <a:t>:</a:t>
            </a:r>
            <a:r>
              <a:rPr sz="2000" dirty="0">
                <a:latin typeface="Courier"/>
              </a:rPr>
              <a:t> </a:t>
            </a:r>
            <a:r>
              <a:rPr sz="2000" dirty="0" err="1">
                <a:latin typeface="Courier"/>
              </a:rPr>
              <a:t>Root'Class</a:t>
            </a:r>
            <a:r>
              <a:rPr sz="2000" dirty="0">
                <a:latin typeface="Courier"/>
              </a:rPr>
              <a:t> </a:t>
            </a:r>
            <a:r>
              <a:rPr sz="2000" dirty="0">
                <a:solidFill>
                  <a:srgbClr val="666666"/>
                </a:solidFill>
                <a:latin typeface="Courier"/>
              </a:rPr>
              <a:t>:=</a:t>
            </a:r>
            <a:br>
              <a:rPr sz="2000" dirty="0"/>
            </a:br>
            <a:r>
              <a:rPr sz="2000" dirty="0">
                <a:latin typeface="Courier"/>
              </a:rPr>
              <a:t>       Child'</a:t>
            </a:r>
            <a:r>
              <a:rPr sz="2000" dirty="0">
                <a:solidFill>
                  <a:srgbClr val="666666"/>
                </a:solidFill>
                <a:latin typeface="Courier"/>
              </a:rPr>
              <a:t>(</a:t>
            </a:r>
            <a:r>
              <a:rPr sz="2000" b="1" dirty="0">
                <a:solidFill>
                  <a:srgbClr val="007020"/>
                </a:solidFill>
                <a:latin typeface="Courier"/>
              </a:rPr>
              <a:t>others</a:t>
            </a:r>
            <a:r>
              <a:rPr sz="2000" dirty="0">
                <a:latin typeface="Courier"/>
              </a:rPr>
              <a:t> </a:t>
            </a:r>
            <a:r>
              <a:rPr sz="2000" dirty="0">
                <a:solidFill>
                  <a:srgbClr val="666666"/>
                </a:solidFill>
                <a:latin typeface="Courier"/>
              </a:rPr>
              <a:t>=&gt;</a:t>
            </a:r>
            <a:r>
              <a:rPr sz="2000" dirty="0">
                <a:latin typeface="Courier"/>
              </a:rPr>
              <a:t> </a:t>
            </a:r>
            <a:r>
              <a:rPr sz="2000" dirty="0">
                <a:solidFill>
                  <a:srgbClr val="666666"/>
                </a:solidFill>
                <a:latin typeface="Courier"/>
              </a:rPr>
              <a:t>&lt;&gt;)</a:t>
            </a:r>
            <a:r>
              <a:rPr sz="2000" dirty="0">
                <a:latin typeface="Courier"/>
              </a:rPr>
              <a:t>;</a:t>
            </a:r>
            <a:br>
              <a:rPr sz="2000" dirty="0"/>
            </a:br>
            <a:r>
              <a:rPr sz="2000" b="1" dirty="0">
                <a:solidFill>
                  <a:srgbClr val="007020"/>
                </a:solidFill>
                <a:latin typeface="Courier"/>
              </a:rPr>
              <a:t>begin</a:t>
            </a:r>
            <a:br>
              <a:rPr sz="2000" dirty="0"/>
            </a:br>
            <a:r>
              <a:rPr sz="2000" dirty="0">
                <a:latin typeface="Courier"/>
              </a:rPr>
              <a:t>  V1</a:t>
            </a:r>
            <a:r>
              <a:rPr sz="2000" dirty="0">
                <a:solidFill>
                  <a:srgbClr val="666666"/>
                </a:solidFill>
                <a:latin typeface="Courier"/>
              </a:rPr>
              <a:t>.</a:t>
            </a:r>
            <a:r>
              <a:rPr sz="2000" dirty="0">
                <a:latin typeface="Courier"/>
              </a:rPr>
              <a:t>P; </a:t>
            </a:r>
            <a:r>
              <a:rPr sz="2000" i="1" dirty="0">
                <a:solidFill>
                  <a:srgbClr val="60A0B0"/>
                </a:solidFill>
                <a:latin typeface="Courier"/>
              </a:rPr>
              <a:t>-- calls P of Root</a:t>
            </a:r>
            <a:br>
              <a:rPr sz="2000" dirty="0"/>
            </a:br>
            <a:r>
              <a:rPr sz="2000" dirty="0">
                <a:latin typeface="Courier"/>
              </a:rPr>
              <a:t>  V2</a:t>
            </a:r>
            <a:r>
              <a:rPr sz="2000" dirty="0">
                <a:solidFill>
                  <a:srgbClr val="666666"/>
                </a:solidFill>
                <a:latin typeface="Courier"/>
              </a:rPr>
              <a:t>.</a:t>
            </a:r>
            <a:r>
              <a:rPr sz="2000" dirty="0">
                <a:latin typeface="Courier"/>
              </a:rPr>
              <a:t>P; </a:t>
            </a:r>
            <a:r>
              <a:rPr sz="2000" i="1" dirty="0">
                <a:solidFill>
                  <a:srgbClr val="60A0B0"/>
                </a:solidFill>
                <a:latin typeface="Courier"/>
              </a:rPr>
              <a:t>-- calls P of Child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57A756-FA60-1838-0E75-B63604D52773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sz="2000" i="1"/>
              <a:t>C++</a:t>
            </a:r>
          </a:p>
          <a:p>
            <a:pPr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sz="2000">
                <a:latin typeface="Courier"/>
              </a:rPr>
              <a:t>Root </a:t>
            </a:r>
            <a:r>
              <a:rPr sz="2000">
                <a:solidFill>
                  <a:srgbClr val="666666"/>
                </a:solidFill>
                <a:latin typeface="Courier"/>
              </a:rPr>
              <a:t>*</a:t>
            </a:r>
            <a:r>
              <a:rPr sz="2000">
                <a:latin typeface="Courier"/>
              </a:rPr>
              <a:t> V1 </a:t>
            </a:r>
            <a:r>
              <a:rPr sz="2000">
                <a:solidFill>
                  <a:srgbClr val="666666"/>
                </a:solidFill>
                <a:latin typeface="Courier"/>
              </a:rPr>
              <a:t>=</a:t>
            </a:r>
            <a:r>
              <a:rPr sz="2000">
                <a:latin typeface="Courier"/>
              </a:rPr>
              <a:t> </a:t>
            </a:r>
            <a:r>
              <a:rPr sz="2000" b="1">
                <a:solidFill>
                  <a:srgbClr val="007020"/>
                </a:solidFill>
                <a:latin typeface="Courier"/>
              </a:rPr>
              <a:t>new</a:t>
            </a:r>
            <a:r>
              <a:rPr sz="2000">
                <a:latin typeface="Courier"/>
              </a:rPr>
              <a:t> Root </a:t>
            </a:r>
            <a:r>
              <a:rPr sz="2000">
                <a:solidFill>
                  <a:srgbClr val="666666"/>
                </a:solidFill>
                <a:latin typeface="Courier"/>
              </a:rPr>
              <a:t>();</a:t>
            </a:r>
            <a:br>
              <a:rPr sz="2000"/>
            </a:br>
            <a:r>
              <a:rPr sz="2000">
                <a:latin typeface="Courier"/>
              </a:rPr>
              <a:t>Root </a:t>
            </a:r>
            <a:r>
              <a:rPr sz="2000">
                <a:solidFill>
                  <a:srgbClr val="666666"/>
                </a:solidFill>
                <a:latin typeface="Courier"/>
              </a:rPr>
              <a:t>*</a:t>
            </a:r>
            <a:r>
              <a:rPr sz="2000">
                <a:latin typeface="Courier"/>
              </a:rPr>
              <a:t> V2 </a:t>
            </a:r>
            <a:r>
              <a:rPr sz="2000">
                <a:solidFill>
                  <a:srgbClr val="666666"/>
                </a:solidFill>
                <a:latin typeface="Courier"/>
              </a:rPr>
              <a:t>=</a:t>
            </a:r>
            <a:r>
              <a:rPr sz="2000">
                <a:latin typeface="Courier"/>
              </a:rPr>
              <a:t> </a:t>
            </a:r>
            <a:r>
              <a:rPr sz="2000" b="1">
                <a:solidFill>
                  <a:srgbClr val="007020"/>
                </a:solidFill>
                <a:latin typeface="Courier"/>
              </a:rPr>
              <a:t>new</a:t>
            </a:r>
            <a:r>
              <a:rPr sz="2000">
                <a:latin typeface="Courier"/>
              </a:rPr>
              <a:t> Child </a:t>
            </a:r>
            <a:r>
              <a:rPr sz="2000">
                <a:solidFill>
                  <a:srgbClr val="666666"/>
                </a:solidFill>
                <a:latin typeface="Courier"/>
              </a:rPr>
              <a:t>();</a:t>
            </a:r>
            <a:br>
              <a:rPr sz="2000"/>
            </a:br>
            <a:r>
              <a:rPr sz="2000">
                <a:latin typeface="Courier"/>
              </a:rPr>
              <a:t>V1</a:t>
            </a:r>
            <a:r>
              <a:rPr sz="2000">
                <a:solidFill>
                  <a:srgbClr val="666666"/>
                </a:solidFill>
                <a:latin typeface="Courier"/>
              </a:rPr>
              <a:t>-&gt;</a:t>
            </a:r>
            <a:r>
              <a:rPr sz="2000">
                <a:latin typeface="Courier"/>
              </a:rPr>
              <a:t>P </a:t>
            </a:r>
            <a:r>
              <a:rPr sz="2000">
                <a:solidFill>
                  <a:srgbClr val="666666"/>
                </a:solidFill>
                <a:latin typeface="Courier"/>
              </a:rPr>
              <a:t>();</a:t>
            </a:r>
            <a:br>
              <a:rPr sz="2000"/>
            </a:br>
            <a:r>
              <a:rPr sz="2000">
                <a:latin typeface="Courier"/>
              </a:rPr>
              <a:t>V2</a:t>
            </a:r>
            <a:r>
              <a:rPr sz="2000">
                <a:solidFill>
                  <a:srgbClr val="666666"/>
                </a:solidFill>
                <a:latin typeface="Courier"/>
              </a:rPr>
              <a:t>-&gt;</a:t>
            </a:r>
            <a:r>
              <a:rPr sz="2000">
                <a:latin typeface="Courier"/>
              </a:rPr>
              <a:t>P </a:t>
            </a:r>
            <a:r>
              <a:rPr sz="2000">
                <a:solidFill>
                  <a:srgbClr val="666666"/>
                </a:solidFill>
                <a:latin typeface="Courier"/>
              </a:rPr>
              <a:t>();</a:t>
            </a:r>
          </a:p>
        </p:txBody>
      </p:sp>
      <p:sp>
        <p:nvSpPr>
          <p:cNvPr id="10" name="Google Shape;58;p4">
            <a:extLst>
              <a:ext uri="{FF2B5EF4-FFF2-40B4-BE49-F238E27FC236}">
                <a16:creationId xmlns:a16="http://schemas.microsoft.com/office/drawing/2014/main" id="{BD2A42CB-BBE3-3386-313B-50634839B67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0381957" y="6236695"/>
            <a:ext cx="9718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144</a:t>
            </a:fld>
            <a:endParaRPr lang="en-US" dirty="0"/>
          </a:p>
        </p:txBody>
      </p:sp>
    </p:spTree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32823-BD47-C67B-B783-950BA1B6EB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 marL="0" lvl="0" indent="0">
              <a:buNone/>
            </a:pPr>
            <a:r>
              <a:t>Low Level Programming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9A07D5-2A1D-6463-D441-A78C57855F4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32823-BD47-C67B-B783-950BA1B6E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8634" y="1709739"/>
            <a:ext cx="9968815" cy="2409460"/>
          </a:xfrm>
          <a:prstGeom prst="rect">
            <a:avLst/>
          </a:prstGeom>
        </p:spPr>
        <p:txBody>
          <a:bodyPr/>
          <a:lstStyle/>
          <a:p>
            <a:pPr marL="0" lvl="0" indent="0">
              <a:buNone/>
            </a:pPr>
            <a:r>
              <a:t>Data Representation</a:t>
            </a:r>
          </a:p>
        </p:txBody>
      </p:sp>
    </p:spTree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151A8-36F8-5058-BA25-E0F735499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1262" y="118037"/>
            <a:ext cx="10052538" cy="1246530"/>
          </a:xfrm>
          <a:prstGeom prst="rect">
            <a:avLst/>
          </a:prstGeom>
        </p:spPr>
        <p:txBody>
          <a:bodyPr/>
          <a:lstStyle/>
          <a:p>
            <a:pPr marL="0" lvl="0" indent="0">
              <a:buNone/>
            </a:pPr>
            <a:r>
              <a:t>Data Representation vs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6B7B2E-300D-9A35-45B6-BACE44EE5D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sz="2400" dirty="0"/>
              <a:t>Developer usually defines requirements on a type</a:t>
            </a:r>
          </a:p>
          <a:p>
            <a:pPr lvl="1" indent="0">
              <a:buNone/>
            </a:pPr>
            <a:r>
              <a:rPr sz="2000" b="1" dirty="0">
                <a:solidFill>
                  <a:srgbClr val="007020"/>
                </a:solidFill>
                <a:latin typeface="Courier"/>
              </a:rPr>
              <a:t>type</a:t>
            </a:r>
            <a:r>
              <a:rPr sz="2000" dirty="0">
                <a:latin typeface="Courier"/>
              </a:rPr>
              <a:t> </a:t>
            </a:r>
            <a:r>
              <a:rPr sz="2000" dirty="0" err="1">
                <a:latin typeface="Courier"/>
              </a:rPr>
              <a:t>My_Int</a:t>
            </a:r>
            <a:r>
              <a:rPr sz="2000" dirty="0">
                <a:latin typeface="Courier"/>
              </a:rPr>
              <a:t> </a:t>
            </a:r>
            <a:r>
              <a:rPr sz="2000" b="1" dirty="0">
                <a:solidFill>
                  <a:srgbClr val="007020"/>
                </a:solidFill>
                <a:latin typeface="Courier"/>
              </a:rPr>
              <a:t>is</a:t>
            </a:r>
            <a:r>
              <a:rPr sz="2000" dirty="0">
                <a:latin typeface="Courier"/>
              </a:rPr>
              <a:t> </a:t>
            </a:r>
            <a:r>
              <a:rPr sz="2000" b="1" dirty="0">
                <a:solidFill>
                  <a:srgbClr val="007020"/>
                </a:solidFill>
                <a:latin typeface="Courier"/>
              </a:rPr>
              <a:t>range</a:t>
            </a:r>
            <a:r>
              <a:rPr sz="2000" dirty="0">
                <a:latin typeface="Courier"/>
              </a:rPr>
              <a:t> </a:t>
            </a:r>
            <a:r>
              <a:rPr sz="2000" dirty="0">
                <a:solidFill>
                  <a:srgbClr val="40A070"/>
                </a:solidFill>
                <a:latin typeface="Courier"/>
              </a:rPr>
              <a:t>1</a:t>
            </a:r>
            <a:r>
              <a:rPr sz="2000" dirty="0">
                <a:latin typeface="Courier"/>
              </a:rPr>
              <a:t> </a:t>
            </a:r>
            <a:r>
              <a:rPr sz="2000" dirty="0">
                <a:solidFill>
                  <a:srgbClr val="666666"/>
                </a:solidFill>
                <a:latin typeface="Courier"/>
              </a:rPr>
              <a:t>..</a:t>
            </a:r>
            <a:r>
              <a:rPr sz="2000" dirty="0">
                <a:latin typeface="Courier"/>
              </a:rPr>
              <a:t> </a:t>
            </a:r>
            <a:r>
              <a:rPr sz="2000" dirty="0">
                <a:solidFill>
                  <a:srgbClr val="40A070"/>
                </a:solidFill>
                <a:latin typeface="Courier"/>
              </a:rPr>
              <a:t>10</a:t>
            </a:r>
            <a:r>
              <a:rPr sz="2000" dirty="0">
                <a:latin typeface="Courier"/>
              </a:rPr>
              <a:t>;</a:t>
            </a:r>
          </a:p>
          <a:p>
            <a:pPr lvl="0"/>
            <a:r>
              <a:rPr sz="2400" dirty="0"/>
              <a:t>The compiler then generates a representation for this type that can accommodate requirements</a:t>
            </a:r>
          </a:p>
          <a:p>
            <a:pPr lvl="1"/>
            <a:r>
              <a:rPr sz="2000" dirty="0"/>
              <a:t>In GNAT, can be consulted using </a:t>
            </a:r>
            <a:r>
              <a:rPr sz="2000" dirty="0">
                <a:latin typeface="Courier"/>
              </a:rPr>
              <a:t>-gnatR2</a:t>
            </a:r>
            <a:r>
              <a:rPr sz="2000" dirty="0"/>
              <a:t> switch</a:t>
            </a:r>
          </a:p>
          <a:p>
            <a:pPr lvl="2" indent="0">
              <a:lnSpc>
                <a:spcPct val="100000"/>
              </a:lnSpc>
              <a:spcBef>
                <a:spcPts val="0"/>
              </a:spcBef>
              <a:buNone/>
            </a:pPr>
            <a:r>
              <a:rPr sz="1800" b="1" dirty="0">
                <a:solidFill>
                  <a:srgbClr val="007020"/>
                </a:solidFill>
                <a:latin typeface="Courier"/>
              </a:rPr>
              <a:t>type</a:t>
            </a:r>
            <a:r>
              <a:rPr sz="1800" dirty="0">
                <a:latin typeface="Courier"/>
              </a:rPr>
              <a:t> Ada2012_Int </a:t>
            </a:r>
            <a:r>
              <a:rPr sz="1800" b="1" dirty="0">
                <a:solidFill>
                  <a:srgbClr val="007020"/>
                </a:solidFill>
                <a:latin typeface="Courier"/>
              </a:rPr>
              <a:t>is</a:t>
            </a:r>
            <a:r>
              <a:rPr sz="1800" dirty="0">
                <a:latin typeface="Courier"/>
              </a:rPr>
              <a:t> </a:t>
            </a:r>
            <a:r>
              <a:rPr sz="1800" b="1" dirty="0">
                <a:solidFill>
                  <a:srgbClr val="007020"/>
                </a:solidFill>
                <a:latin typeface="Courier"/>
              </a:rPr>
              <a:t>range</a:t>
            </a:r>
            <a:r>
              <a:rPr sz="1800" dirty="0">
                <a:latin typeface="Courier"/>
              </a:rPr>
              <a:t> </a:t>
            </a:r>
            <a:r>
              <a:rPr sz="1800" dirty="0">
                <a:solidFill>
                  <a:srgbClr val="40A070"/>
                </a:solidFill>
                <a:latin typeface="Courier"/>
              </a:rPr>
              <a:t>1</a:t>
            </a:r>
            <a:r>
              <a:rPr sz="1800" dirty="0">
                <a:latin typeface="Courier"/>
              </a:rPr>
              <a:t> </a:t>
            </a:r>
            <a:r>
              <a:rPr sz="1800" dirty="0">
                <a:solidFill>
                  <a:srgbClr val="666666"/>
                </a:solidFill>
                <a:latin typeface="Courier"/>
              </a:rPr>
              <a:t>..</a:t>
            </a:r>
            <a:r>
              <a:rPr sz="1800" dirty="0">
                <a:latin typeface="Courier"/>
              </a:rPr>
              <a:t> </a:t>
            </a:r>
            <a:r>
              <a:rPr sz="1800" dirty="0">
                <a:solidFill>
                  <a:srgbClr val="40A070"/>
                </a:solidFill>
                <a:latin typeface="Courier"/>
              </a:rPr>
              <a:t>10</a:t>
            </a:r>
            <a:br>
              <a:rPr sz="1800" dirty="0"/>
            </a:br>
            <a:r>
              <a:rPr sz="1800" dirty="0">
                <a:latin typeface="Courier"/>
              </a:rPr>
              <a:t>   </a:t>
            </a:r>
            <a:r>
              <a:rPr sz="1800" b="1" dirty="0">
                <a:solidFill>
                  <a:srgbClr val="007020"/>
                </a:solidFill>
                <a:latin typeface="Courier"/>
              </a:rPr>
              <a:t>with</a:t>
            </a:r>
            <a:r>
              <a:rPr sz="1800" dirty="0">
                <a:latin typeface="Courier"/>
              </a:rPr>
              <a:t> </a:t>
            </a:r>
            <a:r>
              <a:rPr sz="1800" dirty="0" err="1">
                <a:latin typeface="Courier"/>
              </a:rPr>
              <a:t>Object_Size</a:t>
            </a:r>
            <a:r>
              <a:rPr sz="1800" dirty="0">
                <a:latin typeface="Courier"/>
              </a:rPr>
              <a:t> </a:t>
            </a:r>
            <a:r>
              <a:rPr sz="1800" dirty="0">
                <a:solidFill>
                  <a:srgbClr val="666666"/>
                </a:solidFill>
                <a:latin typeface="Courier"/>
              </a:rPr>
              <a:t>=&gt;</a:t>
            </a:r>
            <a:r>
              <a:rPr sz="1800" dirty="0">
                <a:latin typeface="Courier"/>
              </a:rPr>
              <a:t> </a:t>
            </a:r>
            <a:r>
              <a:rPr sz="1800" dirty="0">
                <a:solidFill>
                  <a:srgbClr val="40A070"/>
                </a:solidFill>
                <a:latin typeface="Courier"/>
              </a:rPr>
              <a:t>8</a:t>
            </a:r>
            <a:r>
              <a:rPr sz="1800" dirty="0">
                <a:solidFill>
                  <a:srgbClr val="666666"/>
                </a:solidFill>
                <a:latin typeface="Courier"/>
              </a:rPr>
              <a:t>,</a:t>
            </a:r>
            <a:br>
              <a:rPr sz="1800" dirty="0"/>
            </a:br>
            <a:r>
              <a:rPr sz="1800" dirty="0">
                <a:latin typeface="Courier"/>
              </a:rPr>
              <a:t>        </a:t>
            </a:r>
            <a:r>
              <a:rPr sz="1800" dirty="0" err="1">
                <a:latin typeface="Courier"/>
              </a:rPr>
              <a:t>Value_Size</a:t>
            </a:r>
            <a:r>
              <a:rPr sz="1800" dirty="0">
                <a:latin typeface="Courier"/>
              </a:rPr>
              <a:t>  </a:t>
            </a:r>
            <a:r>
              <a:rPr sz="1800" dirty="0">
                <a:solidFill>
                  <a:srgbClr val="666666"/>
                </a:solidFill>
                <a:latin typeface="Courier"/>
              </a:rPr>
              <a:t>=&gt;</a:t>
            </a:r>
            <a:r>
              <a:rPr sz="1800" dirty="0">
                <a:latin typeface="Courier"/>
              </a:rPr>
              <a:t> </a:t>
            </a:r>
            <a:r>
              <a:rPr sz="1800" dirty="0">
                <a:solidFill>
                  <a:srgbClr val="40A070"/>
                </a:solidFill>
                <a:latin typeface="Courier"/>
              </a:rPr>
              <a:t>4</a:t>
            </a:r>
            <a:r>
              <a:rPr sz="1800" dirty="0">
                <a:solidFill>
                  <a:srgbClr val="666666"/>
                </a:solidFill>
                <a:latin typeface="Courier"/>
              </a:rPr>
              <a:t>,</a:t>
            </a:r>
            <a:br>
              <a:rPr sz="1800" dirty="0"/>
            </a:br>
            <a:r>
              <a:rPr sz="1800" dirty="0">
                <a:latin typeface="Courier"/>
              </a:rPr>
              <a:t>        Alignment   </a:t>
            </a:r>
            <a:r>
              <a:rPr sz="1800" dirty="0">
                <a:solidFill>
                  <a:srgbClr val="666666"/>
                </a:solidFill>
                <a:latin typeface="Courier"/>
              </a:rPr>
              <a:t>=&gt;</a:t>
            </a:r>
            <a:r>
              <a:rPr sz="1800" dirty="0">
                <a:latin typeface="Courier"/>
              </a:rPr>
              <a:t> </a:t>
            </a:r>
            <a:r>
              <a:rPr sz="1800" dirty="0">
                <a:solidFill>
                  <a:srgbClr val="40A070"/>
                </a:solidFill>
                <a:latin typeface="Courier"/>
              </a:rPr>
              <a:t>1</a:t>
            </a:r>
            <a:r>
              <a:rPr sz="1800" dirty="0">
                <a:latin typeface="Courier"/>
              </a:rPr>
              <a:t>;</a:t>
            </a:r>
          </a:p>
          <a:p>
            <a:pPr lvl="0"/>
            <a:r>
              <a:rPr sz="2400" dirty="0"/>
              <a:t>These values can be explicitly set, the compiler will check their consistency</a:t>
            </a:r>
          </a:p>
          <a:p>
            <a:pPr lvl="0"/>
            <a:r>
              <a:rPr sz="2400" dirty="0"/>
              <a:t>They can be queried as attributes if needed</a:t>
            </a:r>
          </a:p>
          <a:p>
            <a:pPr lvl="1" indent="0">
              <a:buNone/>
            </a:pPr>
            <a:r>
              <a:rPr sz="2000" dirty="0">
                <a:latin typeface="Courier"/>
              </a:rPr>
              <a:t>X </a:t>
            </a:r>
            <a:r>
              <a:rPr sz="2000" dirty="0">
                <a:solidFill>
                  <a:srgbClr val="666666"/>
                </a:solidFill>
                <a:latin typeface="Courier"/>
              </a:rPr>
              <a:t>:</a:t>
            </a:r>
            <a:r>
              <a:rPr sz="2000" dirty="0">
                <a:latin typeface="Courier"/>
              </a:rPr>
              <a:t> </a:t>
            </a:r>
            <a:r>
              <a:rPr sz="2000" dirty="0">
                <a:solidFill>
                  <a:srgbClr val="902000"/>
                </a:solidFill>
                <a:latin typeface="Courier"/>
              </a:rPr>
              <a:t>Integer</a:t>
            </a:r>
            <a:r>
              <a:rPr sz="2000" dirty="0">
                <a:latin typeface="Courier"/>
              </a:rPr>
              <a:t> </a:t>
            </a:r>
            <a:r>
              <a:rPr sz="2000" dirty="0">
                <a:solidFill>
                  <a:srgbClr val="666666"/>
                </a:solidFill>
                <a:latin typeface="Courier"/>
              </a:rPr>
              <a:t>:=</a:t>
            </a:r>
            <a:r>
              <a:rPr sz="2000" dirty="0">
                <a:latin typeface="Courier"/>
              </a:rPr>
              <a:t> </a:t>
            </a:r>
            <a:r>
              <a:rPr sz="2000" dirty="0" err="1">
                <a:latin typeface="Courier"/>
              </a:rPr>
              <a:t>My_Int'Alignment</a:t>
            </a:r>
            <a:r>
              <a:rPr sz="2000" dirty="0">
                <a:latin typeface="Courier"/>
              </a:rPr>
              <a:t>;</a:t>
            </a:r>
          </a:p>
        </p:txBody>
      </p:sp>
      <p:sp>
        <p:nvSpPr>
          <p:cNvPr id="12" name="Google Shape;58;p4">
            <a:extLst>
              <a:ext uri="{FF2B5EF4-FFF2-40B4-BE49-F238E27FC236}">
                <a16:creationId xmlns:a16="http://schemas.microsoft.com/office/drawing/2014/main" id="{45977752-279C-C3C7-A0B9-8D2ABCF772A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0445262" y="6236695"/>
            <a:ext cx="9085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147</a:t>
            </a:fld>
            <a:endParaRPr lang="en-US" dirty="0"/>
          </a:p>
        </p:txBody>
      </p:sp>
    </p:spTree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151A8-36F8-5058-BA25-E0F735499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1262" y="118037"/>
            <a:ext cx="10052538" cy="1246530"/>
          </a:xfrm>
          <a:prstGeom prst="rect">
            <a:avLst/>
          </a:prstGeom>
        </p:spPr>
        <p:txBody>
          <a:bodyPr/>
          <a:lstStyle/>
          <a:p>
            <a:pPr marL="0" lvl="0" indent="0">
              <a:buNone/>
            </a:pPr>
            <a:r>
              <a:t>Value_Size / Size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6B7B2E-300D-9A35-45B6-BACE44EE5D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b="1" dirty="0" err="1"/>
              <a:t>Value_Size</a:t>
            </a:r>
            <a:r>
              <a:rPr dirty="0"/>
              <a:t> (or </a:t>
            </a:r>
            <a:r>
              <a:rPr b="1" dirty="0"/>
              <a:t>Size</a:t>
            </a:r>
            <a:r>
              <a:rPr dirty="0"/>
              <a:t> in the Ada Reference Manual) is the minimal number of bits required to represent data</a:t>
            </a:r>
          </a:p>
          <a:p>
            <a:pPr lvl="1"/>
            <a:r>
              <a:rPr dirty="0"/>
              <a:t>For example, </a:t>
            </a:r>
            <a:r>
              <a:rPr dirty="0" err="1">
                <a:latin typeface="Courier"/>
              </a:rPr>
              <a:t>Boolean'Size</a:t>
            </a:r>
            <a:r>
              <a:rPr dirty="0">
                <a:latin typeface="Courier"/>
              </a:rPr>
              <a:t> = 1</a:t>
            </a:r>
          </a:p>
          <a:p>
            <a:pPr lvl="0"/>
            <a:r>
              <a:rPr dirty="0"/>
              <a:t>The compiler is allowed to use larger size to represent an actual object, but will check that the minimal size is enough</a:t>
            </a:r>
          </a:p>
          <a:p>
            <a:pPr lvl="1" indent="0">
              <a:buNone/>
            </a:pPr>
            <a:r>
              <a:rPr b="1" dirty="0">
                <a:solidFill>
                  <a:srgbClr val="007020"/>
                </a:solidFill>
                <a:latin typeface="Courier"/>
              </a:rPr>
              <a:t>type</a:t>
            </a:r>
            <a:r>
              <a:rPr dirty="0">
                <a:latin typeface="Courier"/>
              </a:rPr>
              <a:t> T1 </a:t>
            </a:r>
            <a:r>
              <a:rPr b="1" dirty="0">
                <a:solidFill>
                  <a:srgbClr val="007020"/>
                </a:solidFill>
                <a:latin typeface="Courier"/>
              </a:rPr>
              <a:t>is</a:t>
            </a:r>
            <a:r>
              <a:rPr dirty="0">
                <a:latin typeface="Courier"/>
              </a:rPr>
              <a:t> </a:t>
            </a:r>
            <a:r>
              <a:rPr b="1" dirty="0">
                <a:solidFill>
                  <a:srgbClr val="007020"/>
                </a:solidFill>
                <a:latin typeface="Courier"/>
              </a:rPr>
              <a:t>range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40A070"/>
                </a:solidFill>
                <a:latin typeface="Courier"/>
              </a:rPr>
              <a:t>1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666666"/>
                </a:solidFill>
                <a:latin typeface="Courier"/>
              </a:rPr>
              <a:t>..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40A070"/>
                </a:solidFill>
                <a:latin typeface="Courier"/>
              </a:rPr>
              <a:t>4</a:t>
            </a:r>
            <a:br>
              <a:rPr dirty="0"/>
            </a:br>
            <a:r>
              <a:rPr dirty="0">
                <a:latin typeface="Courier"/>
              </a:rPr>
              <a:t>   </a:t>
            </a:r>
            <a:r>
              <a:rPr b="1" dirty="0">
                <a:solidFill>
                  <a:srgbClr val="007020"/>
                </a:solidFill>
                <a:latin typeface="Courier"/>
              </a:rPr>
              <a:t>with</a:t>
            </a:r>
            <a:r>
              <a:rPr dirty="0">
                <a:latin typeface="Courier"/>
              </a:rPr>
              <a:t> Size </a:t>
            </a:r>
            <a:r>
              <a:rPr dirty="0">
                <a:solidFill>
                  <a:srgbClr val="666666"/>
                </a:solidFill>
                <a:latin typeface="Courier"/>
              </a:rPr>
              <a:t>=&gt;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40A070"/>
                </a:solidFill>
                <a:latin typeface="Courier"/>
              </a:rPr>
              <a:t>3</a:t>
            </a:r>
            <a:r>
              <a:rPr dirty="0">
                <a:latin typeface="Courier"/>
              </a:rPr>
              <a:t>;</a:t>
            </a:r>
          </a:p>
        </p:txBody>
      </p:sp>
      <p:sp>
        <p:nvSpPr>
          <p:cNvPr id="12" name="Google Shape;58;p4">
            <a:extLst>
              <a:ext uri="{FF2B5EF4-FFF2-40B4-BE49-F238E27FC236}">
                <a16:creationId xmlns:a16="http://schemas.microsoft.com/office/drawing/2014/main" id="{45977752-279C-C3C7-A0B9-8D2ABCF772A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0445262" y="6236695"/>
            <a:ext cx="9085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148</a:t>
            </a:fld>
            <a:endParaRPr lang="en-US" dirty="0"/>
          </a:p>
        </p:txBody>
      </p:sp>
    </p:spTree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151A8-36F8-5058-BA25-E0F735499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1262" y="118037"/>
            <a:ext cx="10052538" cy="1246530"/>
          </a:xfrm>
          <a:prstGeom prst="rect">
            <a:avLst/>
          </a:prstGeom>
        </p:spPr>
        <p:txBody>
          <a:bodyPr/>
          <a:lstStyle/>
          <a:p>
            <a:pPr marL="0" lvl="0" indent="0">
              <a:buNone/>
            </a:pPr>
            <a:r>
              <a:t>Alignment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6B7B2E-300D-9A35-45B6-BACE44EE5D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t>Number of bytes on which the type has to be aligned</a:t>
            </a:r>
          </a:p>
          <a:p>
            <a:pPr lvl="0"/>
            <a:r>
              <a:t>Some alignment may be more efficient than others in terms of speed (e.g. boundaries of words (4, 8))</a:t>
            </a:r>
          </a:p>
          <a:p>
            <a:pPr lvl="0"/>
            <a:r>
              <a:t>Some alignment may be more efficient than others in terms of memory usage</a:t>
            </a:r>
          </a:p>
          <a:p>
            <a:pPr lvl="1" indent="0">
              <a:buNone/>
            </a:pPr>
            <a:r>
              <a:rPr b="1">
                <a:solidFill>
                  <a:srgbClr val="007020"/>
                </a:solidFill>
                <a:latin typeface="Courier"/>
              </a:rPr>
              <a:t>type</a:t>
            </a:r>
            <a:r>
              <a:rPr>
                <a:latin typeface="Courier"/>
              </a:rPr>
              <a:t> T1 </a:t>
            </a:r>
            <a:r>
              <a:rPr b="1">
                <a:solidFill>
                  <a:srgbClr val="007020"/>
                </a:solidFill>
                <a:latin typeface="Courier"/>
              </a:rPr>
              <a:t>is</a:t>
            </a:r>
            <a:r>
              <a:rPr>
                <a:latin typeface="Courier"/>
              </a:rPr>
              <a:t> </a:t>
            </a:r>
            <a:r>
              <a:rPr b="1">
                <a:solidFill>
                  <a:srgbClr val="007020"/>
                </a:solidFill>
                <a:latin typeface="Courier"/>
              </a:rPr>
              <a:t>range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40A070"/>
                </a:solidFill>
                <a:latin typeface="Courier"/>
              </a:rPr>
              <a:t>1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666666"/>
                </a:solidFill>
                <a:latin typeface="Courier"/>
              </a:rPr>
              <a:t>..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40A070"/>
                </a:solidFill>
                <a:latin typeface="Courier"/>
              </a:rPr>
              <a:t>4</a:t>
            </a:r>
            <a:br/>
            <a:r>
              <a:rPr>
                <a:latin typeface="Courier"/>
              </a:rPr>
              <a:t>   </a:t>
            </a:r>
            <a:r>
              <a:rPr b="1">
                <a:solidFill>
                  <a:srgbClr val="007020"/>
                </a:solidFill>
                <a:latin typeface="Courier"/>
              </a:rPr>
              <a:t>with</a:t>
            </a:r>
            <a:r>
              <a:rPr>
                <a:latin typeface="Courier"/>
              </a:rPr>
              <a:t> Size      </a:t>
            </a:r>
            <a:r>
              <a:rPr>
                <a:solidFill>
                  <a:srgbClr val="666666"/>
                </a:solidFill>
                <a:latin typeface="Courier"/>
              </a:rPr>
              <a:t>=&gt;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40A070"/>
                </a:solidFill>
                <a:latin typeface="Courier"/>
              </a:rPr>
              <a:t>4</a:t>
            </a:r>
            <a:r>
              <a:rPr>
                <a:solidFill>
                  <a:srgbClr val="666666"/>
                </a:solidFill>
                <a:latin typeface="Courier"/>
              </a:rPr>
              <a:t>,</a:t>
            </a:r>
            <a:br/>
            <a:r>
              <a:rPr>
                <a:latin typeface="Courier"/>
              </a:rPr>
              <a:t>        Alignment </a:t>
            </a:r>
            <a:r>
              <a:rPr>
                <a:solidFill>
                  <a:srgbClr val="666666"/>
                </a:solidFill>
                <a:latin typeface="Courier"/>
              </a:rPr>
              <a:t>=&gt;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40A070"/>
                </a:solidFill>
                <a:latin typeface="Courier"/>
              </a:rPr>
              <a:t>8</a:t>
            </a:r>
            <a:r>
              <a:rPr>
                <a:latin typeface="Courier"/>
              </a:rPr>
              <a:t>;</a:t>
            </a:r>
          </a:p>
        </p:txBody>
      </p:sp>
      <p:sp>
        <p:nvSpPr>
          <p:cNvPr id="12" name="Google Shape;58;p4">
            <a:extLst>
              <a:ext uri="{FF2B5EF4-FFF2-40B4-BE49-F238E27FC236}">
                <a16:creationId xmlns:a16="http://schemas.microsoft.com/office/drawing/2014/main" id="{45977752-279C-C3C7-A0B9-8D2ABCF772A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0445262" y="6236695"/>
            <a:ext cx="9085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149</a:t>
            </a:fld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151A8-36F8-5058-BA25-E0F735499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1262" y="118037"/>
            <a:ext cx="10052538" cy="1246530"/>
          </a:xfrm>
          <a:prstGeom prst="rect">
            <a:avLst/>
          </a:prstGeom>
        </p:spPr>
        <p:txBody>
          <a:bodyPr/>
          <a:lstStyle/>
          <a:p>
            <a:pPr marL="0" lvl="0" indent="0">
              <a:buNone/>
            </a:pPr>
            <a:r>
              <a:t>Range Attributes For All Scalars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6B7B2E-300D-9A35-45B6-BACE44EE5D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>
                <a:latin typeface="Courier"/>
              </a:rPr>
              <a:t>T'First</a:t>
            </a:r>
          </a:p>
          <a:p>
            <a:pPr lvl="1"/>
            <a:r>
              <a:t>First (</a:t>
            </a:r>
            <a:r>
              <a:rPr b="1"/>
              <a:t>smallest</a:t>
            </a:r>
            <a:r>
              <a:t>) value of type </a:t>
            </a:r>
            <a:r>
              <a:rPr>
                <a:latin typeface="Courier"/>
              </a:rPr>
              <a:t>T</a:t>
            </a:r>
          </a:p>
          <a:p>
            <a:pPr lvl="0"/>
            <a:r>
              <a:rPr>
                <a:latin typeface="Courier"/>
              </a:rPr>
              <a:t>T'Last</a:t>
            </a:r>
          </a:p>
          <a:p>
            <a:pPr lvl="1"/>
            <a:r>
              <a:t>Last (</a:t>
            </a:r>
            <a:r>
              <a:rPr b="1"/>
              <a:t>greatest</a:t>
            </a:r>
            <a:r>
              <a:t>) value of type </a:t>
            </a:r>
            <a:r>
              <a:rPr>
                <a:latin typeface="Courier"/>
              </a:rPr>
              <a:t>T</a:t>
            </a:r>
          </a:p>
          <a:p>
            <a:pPr lvl="0"/>
            <a:r>
              <a:rPr>
                <a:latin typeface="Courier"/>
              </a:rPr>
              <a:t>T'Range</a:t>
            </a:r>
          </a:p>
          <a:p>
            <a:pPr lvl="1"/>
            <a:r>
              <a:t>Shorthand for </a:t>
            </a:r>
            <a:r>
              <a:rPr>
                <a:latin typeface="Courier"/>
              </a:rPr>
              <a:t>T'First .. T'Last</a:t>
            </a:r>
          </a:p>
          <a:p>
            <a:pPr lvl="0" indent="0">
              <a:buNone/>
            </a:pPr>
            <a:r>
              <a:rPr b="1">
                <a:solidFill>
                  <a:srgbClr val="007020"/>
                </a:solidFill>
                <a:latin typeface="Courier"/>
              </a:rPr>
              <a:t>type</a:t>
            </a:r>
            <a:r>
              <a:rPr>
                <a:latin typeface="Courier"/>
              </a:rPr>
              <a:t> Signed_T </a:t>
            </a:r>
            <a:r>
              <a:rPr b="1">
                <a:solidFill>
                  <a:srgbClr val="007020"/>
                </a:solidFill>
                <a:latin typeface="Courier"/>
              </a:rPr>
              <a:t>is</a:t>
            </a:r>
            <a:r>
              <a:rPr>
                <a:latin typeface="Courier"/>
              </a:rPr>
              <a:t> </a:t>
            </a:r>
            <a:r>
              <a:rPr b="1">
                <a:solidFill>
                  <a:srgbClr val="007020"/>
                </a:solidFill>
                <a:latin typeface="Courier"/>
              </a:rPr>
              <a:t>range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666666"/>
                </a:solidFill>
                <a:latin typeface="Courier"/>
              </a:rPr>
              <a:t>-</a:t>
            </a:r>
            <a:r>
              <a:rPr>
                <a:solidFill>
                  <a:srgbClr val="40A070"/>
                </a:solidFill>
                <a:latin typeface="Courier"/>
              </a:rPr>
              <a:t>99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666666"/>
                </a:solidFill>
                <a:latin typeface="Courier"/>
              </a:rPr>
              <a:t>..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40A070"/>
                </a:solidFill>
                <a:latin typeface="Courier"/>
              </a:rPr>
              <a:t>100</a:t>
            </a:r>
            <a:r>
              <a:rPr>
                <a:latin typeface="Courier"/>
              </a:rPr>
              <a:t>;</a:t>
            </a:r>
            <a:br/>
            <a:r>
              <a:rPr>
                <a:latin typeface="Courier"/>
              </a:rPr>
              <a:t>Smallest </a:t>
            </a:r>
            <a:r>
              <a:rPr>
                <a:solidFill>
                  <a:srgbClr val="666666"/>
                </a:solidFill>
                <a:latin typeface="Courier"/>
              </a:rPr>
              <a:t>:</a:t>
            </a:r>
            <a:r>
              <a:rPr>
                <a:latin typeface="Courier"/>
              </a:rPr>
              <a:t> Signed_T </a:t>
            </a:r>
            <a:r>
              <a:rPr>
                <a:solidFill>
                  <a:srgbClr val="666666"/>
                </a:solidFill>
                <a:latin typeface="Courier"/>
              </a:rPr>
              <a:t>:=</a:t>
            </a:r>
            <a:r>
              <a:rPr>
                <a:latin typeface="Courier"/>
              </a:rPr>
              <a:t> Signed_T'First; </a:t>
            </a:r>
            <a:r>
              <a:rPr i="1">
                <a:solidFill>
                  <a:srgbClr val="60A0B0"/>
                </a:solidFill>
                <a:latin typeface="Courier"/>
              </a:rPr>
              <a:t>-- -99</a:t>
            </a:r>
            <a:br/>
            <a:r>
              <a:rPr>
                <a:latin typeface="Courier"/>
              </a:rPr>
              <a:t>Largest  </a:t>
            </a:r>
            <a:r>
              <a:rPr>
                <a:solidFill>
                  <a:srgbClr val="666666"/>
                </a:solidFill>
                <a:latin typeface="Courier"/>
              </a:rPr>
              <a:t>:</a:t>
            </a:r>
            <a:r>
              <a:rPr>
                <a:latin typeface="Courier"/>
              </a:rPr>
              <a:t> Signed_T </a:t>
            </a:r>
            <a:r>
              <a:rPr>
                <a:solidFill>
                  <a:srgbClr val="666666"/>
                </a:solidFill>
                <a:latin typeface="Courier"/>
              </a:rPr>
              <a:t>:=</a:t>
            </a:r>
            <a:r>
              <a:rPr>
                <a:latin typeface="Courier"/>
              </a:rPr>
              <a:t> Signed_T'Last;  </a:t>
            </a:r>
            <a:r>
              <a:rPr i="1">
                <a:solidFill>
                  <a:srgbClr val="60A0B0"/>
                </a:solidFill>
                <a:latin typeface="Courier"/>
              </a:rPr>
              <a:t>-- 100</a:t>
            </a:r>
          </a:p>
        </p:txBody>
      </p:sp>
      <p:sp>
        <p:nvSpPr>
          <p:cNvPr id="12" name="Google Shape;58;p4">
            <a:extLst>
              <a:ext uri="{FF2B5EF4-FFF2-40B4-BE49-F238E27FC236}">
                <a16:creationId xmlns:a16="http://schemas.microsoft.com/office/drawing/2014/main" id="{45977752-279C-C3C7-A0B9-8D2ABCF772A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0445262" y="6236695"/>
            <a:ext cx="9085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151A8-36F8-5058-BA25-E0F735499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1262" y="118037"/>
            <a:ext cx="10052538" cy="1246530"/>
          </a:xfrm>
          <a:prstGeom prst="rect">
            <a:avLst/>
          </a:prstGeom>
        </p:spPr>
        <p:txBody>
          <a:bodyPr/>
          <a:lstStyle/>
          <a:p>
            <a:pPr marL="0" lvl="0" indent="0">
              <a:buNone/>
            </a:pPr>
            <a:r>
              <a:t>Pack Aspect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6B7B2E-300D-9A35-45B6-BACE44EE5D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sz="1200" b="1" dirty="0"/>
              <a:t>pack</a:t>
            </a:r>
            <a:r>
              <a:rPr sz="1200" dirty="0"/>
              <a:t> aspect applies to composite types (record and array)</a:t>
            </a:r>
          </a:p>
          <a:p>
            <a:pPr lvl="0"/>
            <a:r>
              <a:rPr sz="1200" dirty="0"/>
              <a:t>Compiler optimizes data for size no matter performance impact</a:t>
            </a:r>
          </a:p>
          <a:p>
            <a:pPr lvl="0"/>
            <a:r>
              <a:rPr sz="1200" dirty="0"/>
              <a:t>Unpacked</a:t>
            </a:r>
          </a:p>
          <a:p>
            <a:pPr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sz="1100" b="1" dirty="0">
                <a:solidFill>
                  <a:srgbClr val="007020"/>
                </a:solidFill>
                <a:latin typeface="Courier"/>
              </a:rPr>
              <a:t>type</a:t>
            </a:r>
            <a:r>
              <a:rPr sz="1100" dirty="0">
                <a:latin typeface="Courier"/>
              </a:rPr>
              <a:t> Enum </a:t>
            </a:r>
            <a:r>
              <a:rPr sz="1100" b="1" dirty="0">
                <a:solidFill>
                  <a:srgbClr val="007020"/>
                </a:solidFill>
                <a:latin typeface="Courier"/>
              </a:rPr>
              <a:t>is</a:t>
            </a:r>
            <a:r>
              <a:rPr sz="1100" dirty="0">
                <a:latin typeface="Courier"/>
              </a:rPr>
              <a:t> </a:t>
            </a:r>
            <a:r>
              <a:rPr sz="1100" dirty="0">
                <a:solidFill>
                  <a:srgbClr val="666666"/>
                </a:solidFill>
                <a:latin typeface="Courier"/>
              </a:rPr>
              <a:t>(</a:t>
            </a:r>
            <a:r>
              <a:rPr sz="1100" dirty="0">
                <a:latin typeface="Courier"/>
              </a:rPr>
              <a:t>E1</a:t>
            </a:r>
            <a:r>
              <a:rPr sz="1100" dirty="0">
                <a:solidFill>
                  <a:srgbClr val="666666"/>
                </a:solidFill>
                <a:latin typeface="Courier"/>
              </a:rPr>
              <a:t>,</a:t>
            </a:r>
            <a:r>
              <a:rPr sz="1100" dirty="0">
                <a:latin typeface="Courier"/>
              </a:rPr>
              <a:t> E2</a:t>
            </a:r>
            <a:r>
              <a:rPr sz="1100" dirty="0">
                <a:solidFill>
                  <a:srgbClr val="666666"/>
                </a:solidFill>
                <a:latin typeface="Courier"/>
              </a:rPr>
              <a:t>,</a:t>
            </a:r>
            <a:r>
              <a:rPr sz="1100" dirty="0">
                <a:latin typeface="Courier"/>
              </a:rPr>
              <a:t> E3</a:t>
            </a:r>
            <a:r>
              <a:rPr sz="1100" dirty="0">
                <a:solidFill>
                  <a:srgbClr val="666666"/>
                </a:solidFill>
                <a:latin typeface="Courier"/>
              </a:rPr>
              <a:t>)</a:t>
            </a:r>
            <a:r>
              <a:rPr sz="1100" dirty="0">
                <a:latin typeface="Courier"/>
              </a:rPr>
              <a:t>;</a:t>
            </a:r>
            <a:br>
              <a:rPr sz="1100" dirty="0"/>
            </a:br>
            <a:r>
              <a:rPr sz="1100" b="1" dirty="0">
                <a:solidFill>
                  <a:srgbClr val="007020"/>
                </a:solidFill>
                <a:latin typeface="Courier"/>
              </a:rPr>
              <a:t>type</a:t>
            </a:r>
            <a:r>
              <a:rPr sz="1100" dirty="0">
                <a:latin typeface="Courier"/>
              </a:rPr>
              <a:t> Rec </a:t>
            </a:r>
            <a:r>
              <a:rPr sz="1100" b="1" dirty="0">
                <a:solidFill>
                  <a:srgbClr val="007020"/>
                </a:solidFill>
                <a:latin typeface="Courier"/>
              </a:rPr>
              <a:t>is</a:t>
            </a:r>
            <a:r>
              <a:rPr sz="1100" dirty="0">
                <a:latin typeface="Courier"/>
              </a:rPr>
              <a:t> </a:t>
            </a:r>
            <a:r>
              <a:rPr sz="1100" b="1" dirty="0">
                <a:solidFill>
                  <a:srgbClr val="007020"/>
                </a:solidFill>
                <a:latin typeface="Courier"/>
              </a:rPr>
              <a:t>record</a:t>
            </a:r>
            <a:br>
              <a:rPr sz="1100" dirty="0"/>
            </a:br>
            <a:r>
              <a:rPr sz="1100" dirty="0">
                <a:latin typeface="Courier"/>
              </a:rPr>
              <a:t>   A </a:t>
            </a:r>
            <a:r>
              <a:rPr sz="1100" dirty="0">
                <a:solidFill>
                  <a:srgbClr val="666666"/>
                </a:solidFill>
                <a:latin typeface="Courier"/>
              </a:rPr>
              <a:t>:</a:t>
            </a:r>
            <a:r>
              <a:rPr sz="1100" dirty="0">
                <a:latin typeface="Courier"/>
              </a:rPr>
              <a:t> </a:t>
            </a:r>
            <a:r>
              <a:rPr sz="1100" dirty="0">
                <a:solidFill>
                  <a:srgbClr val="902000"/>
                </a:solidFill>
                <a:latin typeface="Courier"/>
              </a:rPr>
              <a:t>Integer</a:t>
            </a:r>
            <a:r>
              <a:rPr sz="1100" dirty="0">
                <a:latin typeface="Courier"/>
              </a:rPr>
              <a:t>;</a:t>
            </a:r>
            <a:br>
              <a:rPr sz="1100" dirty="0"/>
            </a:br>
            <a:r>
              <a:rPr sz="1100" dirty="0">
                <a:latin typeface="Courier"/>
              </a:rPr>
              <a:t>   B </a:t>
            </a:r>
            <a:r>
              <a:rPr sz="1100" dirty="0">
                <a:solidFill>
                  <a:srgbClr val="666666"/>
                </a:solidFill>
                <a:latin typeface="Courier"/>
              </a:rPr>
              <a:t>:</a:t>
            </a:r>
            <a:r>
              <a:rPr sz="1100" dirty="0">
                <a:latin typeface="Courier"/>
              </a:rPr>
              <a:t> </a:t>
            </a:r>
            <a:r>
              <a:rPr sz="1100" dirty="0">
                <a:solidFill>
                  <a:srgbClr val="902000"/>
                </a:solidFill>
                <a:latin typeface="Courier"/>
              </a:rPr>
              <a:t>Boolean</a:t>
            </a:r>
            <a:r>
              <a:rPr sz="1100" dirty="0">
                <a:latin typeface="Courier"/>
              </a:rPr>
              <a:t>;</a:t>
            </a:r>
            <a:br>
              <a:rPr sz="1100" dirty="0"/>
            </a:br>
            <a:r>
              <a:rPr sz="1100" dirty="0">
                <a:latin typeface="Courier"/>
              </a:rPr>
              <a:t>   C </a:t>
            </a:r>
            <a:r>
              <a:rPr sz="1100" dirty="0">
                <a:solidFill>
                  <a:srgbClr val="666666"/>
                </a:solidFill>
                <a:latin typeface="Courier"/>
              </a:rPr>
              <a:t>:</a:t>
            </a:r>
            <a:r>
              <a:rPr sz="1100" dirty="0">
                <a:latin typeface="Courier"/>
              </a:rPr>
              <a:t> Enum;</a:t>
            </a:r>
            <a:br>
              <a:rPr sz="1100" dirty="0"/>
            </a:br>
            <a:r>
              <a:rPr sz="1100" b="1" dirty="0">
                <a:solidFill>
                  <a:srgbClr val="007020"/>
                </a:solidFill>
                <a:latin typeface="Courier"/>
              </a:rPr>
              <a:t>end record</a:t>
            </a:r>
            <a:r>
              <a:rPr sz="1100" dirty="0">
                <a:latin typeface="Courier"/>
              </a:rPr>
              <a:t>;</a:t>
            </a:r>
            <a:br>
              <a:rPr sz="1100" dirty="0"/>
            </a:br>
            <a:r>
              <a:rPr sz="1100" b="1" dirty="0">
                <a:solidFill>
                  <a:srgbClr val="007020"/>
                </a:solidFill>
                <a:latin typeface="Courier"/>
              </a:rPr>
              <a:t>type</a:t>
            </a:r>
            <a:r>
              <a:rPr sz="1100" dirty="0">
                <a:latin typeface="Courier"/>
              </a:rPr>
              <a:t> </a:t>
            </a:r>
            <a:r>
              <a:rPr sz="1100" dirty="0" err="1">
                <a:latin typeface="Courier"/>
              </a:rPr>
              <a:t>Ar</a:t>
            </a:r>
            <a:r>
              <a:rPr sz="1100" dirty="0">
                <a:latin typeface="Courier"/>
              </a:rPr>
              <a:t> </a:t>
            </a:r>
            <a:r>
              <a:rPr sz="1100" b="1" dirty="0">
                <a:solidFill>
                  <a:srgbClr val="007020"/>
                </a:solidFill>
                <a:latin typeface="Courier"/>
              </a:rPr>
              <a:t>is</a:t>
            </a:r>
            <a:r>
              <a:rPr sz="1100" dirty="0">
                <a:latin typeface="Courier"/>
              </a:rPr>
              <a:t> </a:t>
            </a:r>
            <a:r>
              <a:rPr sz="1100" b="1" dirty="0">
                <a:solidFill>
                  <a:srgbClr val="007020"/>
                </a:solidFill>
                <a:latin typeface="Courier"/>
              </a:rPr>
              <a:t>array</a:t>
            </a:r>
            <a:r>
              <a:rPr sz="1100" dirty="0">
                <a:latin typeface="Courier"/>
              </a:rPr>
              <a:t> </a:t>
            </a:r>
            <a:r>
              <a:rPr sz="1100" dirty="0">
                <a:solidFill>
                  <a:srgbClr val="666666"/>
                </a:solidFill>
                <a:latin typeface="Courier"/>
              </a:rPr>
              <a:t>(</a:t>
            </a:r>
            <a:r>
              <a:rPr sz="1100" dirty="0">
                <a:solidFill>
                  <a:srgbClr val="40A070"/>
                </a:solidFill>
                <a:latin typeface="Courier"/>
              </a:rPr>
              <a:t>1</a:t>
            </a:r>
            <a:r>
              <a:rPr sz="1100" dirty="0">
                <a:latin typeface="Courier"/>
              </a:rPr>
              <a:t> </a:t>
            </a:r>
            <a:r>
              <a:rPr sz="1100" dirty="0">
                <a:solidFill>
                  <a:srgbClr val="666666"/>
                </a:solidFill>
                <a:latin typeface="Courier"/>
              </a:rPr>
              <a:t>..</a:t>
            </a:r>
            <a:r>
              <a:rPr sz="1100" dirty="0">
                <a:latin typeface="Courier"/>
              </a:rPr>
              <a:t> </a:t>
            </a:r>
            <a:r>
              <a:rPr sz="1100" dirty="0">
                <a:solidFill>
                  <a:srgbClr val="40A070"/>
                </a:solidFill>
                <a:latin typeface="Courier"/>
              </a:rPr>
              <a:t>1000</a:t>
            </a:r>
            <a:r>
              <a:rPr sz="1100" dirty="0">
                <a:solidFill>
                  <a:srgbClr val="666666"/>
                </a:solidFill>
                <a:latin typeface="Courier"/>
              </a:rPr>
              <a:t>)</a:t>
            </a:r>
            <a:r>
              <a:rPr sz="1100" dirty="0">
                <a:latin typeface="Courier"/>
              </a:rPr>
              <a:t> </a:t>
            </a:r>
            <a:r>
              <a:rPr sz="1100" b="1" dirty="0">
                <a:solidFill>
                  <a:srgbClr val="007020"/>
                </a:solidFill>
                <a:latin typeface="Courier"/>
              </a:rPr>
              <a:t>of</a:t>
            </a:r>
            <a:r>
              <a:rPr sz="1100" dirty="0">
                <a:latin typeface="Courier"/>
              </a:rPr>
              <a:t> </a:t>
            </a:r>
            <a:r>
              <a:rPr sz="1100" dirty="0">
                <a:solidFill>
                  <a:srgbClr val="902000"/>
                </a:solidFill>
                <a:latin typeface="Courier"/>
              </a:rPr>
              <a:t>Boolean</a:t>
            </a:r>
            <a:r>
              <a:rPr sz="1100" dirty="0">
                <a:latin typeface="Courier"/>
              </a:rPr>
              <a:t>;</a:t>
            </a:r>
            <a:br>
              <a:rPr sz="1100" dirty="0"/>
            </a:br>
            <a:r>
              <a:rPr sz="1100" i="1" dirty="0">
                <a:solidFill>
                  <a:srgbClr val="60A0B0"/>
                </a:solidFill>
                <a:latin typeface="Courier"/>
              </a:rPr>
              <a:t>-- </a:t>
            </a:r>
            <a:r>
              <a:rPr sz="1100" i="1" dirty="0" err="1">
                <a:solidFill>
                  <a:srgbClr val="60A0B0"/>
                </a:solidFill>
                <a:latin typeface="Courier"/>
              </a:rPr>
              <a:t>Rec'Size</a:t>
            </a:r>
            <a:r>
              <a:rPr sz="1100" i="1" dirty="0">
                <a:solidFill>
                  <a:srgbClr val="60A0B0"/>
                </a:solidFill>
                <a:latin typeface="Courier"/>
              </a:rPr>
              <a:t> is 48, </a:t>
            </a:r>
            <a:r>
              <a:rPr sz="1100" i="1" dirty="0" err="1">
                <a:solidFill>
                  <a:srgbClr val="60A0B0"/>
                </a:solidFill>
                <a:latin typeface="Courier"/>
              </a:rPr>
              <a:t>Ar'Size</a:t>
            </a:r>
            <a:r>
              <a:rPr sz="1100" i="1" dirty="0">
                <a:solidFill>
                  <a:srgbClr val="60A0B0"/>
                </a:solidFill>
                <a:latin typeface="Courier"/>
              </a:rPr>
              <a:t> is 8000</a:t>
            </a:r>
          </a:p>
          <a:p>
            <a:pPr lvl="0"/>
            <a:r>
              <a:rPr sz="1200" dirty="0"/>
              <a:t>Packed</a:t>
            </a:r>
          </a:p>
          <a:p>
            <a:pPr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sz="1100" b="1" dirty="0">
                <a:solidFill>
                  <a:srgbClr val="007020"/>
                </a:solidFill>
                <a:latin typeface="Courier"/>
              </a:rPr>
              <a:t>type</a:t>
            </a:r>
            <a:r>
              <a:rPr sz="1100" dirty="0">
                <a:latin typeface="Courier"/>
              </a:rPr>
              <a:t> Enum </a:t>
            </a:r>
            <a:r>
              <a:rPr sz="1100" b="1" dirty="0">
                <a:solidFill>
                  <a:srgbClr val="007020"/>
                </a:solidFill>
                <a:latin typeface="Courier"/>
              </a:rPr>
              <a:t>is</a:t>
            </a:r>
            <a:r>
              <a:rPr sz="1100" dirty="0">
                <a:latin typeface="Courier"/>
              </a:rPr>
              <a:t> </a:t>
            </a:r>
            <a:r>
              <a:rPr sz="1100" dirty="0">
                <a:solidFill>
                  <a:srgbClr val="666666"/>
                </a:solidFill>
                <a:latin typeface="Courier"/>
              </a:rPr>
              <a:t>(</a:t>
            </a:r>
            <a:r>
              <a:rPr sz="1100" dirty="0">
                <a:latin typeface="Courier"/>
              </a:rPr>
              <a:t>E1</a:t>
            </a:r>
            <a:r>
              <a:rPr sz="1100" dirty="0">
                <a:solidFill>
                  <a:srgbClr val="666666"/>
                </a:solidFill>
                <a:latin typeface="Courier"/>
              </a:rPr>
              <a:t>,</a:t>
            </a:r>
            <a:r>
              <a:rPr sz="1100" dirty="0">
                <a:latin typeface="Courier"/>
              </a:rPr>
              <a:t> E2</a:t>
            </a:r>
            <a:r>
              <a:rPr sz="1100" dirty="0">
                <a:solidFill>
                  <a:srgbClr val="666666"/>
                </a:solidFill>
                <a:latin typeface="Courier"/>
              </a:rPr>
              <a:t>,</a:t>
            </a:r>
            <a:r>
              <a:rPr sz="1100" dirty="0">
                <a:latin typeface="Courier"/>
              </a:rPr>
              <a:t> E3</a:t>
            </a:r>
            <a:r>
              <a:rPr sz="1100" dirty="0">
                <a:solidFill>
                  <a:srgbClr val="666666"/>
                </a:solidFill>
                <a:latin typeface="Courier"/>
              </a:rPr>
              <a:t>)</a:t>
            </a:r>
            <a:r>
              <a:rPr sz="1100" dirty="0">
                <a:latin typeface="Courier"/>
              </a:rPr>
              <a:t>;</a:t>
            </a:r>
            <a:br>
              <a:rPr sz="1100" dirty="0"/>
            </a:br>
            <a:r>
              <a:rPr sz="1100" b="1" dirty="0">
                <a:solidFill>
                  <a:srgbClr val="007020"/>
                </a:solidFill>
                <a:latin typeface="Courier"/>
              </a:rPr>
              <a:t>type</a:t>
            </a:r>
            <a:r>
              <a:rPr sz="1100" dirty="0">
                <a:latin typeface="Courier"/>
              </a:rPr>
              <a:t> Rec </a:t>
            </a:r>
            <a:r>
              <a:rPr sz="1100" b="1" dirty="0">
                <a:solidFill>
                  <a:srgbClr val="007020"/>
                </a:solidFill>
                <a:latin typeface="Courier"/>
              </a:rPr>
              <a:t>is</a:t>
            </a:r>
            <a:r>
              <a:rPr sz="1100" dirty="0">
                <a:latin typeface="Courier"/>
              </a:rPr>
              <a:t> </a:t>
            </a:r>
            <a:r>
              <a:rPr sz="1100" b="1" dirty="0">
                <a:solidFill>
                  <a:srgbClr val="007020"/>
                </a:solidFill>
                <a:latin typeface="Courier"/>
              </a:rPr>
              <a:t>record</a:t>
            </a:r>
            <a:br>
              <a:rPr sz="1100" dirty="0"/>
            </a:br>
            <a:r>
              <a:rPr sz="1100" dirty="0">
                <a:latin typeface="Courier"/>
              </a:rPr>
              <a:t>   A </a:t>
            </a:r>
            <a:r>
              <a:rPr sz="1100" dirty="0">
                <a:solidFill>
                  <a:srgbClr val="666666"/>
                </a:solidFill>
                <a:latin typeface="Courier"/>
              </a:rPr>
              <a:t>:</a:t>
            </a:r>
            <a:r>
              <a:rPr sz="1100" dirty="0">
                <a:latin typeface="Courier"/>
              </a:rPr>
              <a:t> </a:t>
            </a:r>
            <a:r>
              <a:rPr sz="1100" dirty="0">
                <a:solidFill>
                  <a:srgbClr val="902000"/>
                </a:solidFill>
                <a:latin typeface="Courier"/>
              </a:rPr>
              <a:t>Integer</a:t>
            </a:r>
            <a:r>
              <a:rPr sz="1100" dirty="0">
                <a:latin typeface="Courier"/>
              </a:rPr>
              <a:t>;</a:t>
            </a:r>
            <a:br>
              <a:rPr sz="1100" dirty="0"/>
            </a:br>
            <a:r>
              <a:rPr sz="1100" dirty="0">
                <a:latin typeface="Courier"/>
              </a:rPr>
              <a:t>   B </a:t>
            </a:r>
            <a:r>
              <a:rPr sz="1100" dirty="0">
                <a:solidFill>
                  <a:srgbClr val="666666"/>
                </a:solidFill>
                <a:latin typeface="Courier"/>
              </a:rPr>
              <a:t>:</a:t>
            </a:r>
            <a:r>
              <a:rPr sz="1100" dirty="0">
                <a:latin typeface="Courier"/>
              </a:rPr>
              <a:t> </a:t>
            </a:r>
            <a:r>
              <a:rPr sz="1100" dirty="0">
                <a:solidFill>
                  <a:srgbClr val="902000"/>
                </a:solidFill>
                <a:latin typeface="Courier"/>
              </a:rPr>
              <a:t>Boolean</a:t>
            </a:r>
            <a:r>
              <a:rPr sz="1100" dirty="0">
                <a:latin typeface="Courier"/>
              </a:rPr>
              <a:t>;</a:t>
            </a:r>
            <a:br>
              <a:rPr sz="1100" dirty="0"/>
            </a:br>
            <a:r>
              <a:rPr sz="1100" dirty="0">
                <a:latin typeface="Courier"/>
              </a:rPr>
              <a:t>   C </a:t>
            </a:r>
            <a:r>
              <a:rPr sz="1100" dirty="0">
                <a:solidFill>
                  <a:srgbClr val="666666"/>
                </a:solidFill>
                <a:latin typeface="Courier"/>
              </a:rPr>
              <a:t>:</a:t>
            </a:r>
            <a:r>
              <a:rPr sz="1100" dirty="0">
                <a:latin typeface="Courier"/>
              </a:rPr>
              <a:t> Enum;</a:t>
            </a:r>
            <a:br>
              <a:rPr sz="1100" dirty="0"/>
            </a:br>
            <a:r>
              <a:rPr sz="1100" b="1" dirty="0">
                <a:solidFill>
                  <a:srgbClr val="007020"/>
                </a:solidFill>
                <a:latin typeface="Courier"/>
              </a:rPr>
              <a:t>end record</a:t>
            </a:r>
            <a:r>
              <a:rPr sz="1100" dirty="0">
                <a:latin typeface="Courier"/>
              </a:rPr>
              <a:t> </a:t>
            </a:r>
            <a:r>
              <a:rPr sz="1100" b="1" dirty="0">
                <a:solidFill>
                  <a:srgbClr val="007020"/>
                </a:solidFill>
                <a:latin typeface="Courier"/>
              </a:rPr>
              <a:t>with</a:t>
            </a:r>
            <a:r>
              <a:rPr sz="1100" dirty="0">
                <a:latin typeface="Courier"/>
              </a:rPr>
              <a:t> Pack;</a:t>
            </a:r>
            <a:br>
              <a:rPr sz="1100" dirty="0"/>
            </a:br>
            <a:r>
              <a:rPr sz="1100" b="1" dirty="0">
                <a:solidFill>
                  <a:srgbClr val="007020"/>
                </a:solidFill>
                <a:latin typeface="Courier"/>
              </a:rPr>
              <a:t>type</a:t>
            </a:r>
            <a:r>
              <a:rPr sz="1100" dirty="0">
                <a:latin typeface="Courier"/>
              </a:rPr>
              <a:t> </a:t>
            </a:r>
            <a:r>
              <a:rPr sz="1100" dirty="0" err="1">
                <a:latin typeface="Courier"/>
              </a:rPr>
              <a:t>Ar</a:t>
            </a:r>
            <a:r>
              <a:rPr sz="1100" dirty="0">
                <a:latin typeface="Courier"/>
              </a:rPr>
              <a:t> </a:t>
            </a:r>
            <a:r>
              <a:rPr sz="1100" b="1" dirty="0">
                <a:solidFill>
                  <a:srgbClr val="007020"/>
                </a:solidFill>
                <a:latin typeface="Courier"/>
              </a:rPr>
              <a:t>is</a:t>
            </a:r>
            <a:r>
              <a:rPr sz="1100" dirty="0">
                <a:latin typeface="Courier"/>
              </a:rPr>
              <a:t> </a:t>
            </a:r>
            <a:r>
              <a:rPr sz="1100" b="1" dirty="0">
                <a:solidFill>
                  <a:srgbClr val="007020"/>
                </a:solidFill>
                <a:latin typeface="Courier"/>
              </a:rPr>
              <a:t>array</a:t>
            </a:r>
            <a:r>
              <a:rPr sz="1100" dirty="0">
                <a:latin typeface="Courier"/>
              </a:rPr>
              <a:t> </a:t>
            </a:r>
            <a:r>
              <a:rPr sz="1100" dirty="0">
                <a:solidFill>
                  <a:srgbClr val="666666"/>
                </a:solidFill>
                <a:latin typeface="Courier"/>
              </a:rPr>
              <a:t>(</a:t>
            </a:r>
            <a:r>
              <a:rPr sz="1100" dirty="0">
                <a:solidFill>
                  <a:srgbClr val="40A070"/>
                </a:solidFill>
                <a:latin typeface="Courier"/>
              </a:rPr>
              <a:t>1</a:t>
            </a:r>
            <a:r>
              <a:rPr sz="1100" dirty="0">
                <a:latin typeface="Courier"/>
              </a:rPr>
              <a:t> </a:t>
            </a:r>
            <a:r>
              <a:rPr sz="1100" dirty="0">
                <a:solidFill>
                  <a:srgbClr val="666666"/>
                </a:solidFill>
                <a:latin typeface="Courier"/>
              </a:rPr>
              <a:t>..</a:t>
            </a:r>
            <a:r>
              <a:rPr sz="1100" dirty="0">
                <a:latin typeface="Courier"/>
              </a:rPr>
              <a:t> </a:t>
            </a:r>
            <a:r>
              <a:rPr sz="1100" dirty="0">
                <a:solidFill>
                  <a:srgbClr val="40A070"/>
                </a:solidFill>
                <a:latin typeface="Courier"/>
              </a:rPr>
              <a:t>1000</a:t>
            </a:r>
            <a:r>
              <a:rPr sz="1100" dirty="0">
                <a:solidFill>
                  <a:srgbClr val="666666"/>
                </a:solidFill>
                <a:latin typeface="Courier"/>
              </a:rPr>
              <a:t>)</a:t>
            </a:r>
            <a:r>
              <a:rPr sz="1100" dirty="0">
                <a:latin typeface="Courier"/>
              </a:rPr>
              <a:t> </a:t>
            </a:r>
            <a:r>
              <a:rPr sz="1100" b="1" dirty="0">
                <a:solidFill>
                  <a:srgbClr val="007020"/>
                </a:solidFill>
                <a:latin typeface="Courier"/>
              </a:rPr>
              <a:t>of</a:t>
            </a:r>
            <a:r>
              <a:rPr sz="1100" dirty="0">
                <a:latin typeface="Courier"/>
              </a:rPr>
              <a:t> </a:t>
            </a:r>
            <a:r>
              <a:rPr sz="1100" dirty="0">
                <a:solidFill>
                  <a:srgbClr val="902000"/>
                </a:solidFill>
                <a:latin typeface="Courier"/>
              </a:rPr>
              <a:t>Boolean</a:t>
            </a:r>
            <a:r>
              <a:rPr sz="1100" dirty="0">
                <a:latin typeface="Courier"/>
              </a:rPr>
              <a:t>;</a:t>
            </a:r>
            <a:br>
              <a:rPr sz="1100" dirty="0"/>
            </a:br>
            <a:r>
              <a:rPr sz="1100" b="1" dirty="0">
                <a:solidFill>
                  <a:srgbClr val="007020"/>
                </a:solidFill>
                <a:latin typeface="Courier"/>
              </a:rPr>
              <a:t>pragma</a:t>
            </a:r>
            <a:r>
              <a:rPr sz="1100" dirty="0">
                <a:latin typeface="Courier"/>
              </a:rPr>
              <a:t> Pack </a:t>
            </a:r>
            <a:r>
              <a:rPr sz="1100" dirty="0">
                <a:solidFill>
                  <a:srgbClr val="666666"/>
                </a:solidFill>
                <a:latin typeface="Courier"/>
              </a:rPr>
              <a:t>(</a:t>
            </a:r>
            <a:r>
              <a:rPr sz="1100" dirty="0" err="1">
                <a:latin typeface="Courier"/>
              </a:rPr>
              <a:t>Ar</a:t>
            </a:r>
            <a:r>
              <a:rPr sz="1100" dirty="0">
                <a:solidFill>
                  <a:srgbClr val="666666"/>
                </a:solidFill>
                <a:latin typeface="Courier"/>
              </a:rPr>
              <a:t>)</a:t>
            </a:r>
            <a:r>
              <a:rPr sz="1100" dirty="0">
                <a:latin typeface="Courier"/>
              </a:rPr>
              <a:t>;</a:t>
            </a:r>
            <a:br>
              <a:rPr sz="1100" dirty="0"/>
            </a:br>
            <a:r>
              <a:rPr sz="1100" i="1" dirty="0">
                <a:solidFill>
                  <a:srgbClr val="60A0B0"/>
                </a:solidFill>
                <a:latin typeface="Courier"/>
              </a:rPr>
              <a:t>-- </a:t>
            </a:r>
            <a:r>
              <a:rPr sz="1100" i="1" dirty="0" err="1">
                <a:solidFill>
                  <a:srgbClr val="60A0B0"/>
                </a:solidFill>
                <a:latin typeface="Courier"/>
              </a:rPr>
              <a:t>Rec'Size</a:t>
            </a:r>
            <a:r>
              <a:rPr sz="1100" i="1" dirty="0">
                <a:solidFill>
                  <a:srgbClr val="60A0B0"/>
                </a:solidFill>
                <a:latin typeface="Courier"/>
              </a:rPr>
              <a:t> is 35, </a:t>
            </a:r>
            <a:r>
              <a:rPr sz="1100" i="1" dirty="0" err="1">
                <a:solidFill>
                  <a:srgbClr val="60A0B0"/>
                </a:solidFill>
                <a:latin typeface="Courier"/>
              </a:rPr>
              <a:t>Ar'Size</a:t>
            </a:r>
            <a:r>
              <a:rPr sz="1100" i="1" dirty="0">
                <a:solidFill>
                  <a:srgbClr val="60A0B0"/>
                </a:solidFill>
                <a:latin typeface="Courier"/>
              </a:rPr>
              <a:t> is 1000</a:t>
            </a:r>
          </a:p>
        </p:txBody>
      </p:sp>
      <p:sp>
        <p:nvSpPr>
          <p:cNvPr id="12" name="Google Shape;58;p4">
            <a:extLst>
              <a:ext uri="{FF2B5EF4-FFF2-40B4-BE49-F238E27FC236}">
                <a16:creationId xmlns:a16="http://schemas.microsoft.com/office/drawing/2014/main" id="{45977752-279C-C3C7-A0B9-8D2ABCF772A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0445262" y="6236695"/>
            <a:ext cx="9085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150</a:t>
            </a:fld>
            <a:endParaRPr lang="en-US" dirty="0"/>
          </a:p>
        </p:txBody>
      </p:sp>
    </p:spTree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222EF-E95E-D40A-01E0-CB569C012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1262" y="118037"/>
            <a:ext cx="10052538" cy="1246530"/>
          </a:xfrm>
          <a:prstGeom prst="rect">
            <a:avLst/>
          </a:prstGeom>
        </p:spPr>
        <p:txBody>
          <a:bodyPr/>
          <a:lstStyle/>
          <a:p>
            <a:pPr marL="0" lvl="0" indent="0">
              <a:buNone/>
            </a:pPr>
            <a:r>
              <a:t>Record Representation Clauses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FE06AD-C4D6-E3C9-3EEB-EBEB6931C89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sz="2400" dirty="0"/>
              <a:t>Exact mapping between a record and its binary representation</a:t>
            </a:r>
          </a:p>
          <a:p>
            <a:pPr lvl="0"/>
            <a:r>
              <a:rPr sz="2400" dirty="0"/>
              <a:t>Optimization purposes, or hardware requirements</a:t>
            </a:r>
          </a:p>
          <a:p>
            <a:pPr lvl="1"/>
            <a:r>
              <a:rPr sz="2000" dirty="0"/>
              <a:t>Driver mapped on the address space, communication protocol...</a:t>
            </a:r>
          </a:p>
          <a:p>
            <a:pPr lvl="0"/>
            <a:r>
              <a:rPr sz="2400" dirty="0"/>
              <a:t>Fields represented as</a:t>
            </a:r>
          </a:p>
          <a:p>
            <a:pPr lvl="1" indent="0">
              <a:buNone/>
            </a:pPr>
            <a:r>
              <a:rPr sz="2000" dirty="0">
                <a:solidFill>
                  <a:srgbClr val="666666"/>
                </a:solidFill>
                <a:latin typeface="Courier"/>
              </a:rPr>
              <a:t>&lt;</a:t>
            </a:r>
            <a:r>
              <a:rPr sz="2000" dirty="0">
                <a:latin typeface="Courier"/>
              </a:rPr>
              <a:t>name</a:t>
            </a:r>
            <a:r>
              <a:rPr sz="2000" dirty="0">
                <a:solidFill>
                  <a:srgbClr val="666666"/>
                </a:solidFill>
                <a:latin typeface="Courier"/>
              </a:rPr>
              <a:t>&gt;</a:t>
            </a:r>
            <a:r>
              <a:rPr sz="2000" dirty="0">
                <a:latin typeface="Courier"/>
              </a:rPr>
              <a:t> </a:t>
            </a:r>
            <a:r>
              <a:rPr sz="2000" b="1" dirty="0">
                <a:solidFill>
                  <a:srgbClr val="007020"/>
                </a:solidFill>
                <a:latin typeface="Courier"/>
              </a:rPr>
              <a:t>at</a:t>
            </a:r>
            <a:r>
              <a:rPr sz="2000" dirty="0">
                <a:latin typeface="Courier"/>
              </a:rPr>
              <a:t> </a:t>
            </a:r>
            <a:r>
              <a:rPr sz="2000" dirty="0">
                <a:solidFill>
                  <a:srgbClr val="666666"/>
                </a:solidFill>
                <a:latin typeface="Courier"/>
              </a:rPr>
              <a:t>&lt;</a:t>
            </a:r>
            <a:r>
              <a:rPr sz="2000" dirty="0">
                <a:latin typeface="Courier"/>
              </a:rPr>
              <a:t>byte</a:t>
            </a:r>
            <a:r>
              <a:rPr sz="2000" dirty="0">
                <a:solidFill>
                  <a:srgbClr val="666666"/>
                </a:solidFill>
                <a:latin typeface="Courier"/>
              </a:rPr>
              <a:t>&gt;</a:t>
            </a:r>
            <a:r>
              <a:rPr sz="2000" dirty="0">
                <a:latin typeface="Courier"/>
              </a:rPr>
              <a:t> </a:t>
            </a:r>
            <a:r>
              <a:rPr sz="2000" b="1" dirty="0">
                <a:solidFill>
                  <a:srgbClr val="007020"/>
                </a:solidFill>
                <a:latin typeface="Courier"/>
              </a:rPr>
              <a:t>range</a:t>
            </a:r>
            <a:br>
              <a:rPr sz="2000" dirty="0"/>
            </a:br>
            <a:r>
              <a:rPr sz="2000" dirty="0">
                <a:latin typeface="Courier"/>
              </a:rPr>
              <a:t>   </a:t>
            </a:r>
            <a:r>
              <a:rPr sz="2000" dirty="0">
                <a:solidFill>
                  <a:srgbClr val="666666"/>
                </a:solidFill>
                <a:latin typeface="Courier"/>
              </a:rPr>
              <a:t>&lt;</a:t>
            </a:r>
            <a:r>
              <a:rPr sz="2000" dirty="0">
                <a:latin typeface="Courier"/>
              </a:rPr>
              <a:t>starting</a:t>
            </a:r>
            <a:r>
              <a:rPr sz="2000" dirty="0">
                <a:solidFill>
                  <a:srgbClr val="666666"/>
                </a:solidFill>
                <a:latin typeface="Courier"/>
              </a:rPr>
              <a:t>-</a:t>
            </a:r>
            <a:r>
              <a:rPr sz="2000" dirty="0">
                <a:latin typeface="Courier"/>
              </a:rPr>
              <a:t>bit</a:t>
            </a:r>
            <a:r>
              <a:rPr sz="2000" dirty="0">
                <a:solidFill>
                  <a:srgbClr val="666666"/>
                </a:solidFill>
                <a:latin typeface="Courier"/>
              </a:rPr>
              <a:t>&gt;</a:t>
            </a:r>
            <a:r>
              <a:rPr sz="2000" dirty="0">
                <a:latin typeface="Courier"/>
              </a:rPr>
              <a:t> </a:t>
            </a:r>
            <a:r>
              <a:rPr sz="2000" dirty="0">
                <a:solidFill>
                  <a:srgbClr val="666666"/>
                </a:solidFill>
                <a:latin typeface="Courier"/>
              </a:rPr>
              <a:t>..</a:t>
            </a:r>
            <a:br>
              <a:rPr sz="2000" dirty="0"/>
            </a:br>
            <a:r>
              <a:rPr sz="2000" dirty="0">
                <a:latin typeface="Courier"/>
              </a:rPr>
              <a:t>   </a:t>
            </a:r>
            <a:r>
              <a:rPr sz="2000" dirty="0">
                <a:solidFill>
                  <a:srgbClr val="666666"/>
                </a:solidFill>
                <a:latin typeface="Courier"/>
              </a:rPr>
              <a:t>&lt;</a:t>
            </a:r>
            <a:r>
              <a:rPr sz="2000" dirty="0">
                <a:latin typeface="Courier"/>
              </a:rPr>
              <a:t>ending</a:t>
            </a:r>
            <a:r>
              <a:rPr sz="2000" dirty="0">
                <a:solidFill>
                  <a:srgbClr val="666666"/>
                </a:solidFill>
                <a:latin typeface="Courier"/>
              </a:rPr>
              <a:t>-</a:t>
            </a:r>
            <a:r>
              <a:rPr sz="2000" dirty="0">
                <a:latin typeface="Courier"/>
              </a:rPr>
              <a:t>bit</a:t>
            </a:r>
            <a:r>
              <a:rPr sz="2000" dirty="0">
                <a:solidFill>
                  <a:srgbClr val="666666"/>
                </a:solidFill>
                <a:latin typeface="Courier"/>
              </a:rPr>
              <a:t>&gt;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57A756-FA60-1838-0E75-B63604D5277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sz="2000" b="1" dirty="0">
                <a:solidFill>
                  <a:srgbClr val="007020"/>
                </a:solidFill>
                <a:latin typeface="Courier"/>
              </a:rPr>
              <a:t>type</a:t>
            </a:r>
            <a:r>
              <a:rPr sz="2000" dirty="0">
                <a:latin typeface="Courier"/>
              </a:rPr>
              <a:t> Rec1 </a:t>
            </a:r>
            <a:r>
              <a:rPr sz="2000" b="1" dirty="0">
                <a:solidFill>
                  <a:srgbClr val="007020"/>
                </a:solidFill>
                <a:latin typeface="Courier"/>
              </a:rPr>
              <a:t>is</a:t>
            </a:r>
            <a:r>
              <a:rPr sz="2000" dirty="0">
                <a:latin typeface="Courier"/>
              </a:rPr>
              <a:t> </a:t>
            </a:r>
            <a:r>
              <a:rPr sz="2000" b="1" dirty="0">
                <a:solidFill>
                  <a:srgbClr val="007020"/>
                </a:solidFill>
                <a:latin typeface="Courier"/>
              </a:rPr>
              <a:t>record</a:t>
            </a:r>
            <a:br>
              <a:rPr sz="2000" dirty="0"/>
            </a:br>
            <a:r>
              <a:rPr sz="2000" dirty="0">
                <a:latin typeface="Courier"/>
              </a:rPr>
              <a:t>   A </a:t>
            </a:r>
            <a:r>
              <a:rPr sz="2000" dirty="0">
                <a:solidFill>
                  <a:srgbClr val="666666"/>
                </a:solidFill>
                <a:latin typeface="Courier"/>
              </a:rPr>
              <a:t>:</a:t>
            </a:r>
            <a:r>
              <a:rPr sz="2000" dirty="0">
                <a:latin typeface="Courier"/>
              </a:rPr>
              <a:t> </a:t>
            </a:r>
            <a:r>
              <a:rPr sz="2000" dirty="0">
                <a:solidFill>
                  <a:srgbClr val="902000"/>
                </a:solidFill>
                <a:latin typeface="Courier"/>
              </a:rPr>
              <a:t>Integer</a:t>
            </a:r>
            <a:r>
              <a:rPr sz="2000" dirty="0">
                <a:latin typeface="Courier"/>
              </a:rPr>
              <a:t> </a:t>
            </a:r>
            <a:r>
              <a:rPr sz="2000" b="1" dirty="0">
                <a:solidFill>
                  <a:srgbClr val="007020"/>
                </a:solidFill>
                <a:latin typeface="Courier"/>
              </a:rPr>
              <a:t>range</a:t>
            </a:r>
            <a:r>
              <a:rPr sz="2000" dirty="0">
                <a:latin typeface="Courier"/>
              </a:rPr>
              <a:t> </a:t>
            </a:r>
            <a:r>
              <a:rPr sz="2000" dirty="0">
                <a:solidFill>
                  <a:srgbClr val="40A070"/>
                </a:solidFill>
                <a:latin typeface="Courier"/>
              </a:rPr>
              <a:t>0</a:t>
            </a:r>
            <a:r>
              <a:rPr sz="2000" dirty="0">
                <a:latin typeface="Courier"/>
              </a:rPr>
              <a:t> </a:t>
            </a:r>
            <a:r>
              <a:rPr sz="2000" dirty="0">
                <a:solidFill>
                  <a:srgbClr val="666666"/>
                </a:solidFill>
                <a:latin typeface="Courier"/>
              </a:rPr>
              <a:t>..</a:t>
            </a:r>
            <a:r>
              <a:rPr sz="2000" dirty="0">
                <a:latin typeface="Courier"/>
              </a:rPr>
              <a:t> </a:t>
            </a:r>
            <a:r>
              <a:rPr sz="2000" dirty="0">
                <a:solidFill>
                  <a:srgbClr val="40A070"/>
                </a:solidFill>
                <a:latin typeface="Courier"/>
              </a:rPr>
              <a:t>4</a:t>
            </a:r>
            <a:r>
              <a:rPr sz="2000" dirty="0">
                <a:latin typeface="Courier"/>
              </a:rPr>
              <a:t>;</a:t>
            </a:r>
            <a:br>
              <a:rPr sz="2000" dirty="0"/>
            </a:br>
            <a:r>
              <a:rPr sz="2000" dirty="0">
                <a:latin typeface="Courier"/>
              </a:rPr>
              <a:t>   B </a:t>
            </a:r>
            <a:r>
              <a:rPr sz="2000" dirty="0">
                <a:solidFill>
                  <a:srgbClr val="666666"/>
                </a:solidFill>
                <a:latin typeface="Courier"/>
              </a:rPr>
              <a:t>:</a:t>
            </a:r>
            <a:r>
              <a:rPr sz="2000" dirty="0">
                <a:latin typeface="Courier"/>
              </a:rPr>
              <a:t> </a:t>
            </a:r>
            <a:r>
              <a:rPr sz="2000" dirty="0">
                <a:solidFill>
                  <a:srgbClr val="902000"/>
                </a:solidFill>
                <a:latin typeface="Courier"/>
              </a:rPr>
              <a:t>Boolean</a:t>
            </a:r>
            <a:r>
              <a:rPr sz="2000" dirty="0">
                <a:latin typeface="Courier"/>
              </a:rPr>
              <a:t>;</a:t>
            </a:r>
            <a:br>
              <a:rPr sz="2000" dirty="0"/>
            </a:br>
            <a:r>
              <a:rPr sz="2000" dirty="0">
                <a:latin typeface="Courier"/>
              </a:rPr>
              <a:t>   C </a:t>
            </a:r>
            <a:r>
              <a:rPr sz="2000" dirty="0">
                <a:solidFill>
                  <a:srgbClr val="666666"/>
                </a:solidFill>
                <a:latin typeface="Courier"/>
              </a:rPr>
              <a:t>:</a:t>
            </a:r>
            <a:r>
              <a:rPr sz="2000" dirty="0">
                <a:latin typeface="Courier"/>
              </a:rPr>
              <a:t> </a:t>
            </a:r>
            <a:r>
              <a:rPr sz="2000" dirty="0">
                <a:solidFill>
                  <a:srgbClr val="902000"/>
                </a:solidFill>
                <a:latin typeface="Courier"/>
              </a:rPr>
              <a:t>Integer</a:t>
            </a:r>
            <a:r>
              <a:rPr sz="2000" dirty="0">
                <a:latin typeface="Courier"/>
              </a:rPr>
              <a:t>;</a:t>
            </a:r>
            <a:br>
              <a:rPr sz="2000" dirty="0"/>
            </a:br>
            <a:r>
              <a:rPr sz="2000" dirty="0">
                <a:latin typeface="Courier"/>
              </a:rPr>
              <a:t>   D </a:t>
            </a:r>
            <a:r>
              <a:rPr sz="2000" dirty="0">
                <a:solidFill>
                  <a:srgbClr val="666666"/>
                </a:solidFill>
                <a:latin typeface="Courier"/>
              </a:rPr>
              <a:t>:</a:t>
            </a:r>
            <a:r>
              <a:rPr sz="2000" dirty="0">
                <a:latin typeface="Courier"/>
              </a:rPr>
              <a:t> Enum;</a:t>
            </a:r>
            <a:br>
              <a:rPr sz="2000" dirty="0"/>
            </a:br>
            <a:r>
              <a:rPr sz="2000" b="1" dirty="0">
                <a:solidFill>
                  <a:srgbClr val="007020"/>
                </a:solidFill>
                <a:latin typeface="Courier"/>
              </a:rPr>
              <a:t>end record</a:t>
            </a:r>
            <a:r>
              <a:rPr sz="2000" dirty="0">
                <a:latin typeface="Courier"/>
              </a:rPr>
              <a:t>;</a:t>
            </a:r>
            <a:br>
              <a:rPr sz="2000" dirty="0"/>
            </a:br>
            <a:r>
              <a:rPr sz="2000" b="1" dirty="0">
                <a:solidFill>
                  <a:srgbClr val="007020"/>
                </a:solidFill>
                <a:latin typeface="Courier"/>
              </a:rPr>
              <a:t>for</a:t>
            </a:r>
            <a:r>
              <a:rPr sz="2000" dirty="0">
                <a:latin typeface="Courier"/>
              </a:rPr>
              <a:t> Rec1 </a:t>
            </a:r>
            <a:r>
              <a:rPr sz="2000" b="1" dirty="0">
                <a:solidFill>
                  <a:srgbClr val="007020"/>
                </a:solidFill>
                <a:latin typeface="Courier"/>
              </a:rPr>
              <a:t>use</a:t>
            </a:r>
            <a:r>
              <a:rPr sz="2000" dirty="0">
                <a:latin typeface="Courier"/>
              </a:rPr>
              <a:t> </a:t>
            </a:r>
            <a:r>
              <a:rPr sz="2000" b="1" dirty="0">
                <a:solidFill>
                  <a:srgbClr val="007020"/>
                </a:solidFill>
                <a:latin typeface="Courier"/>
              </a:rPr>
              <a:t>record</a:t>
            </a:r>
            <a:br>
              <a:rPr sz="2000" dirty="0"/>
            </a:br>
            <a:r>
              <a:rPr sz="2000" dirty="0">
                <a:latin typeface="Courier"/>
              </a:rPr>
              <a:t>   A </a:t>
            </a:r>
            <a:r>
              <a:rPr sz="2000" b="1" dirty="0">
                <a:solidFill>
                  <a:srgbClr val="007020"/>
                </a:solidFill>
                <a:latin typeface="Courier"/>
              </a:rPr>
              <a:t>at</a:t>
            </a:r>
            <a:r>
              <a:rPr sz="2000" dirty="0">
                <a:latin typeface="Courier"/>
              </a:rPr>
              <a:t> </a:t>
            </a:r>
            <a:r>
              <a:rPr sz="2000" dirty="0">
                <a:solidFill>
                  <a:srgbClr val="40A070"/>
                </a:solidFill>
                <a:latin typeface="Courier"/>
              </a:rPr>
              <a:t>0</a:t>
            </a:r>
            <a:r>
              <a:rPr sz="2000" dirty="0">
                <a:latin typeface="Courier"/>
              </a:rPr>
              <a:t> </a:t>
            </a:r>
            <a:r>
              <a:rPr sz="2000" b="1" dirty="0">
                <a:solidFill>
                  <a:srgbClr val="007020"/>
                </a:solidFill>
                <a:latin typeface="Courier"/>
              </a:rPr>
              <a:t>range</a:t>
            </a:r>
            <a:r>
              <a:rPr sz="2000" dirty="0">
                <a:latin typeface="Courier"/>
              </a:rPr>
              <a:t> </a:t>
            </a:r>
            <a:r>
              <a:rPr sz="2000" dirty="0">
                <a:solidFill>
                  <a:srgbClr val="40A070"/>
                </a:solidFill>
                <a:latin typeface="Courier"/>
              </a:rPr>
              <a:t>0</a:t>
            </a:r>
            <a:r>
              <a:rPr sz="2000" dirty="0">
                <a:latin typeface="Courier"/>
              </a:rPr>
              <a:t> </a:t>
            </a:r>
            <a:r>
              <a:rPr sz="2000" dirty="0">
                <a:solidFill>
                  <a:srgbClr val="666666"/>
                </a:solidFill>
                <a:latin typeface="Courier"/>
              </a:rPr>
              <a:t>..</a:t>
            </a:r>
            <a:r>
              <a:rPr sz="2000" dirty="0">
                <a:latin typeface="Courier"/>
              </a:rPr>
              <a:t>  </a:t>
            </a:r>
            <a:r>
              <a:rPr sz="2000" dirty="0">
                <a:solidFill>
                  <a:srgbClr val="40A070"/>
                </a:solidFill>
                <a:latin typeface="Courier"/>
              </a:rPr>
              <a:t>2</a:t>
            </a:r>
            <a:r>
              <a:rPr sz="2000" dirty="0">
                <a:latin typeface="Courier"/>
              </a:rPr>
              <a:t>;</a:t>
            </a:r>
            <a:br>
              <a:rPr sz="2000" dirty="0"/>
            </a:br>
            <a:r>
              <a:rPr sz="2000" dirty="0">
                <a:latin typeface="Courier"/>
              </a:rPr>
              <a:t>   B </a:t>
            </a:r>
            <a:r>
              <a:rPr sz="2000" b="1" dirty="0">
                <a:solidFill>
                  <a:srgbClr val="007020"/>
                </a:solidFill>
                <a:latin typeface="Courier"/>
              </a:rPr>
              <a:t>at</a:t>
            </a:r>
            <a:r>
              <a:rPr sz="2000" dirty="0">
                <a:latin typeface="Courier"/>
              </a:rPr>
              <a:t> </a:t>
            </a:r>
            <a:r>
              <a:rPr sz="2000" dirty="0">
                <a:solidFill>
                  <a:srgbClr val="40A070"/>
                </a:solidFill>
                <a:latin typeface="Courier"/>
              </a:rPr>
              <a:t>0</a:t>
            </a:r>
            <a:r>
              <a:rPr sz="2000" dirty="0">
                <a:latin typeface="Courier"/>
              </a:rPr>
              <a:t> </a:t>
            </a:r>
            <a:r>
              <a:rPr sz="2000" b="1" dirty="0">
                <a:solidFill>
                  <a:srgbClr val="007020"/>
                </a:solidFill>
                <a:latin typeface="Courier"/>
              </a:rPr>
              <a:t>range</a:t>
            </a:r>
            <a:r>
              <a:rPr sz="2000" dirty="0">
                <a:latin typeface="Courier"/>
              </a:rPr>
              <a:t> </a:t>
            </a:r>
            <a:r>
              <a:rPr sz="2000" dirty="0">
                <a:solidFill>
                  <a:srgbClr val="40A070"/>
                </a:solidFill>
                <a:latin typeface="Courier"/>
              </a:rPr>
              <a:t>3</a:t>
            </a:r>
            <a:r>
              <a:rPr sz="2000" dirty="0">
                <a:latin typeface="Courier"/>
              </a:rPr>
              <a:t> </a:t>
            </a:r>
            <a:r>
              <a:rPr sz="2000" dirty="0">
                <a:solidFill>
                  <a:srgbClr val="666666"/>
                </a:solidFill>
                <a:latin typeface="Courier"/>
              </a:rPr>
              <a:t>..</a:t>
            </a:r>
            <a:r>
              <a:rPr sz="2000" dirty="0">
                <a:latin typeface="Courier"/>
              </a:rPr>
              <a:t>  </a:t>
            </a:r>
            <a:r>
              <a:rPr sz="2000" dirty="0">
                <a:solidFill>
                  <a:srgbClr val="40A070"/>
                </a:solidFill>
                <a:latin typeface="Courier"/>
              </a:rPr>
              <a:t>3</a:t>
            </a:r>
            <a:r>
              <a:rPr sz="2000" dirty="0">
                <a:latin typeface="Courier"/>
              </a:rPr>
              <a:t>;</a:t>
            </a:r>
            <a:br>
              <a:rPr sz="2000" dirty="0"/>
            </a:br>
            <a:r>
              <a:rPr sz="2000" dirty="0">
                <a:latin typeface="Courier"/>
              </a:rPr>
              <a:t>   C </a:t>
            </a:r>
            <a:r>
              <a:rPr sz="2000" b="1" dirty="0">
                <a:solidFill>
                  <a:srgbClr val="007020"/>
                </a:solidFill>
                <a:latin typeface="Courier"/>
              </a:rPr>
              <a:t>at</a:t>
            </a:r>
            <a:r>
              <a:rPr sz="2000" dirty="0">
                <a:latin typeface="Courier"/>
              </a:rPr>
              <a:t> </a:t>
            </a:r>
            <a:r>
              <a:rPr sz="2000" dirty="0">
                <a:solidFill>
                  <a:srgbClr val="40A070"/>
                </a:solidFill>
                <a:latin typeface="Courier"/>
              </a:rPr>
              <a:t>0</a:t>
            </a:r>
            <a:r>
              <a:rPr sz="2000" dirty="0">
                <a:latin typeface="Courier"/>
              </a:rPr>
              <a:t> </a:t>
            </a:r>
            <a:r>
              <a:rPr sz="2000" b="1" dirty="0">
                <a:solidFill>
                  <a:srgbClr val="007020"/>
                </a:solidFill>
                <a:latin typeface="Courier"/>
              </a:rPr>
              <a:t>range</a:t>
            </a:r>
            <a:r>
              <a:rPr sz="2000" dirty="0">
                <a:latin typeface="Courier"/>
              </a:rPr>
              <a:t> </a:t>
            </a:r>
            <a:r>
              <a:rPr sz="2000" dirty="0">
                <a:solidFill>
                  <a:srgbClr val="40A070"/>
                </a:solidFill>
                <a:latin typeface="Courier"/>
              </a:rPr>
              <a:t>4</a:t>
            </a:r>
            <a:r>
              <a:rPr sz="2000" dirty="0">
                <a:latin typeface="Courier"/>
              </a:rPr>
              <a:t> </a:t>
            </a:r>
            <a:r>
              <a:rPr sz="2000" dirty="0">
                <a:solidFill>
                  <a:srgbClr val="666666"/>
                </a:solidFill>
                <a:latin typeface="Courier"/>
              </a:rPr>
              <a:t>..</a:t>
            </a:r>
            <a:r>
              <a:rPr sz="2000" dirty="0">
                <a:latin typeface="Courier"/>
              </a:rPr>
              <a:t> </a:t>
            </a:r>
            <a:r>
              <a:rPr sz="2000" dirty="0">
                <a:solidFill>
                  <a:srgbClr val="40A070"/>
                </a:solidFill>
                <a:latin typeface="Courier"/>
              </a:rPr>
              <a:t>35</a:t>
            </a:r>
            <a:r>
              <a:rPr sz="2000" dirty="0">
                <a:latin typeface="Courier"/>
              </a:rPr>
              <a:t>;</a:t>
            </a:r>
            <a:br>
              <a:rPr sz="2000" dirty="0"/>
            </a:br>
            <a:r>
              <a:rPr sz="2000" dirty="0">
                <a:latin typeface="Courier"/>
              </a:rPr>
              <a:t>   </a:t>
            </a:r>
            <a:r>
              <a:rPr sz="2000" i="1" dirty="0">
                <a:solidFill>
                  <a:srgbClr val="60A0B0"/>
                </a:solidFill>
                <a:latin typeface="Courier"/>
              </a:rPr>
              <a:t>-- unused space here</a:t>
            </a:r>
            <a:br>
              <a:rPr sz="2000" dirty="0"/>
            </a:br>
            <a:r>
              <a:rPr sz="2000" dirty="0">
                <a:latin typeface="Courier"/>
              </a:rPr>
              <a:t>   D </a:t>
            </a:r>
            <a:r>
              <a:rPr sz="2000" b="1" dirty="0">
                <a:solidFill>
                  <a:srgbClr val="007020"/>
                </a:solidFill>
                <a:latin typeface="Courier"/>
              </a:rPr>
              <a:t>at</a:t>
            </a:r>
            <a:r>
              <a:rPr sz="2000" dirty="0">
                <a:latin typeface="Courier"/>
              </a:rPr>
              <a:t> </a:t>
            </a:r>
            <a:r>
              <a:rPr sz="2000" dirty="0">
                <a:solidFill>
                  <a:srgbClr val="40A070"/>
                </a:solidFill>
                <a:latin typeface="Courier"/>
              </a:rPr>
              <a:t>5</a:t>
            </a:r>
            <a:r>
              <a:rPr sz="2000" dirty="0">
                <a:latin typeface="Courier"/>
              </a:rPr>
              <a:t> </a:t>
            </a:r>
            <a:r>
              <a:rPr sz="2000" b="1" dirty="0">
                <a:solidFill>
                  <a:srgbClr val="007020"/>
                </a:solidFill>
                <a:latin typeface="Courier"/>
              </a:rPr>
              <a:t>range</a:t>
            </a:r>
            <a:r>
              <a:rPr sz="2000" dirty="0">
                <a:latin typeface="Courier"/>
              </a:rPr>
              <a:t> </a:t>
            </a:r>
            <a:r>
              <a:rPr sz="2000" dirty="0">
                <a:solidFill>
                  <a:srgbClr val="40A070"/>
                </a:solidFill>
                <a:latin typeface="Courier"/>
              </a:rPr>
              <a:t>0</a:t>
            </a:r>
            <a:r>
              <a:rPr sz="2000" dirty="0">
                <a:latin typeface="Courier"/>
              </a:rPr>
              <a:t> </a:t>
            </a:r>
            <a:r>
              <a:rPr sz="2000" dirty="0">
                <a:solidFill>
                  <a:srgbClr val="666666"/>
                </a:solidFill>
                <a:latin typeface="Courier"/>
              </a:rPr>
              <a:t>..</a:t>
            </a:r>
            <a:r>
              <a:rPr sz="2000" dirty="0">
                <a:latin typeface="Courier"/>
              </a:rPr>
              <a:t>  </a:t>
            </a:r>
            <a:r>
              <a:rPr sz="2000" dirty="0">
                <a:solidFill>
                  <a:srgbClr val="40A070"/>
                </a:solidFill>
                <a:latin typeface="Courier"/>
              </a:rPr>
              <a:t>2</a:t>
            </a:r>
            <a:r>
              <a:rPr sz="2000" dirty="0">
                <a:latin typeface="Courier"/>
              </a:rPr>
              <a:t>;</a:t>
            </a:r>
            <a:br>
              <a:rPr sz="2000" dirty="0"/>
            </a:br>
            <a:r>
              <a:rPr sz="2000" b="1" dirty="0">
                <a:solidFill>
                  <a:srgbClr val="007020"/>
                </a:solidFill>
                <a:latin typeface="Courier"/>
              </a:rPr>
              <a:t>end record</a:t>
            </a:r>
            <a:r>
              <a:rPr sz="2000" dirty="0">
                <a:latin typeface="Courier"/>
              </a:rPr>
              <a:t>;</a:t>
            </a:r>
          </a:p>
        </p:txBody>
      </p:sp>
      <p:sp>
        <p:nvSpPr>
          <p:cNvPr id="10" name="Google Shape;58;p4">
            <a:extLst>
              <a:ext uri="{FF2B5EF4-FFF2-40B4-BE49-F238E27FC236}">
                <a16:creationId xmlns:a16="http://schemas.microsoft.com/office/drawing/2014/main" id="{BD2A42CB-BBE3-3386-313B-50634839B67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0424160" y="6236695"/>
            <a:ext cx="9296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151</a:t>
            </a:fld>
            <a:endParaRPr lang="en-US" dirty="0"/>
          </a:p>
        </p:txBody>
      </p:sp>
    </p:spTree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151A8-36F8-5058-BA25-E0F735499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1262" y="118037"/>
            <a:ext cx="10052538" cy="1246530"/>
          </a:xfrm>
          <a:prstGeom prst="rect">
            <a:avLst/>
          </a:prstGeom>
        </p:spPr>
        <p:txBody>
          <a:bodyPr/>
          <a:lstStyle/>
          <a:p>
            <a:pPr marL="0" lvl="0" indent="0">
              <a:buNone/>
            </a:pPr>
            <a:r>
              <a:t>Array Representation Clauses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6B7B2E-300D-9A35-45B6-BACE44EE5D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dirty="0" err="1">
                <a:latin typeface="Courier"/>
              </a:rPr>
              <a:t>Component_Size</a:t>
            </a:r>
            <a:r>
              <a:rPr dirty="0"/>
              <a:t> for array's </a:t>
            </a:r>
            <a:r>
              <a:rPr b="1" dirty="0"/>
              <a:t>component's</a:t>
            </a:r>
            <a:r>
              <a:rPr dirty="0"/>
              <a:t> size</a:t>
            </a:r>
          </a:p>
          <a:p>
            <a:pPr lvl="0" indent="0">
              <a:buNone/>
            </a:pPr>
            <a:br>
              <a:rPr dirty="0"/>
            </a:br>
            <a:r>
              <a:rPr b="1" dirty="0">
                <a:solidFill>
                  <a:srgbClr val="007020"/>
                </a:solidFill>
                <a:latin typeface="Courier"/>
              </a:rPr>
              <a:t>type</a:t>
            </a:r>
            <a:r>
              <a:rPr dirty="0">
                <a:latin typeface="Courier"/>
              </a:rPr>
              <a:t> Ar2 </a:t>
            </a:r>
            <a:r>
              <a:rPr b="1" dirty="0">
                <a:solidFill>
                  <a:srgbClr val="007020"/>
                </a:solidFill>
                <a:latin typeface="Courier"/>
              </a:rPr>
              <a:t>is</a:t>
            </a:r>
            <a:r>
              <a:rPr dirty="0">
                <a:latin typeface="Courier"/>
              </a:rPr>
              <a:t> </a:t>
            </a:r>
            <a:r>
              <a:rPr b="1" dirty="0">
                <a:solidFill>
                  <a:srgbClr val="007020"/>
                </a:solidFill>
                <a:latin typeface="Courier"/>
              </a:rPr>
              <a:t>array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666666"/>
                </a:solidFill>
                <a:latin typeface="Courier"/>
              </a:rPr>
              <a:t>(</a:t>
            </a:r>
            <a:r>
              <a:rPr dirty="0">
                <a:solidFill>
                  <a:srgbClr val="40A070"/>
                </a:solidFill>
                <a:latin typeface="Courier"/>
              </a:rPr>
              <a:t>1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666666"/>
                </a:solidFill>
                <a:latin typeface="Courier"/>
              </a:rPr>
              <a:t>..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40A070"/>
                </a:solidFill>
                <a:latin typeface="Courier"/>
              </a:rPr>
              <a:t>1000</a:t>
            </a:r>
            <a:r>
              <a:rPr dirty="0">
                <a:solidFill>
                  <a:srgbClr val="666666"/>
                </a:solidFill>
                <a:latin typeface="Courier"/>
              </a:rPr>
              <a:t>)</a:t>
            </a:r>
            <a:r>
              <a:rPr dirty="0">
                <a:latin typeface="Courier"/>
              </a:rPr>
              <a:t> </a:t>
            </a:r>
            <a:r>
              <a:rPr b="1" dirty="0">
                <a:solidFill>
                  <a:srgbClr val="007020"/>
                </a:solidFill>
                <a:latin typeface="Courier"/>
              </a:rPr>
              <a:t>of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902000"/>
                </a:solidFill>
                <a:latin typeface="Courier"/>
              </a:rPr>
              <a:t>Boolean</a:t>
            </a:r>
            <a:br>
              <a:rPr dirty="0"/>
            </a:br>
            <a:r>
              <a:rPr dirty="0">
                <a:latin typeface="Courier"/>
              </a:rPr>
              <a:t>    </a:t>
            </a:r>
            <a:r>
              <a:rPr b="1" dirty="0">
                <a:solidFill>
                  <a:srgbClr val="007020"/>
                </a:solidFill>
                <a:latin typeface="Courier"/>
              </a:rPr>
              <a:t>with</a:t>
            </a:r>
            <a:r>
              <a:rPr dirty="0">
                <a:latin typeface="Courier"/>
              </a:rPr>
              <a:t> </a:t>
            </a:r>
            <a:r>
              <a:rPr dirty="0" err="1">
                <a:latin typeface="Courier"/>
              </a:rPr>
              <a:t>Component_Size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666666"/>
                </a:solidFill>
                <a:latin typeface="Courier"/>
              </a:rPr>
              <a:t>=&gt;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40A070"/>
                </a:solidFill>
                <a:latin typeface="Courier"/>
              </a:rPr>
              <a:t>2</a:t>
            </a:r>
            <a:r>
              <a:rPr dirty="0">
                <a:latin typeface="Courier"/>
              </a:rPr>
              <a:t>;</a:t>
            </a:r>
          </a:p>
        </p:txBody>
      </p:sp>
      <p:sp>
        <p:nvSpPr>
          <p:cNvPr id="12" name="Google Shape;58;p4">
            <a:extLst>
              <a:ext uri="{FF2B5EF4-FFF2-40B4-BE49-F238E27FC236}">
                <a16:creationId xmlns:a16="http://schemas.microsoft.com/office/drawing/2014/main" id="{45977752-279C-C3C7-A0B9-8D2ABCF772A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0445262" y="6236695"/>
            <a:ext cx="9085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152</a:t>
            </a:fld>
            <a:endParaRPr lang="en-US" dirty="0"/>
          </a:p>
        </p:txBody>
      </p:sp>
    </p:spTree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32823-BD47-C67B-B783-950BA1B6E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8634" y="1709739"/>
            <a:ext cx="9968815" cy="2409460"/>
          </a:xfrm>
          <a:prstGeom prst="rect">
            <a:avLst/>
          </a:prstGeom>
        </p:spPr>
        <p:txBody>
          <a:bodyPr/>
          <a:lstStyle/>
          <a:p>
            <a:pPr marL="0" lvl="0" indent="0">
              <a:buNone/>
            </a:pPr>
            <a:r>
              <a:t>Address Clauses and Overlays</a:t>
            </a:r>
          </a:p>
        </p:txBody>
      </p:sp>
    </p:spTree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151A8-36F8-5058-BA25-E0F735499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1262" y="118037"/>
            <a:ext cx="10052538" cy="1246530"/>
          </a:xfrm>
          <a:prstGeom prst="rect">
            <a:avLst/>
          </a:prstGeom>
        </p:spPr>
        <p:txBody>
          <a:bodyPr/>
          <a:lstStyle/>
          <a:p>
            <a:pPr marL="0" lvl="0" indent="0">
              <a:buNone/>
            </a:pPr>
            <a:r>
              <a:t>Address Clauses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6B7B2E-300D-9A35-45B6-BACE44EE5D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sz="2000" dirty="0"/>
              <a:t>Ada allows specifying the address of an entity</a:t>
            </a:r>
          </a:p>
          <a:p>
            <a:pPr lvl="1" indent="0">
              <a:buNone/>
            </a:pPr>
            <a:r>
              <a:rPr sz="1800" dirty="0">
                <a:latin typeface="Courier"/>
              </a:rPr>
              <a:t>Var </a:t>
            </a:r>
            <a:r>
              <a:rPr sz="1800" dirty="0">
                <a:solidFill>
                  <a:srgbClr val="666666"/>
                </a:solidFill>
                <a:latin typeface="Courier"/>
              </a:rPr>
              <a:t>:</a:t>
            </a:r>
            <a:r>
              <a:rPr sz="1800" dirty="0">
                <a:latin typeface="Courier"/>
              </a:rPr>
              <a:t> Unsigned_32 </a:t>
            </a:r>
            <a:r>
              <a:rPr sz="1800" b="1" dirty="0">
                <a:solidFill>
                  <a:srgbClr val="007020"/>
                </a:solidFill>
                <a:latin typeface="Courier"/>
              </a:rPr>
              <a:t>with</a:t>
            </a:r>
            <a:r>
              <a:rPr sz="1800" dirty="0">
                <a:latin typeface="Courier"/>
              </a:rPr>
              <a:t> Address </a:t>
            </a:r>
            <a:r>
              <a:rPr sz="1800" dirty="0">
                <a:solidFill>
                  <a:srgbClr val="666666"/>
                </a:solidFill>
                <a:latin typeface="Courier"/>
              </a:rPr>
              <a:t>=&gt;</a:t>
            </a:r>
            <a:r>
              <a:rPr sz="1800" dirty="0">
                <a:latin typeface="Courier"/>
              </a:rPr>
              <a:t> </a:t>
            </a:r>
            <a:r>
              <a:rPr sz="1800" dirty="0">
                <a:solidFill>
                  <a:srgbClr val="40A070"/>
                </a:solidFill>
                <a:latin typeface="Courier"/>
              </a:rPr>
              <a:t>16</a:t>
            </a:r>
            <a:r>
              <a:rPr sz="1800" dirty="0">
                <a:latin typeface="Courier"/>
              </a:rPr>
              <a:t>#1234_ABCD#;</a:t>
            </a:r>
          </a:p>
          <a:p>
            <a:pPr lvl="0"/>
            <a:r>
              <a:rPr sz="2000" dirty="0"/>
              <a:t>Very useful to declare I/O registers</a:t>
            </a:r>
          </a:p>
          <a:p>
            <a:pPr lvl="1"/>
            <a:r>
              <a:rPr sz="1800" dirty="0"/>
              <a:t>For that purpose, the object should be declared volatile:</a:t>
            </a:r>
          </a:p>
          <a:p>
            <a:pPr lvl="1" indent="0">
              <a:buNone/>
            </a:pPr>
            <a:r>
              <a:rPr sz="1800" dirty="0">
                <a:latin typeface="Courier"/>
              </a:rPr>
              <a:t>Var </a:t>
            </a:r>
            <a:r>
              <a:rPr sz="1800" dirty="0">
                <a:solidFill>
                  <a:srgbClr val="666666"/>
                </a:solidFill>
                <a:latin typeface="Courier"/>
              </a:rPr>
              <a:t>:</a:t>
            </a:r>
            <a:r>
              <a:rPr sz="1800" dirty="0">
                <a:latin typeface="Courier"/>
              </a:rPr>
              <a:t> Unsigned_32 </a:t>
            </a:r>
            <a:r>
              <a:rPr sz="1800" b="1" dirty="0">
                <a:solidFill>
                  <a:srgbClr val="007020"/>
                </a:solidFill>
                <a:latin typeface="Courier"/>
              </a:rPr>
              <a:t>with</a:t>
            </a:r>
            <a:r>
              <a:rPr sz="1800" dirty="0">
                <a:latin typeface="Courier"/>
              </a:rPr>
              <a:t> Volatile;</a:t>
            </a:r>
          </a:p>
          <a:p>
            <a:pPr lvl="0"/>
            <a:r>
              <a:rPr sz="2000" dirty="0"/>
              <a:t>Useful to read a value anywhere</a:t>
            </a:r>
          </a:p>
          <a:p>
            <a:pPr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sz="1800" b="1" dirty="0">
                <a:solidFill>
                  <a:srgbClr val="007020"/>
                </a:solidFill>
                <a:latin typeface="Courier"/>
              </a:rPr>
              <a:t>function</a:t>
            </a:r>
            <a:r>
              <a:rPr sz="1800" dirty="0">
                <a:latin typeface="Courier"/>
              </a:rPr>
              <a:t> </a:t>
            </a:r>
            <a:r>
              <a:rPr sz="1800" dirty="0" err="1">
                <a:latin typeface="Courier"/>
              </a:rPr>
              <a:t>Get_Byte</a:t>
            </a:r>
            <a:r>
              <a:rPr sz="1800" dirty="0">
                <a:latin typeface="Courier"/>
              </a:rPr>
              <a:t> </a:t>
            </a:r>
            <a:r>
              <a:rPr sz="1800" dirty="0">
                <a:solidFill>
                  <a:srgbClr val="666666"/>
                </a:solidFill>
                <a:latin typeface="Courier"/>
              </a:rPr>
              <a:t>(</a:t>
            </a:r>
            <a:r>
              <a:rPr sz="1800" dirty="0" err="1">
                <a:latin typeface="Courier"/>
              </a:rPr>
              <a:t>Addr</a:t>
            </a:r>
            <a:r>
              <a:rPr sz="1800" dirty="0">
                <a:latin typeface="Courier"/>
              </a:rPr>
              <a:t> </a:t>
            </a:r>
            <a:r>
              <a:rPr sz="1800" dirty="0">
                <a:solidFill>
                  <a:srgbClr val="666666"/>
                </a:solidFill>
                <a:latin typeface="Courier"/>
              </a:rPr>
              <a:t>:</a:t>
            </a:r>
            <a:r>
              <a:rPr sz="1800" dirty="0">
                <a:latin typeface="Courier"/>
              </a:rPr>
              <a:t> Address</a:t>
            </a:r>
            <a:r>
              <a:rPr sz="1800" dirty="0">
                <a:solidFill>
                  <a:srgbClr val="666666"/>
                </a:solidFill>
                <a:latin typeface="Courier"/>
              </a:rPr>
              <a:t>)</a:t>
            </a:r>
            <a:r>
              <a:rPr sz="1800" dirty="0">
                <a:latin typeface="Courier"/>
              </a:rPr>
              <a:t> </a:t>
            </a:r>
            <a:r>
              <a:rPr sz="1800" b="1" dirty="0">
                <a:solidFill>
                  <a:srgbClr val="007020"/>
                </a:solidFill>
                <a:latin typeface="Courier"/>
              </a:rPr>
              <a:t>return</a:t>
            </a:r>
            <a:r>
              <a:rPr sz="1800" dirty="0">
                <a:latin typeface="Courier"/>
              </a:rPr>
              <a:t> Unsigned_8 </a:t>
            </a:r>
            <a:r>
              <a:rPr sz="1800" b="1" dirty="0">
                <a:solidFill>
                  <a:srgbClr val="007020"/>
                </a:solidFill>
                <a:latin typeface="Courier"/>
              </a:rPr>
              <a:t>is</a:t>
            </a:r>
            <a:br>
              <a:rPr sz="1800" dirty="0"/>
            </a:br>
            <a:r>
              <a:rPr sz="1800" dirty="0">
                <a:latin typeface="Courier"/>
              </a:rPr>
              <a:t>  V </a:t>
            </a:r>
            <a:r>
              <a:rPr sz="1800" dirty="0">
                <a:solidFill>
                  <a:srgbClr val="666666"/>
                </a:solidFill>
                <a:latin typeface="Courier"/>
              </a:rPr>
              <a:t>:</a:t>
            </a:r>
            <a:r>
              <a:rPr sz="1800" dirty="0">
                <a:latin typeface="Courier"/>
              </a:rPr>
              <a:t> Unsigned_8 </a:t>
            </a:r>
            <a:r>
              <a:rPr sz="1800" b="1" dirty="0">
                <a:solidFill>
                  <a:srgbClr val="007020"/>
                </a:solidFill>
                <a:latin typeface="Courier"/>
              </a:rPr>
              <a:t>with</a:t>
            </a:r>
            <a:r>
              <a:rPr sz="1800" dirty="0">
                <a:latin typeface="Courier"/>
              </a:rPr>
              <a:t> Volatile</a:t>
            </a:r>
            <a:r>
              <a:rPr sz="1800" dirty="0">
                <a:solidFill>
                  <a:srgbClr val="666666"/>
                </a:solidFill>
                <a:latin typeface="Courier"/>
              </a:rPr>
              <a:t>,</a:t>
            </a:r>
            <a:r>
              <a:rPr sz="1800" dirty="0">
                <a:latin typeface="Courier"/>
              </a:rPr>
              <a:t> Address </a:t>
            </a:r>
            <a:r>
              <a:rPr sz="1800" dirty="0">
                <a:solidFill>
                  <a:srgbClr val="666666"/>
                </a:solidFill>
                <a:latin typeface="Courier"/>
              </a:rPr>
              <a:t>=&gt;</a:t>
            </a:r>
            <a:r>
              <a:rPr sz="1800" dirty="0">
                <a:latin typeface="Courier"/>
              </a:rPr>
              <a:t> </a:t>
            </a:r>
            <a:r>
              <a:rPr sz="1800" dirty="0" err="1">
                <a:latin typeface="Courier"/>
              </a:rPr>
              <a:t>Addr</a:t>
            </a:r>
            <a:r>
              <a:rPr sz="1800" dirty="0">
                <a:latin typeface="Courier"/>
              </a:rPr>
              <a:t>;</a:t>
            </a:r>
            <a:br>
              <a:rPr sz="1800" dirty="0"/>
            </a:br>
            <a:r>
              <a:rPr sz="1800" b="1" dirty="0">
                <a:solidFill>
                  <a:srgbClr val="007020"/>
                </a:solidFill>
                <a:latin typeface="Courier"/>
              </a:rPr>
              <a:t>begin</a:t>
            </a:r>
            <a:br>
              <a:rPr sz="1800" dirty="0"/>
            </a:br>
            <a:r>
              <a:rPr sz="1800" dirty="0">
                <a:latin typeface="Courier"/>
              </a:rPr>
              <a:t>  </a:t>
            </a:r>
            <a:r>
              <a:rPr sz="1800" b="1" dirty="0">
                <a:solidFill>
                  <a:srgbClr val="007020"/>
                </a:solidFill>
                <a:latin typeface="Courier"/>
              </a:rPr>
              <a:t>return</a:t>
            </a:r>
            <a:r>
              <a:rPr sz="1800" dirty="0">
                <a:latin typeface="Courier"/>
              </a:rPr>
              <a:t> V;</a:t>
            </a:r>
            <a:br>
              <a:rPr sz="1800" dirty="0"/>
            </a:br>
            <a:r>
              <a:rPr sz="1800" b="1" dirty="0">
                <a:solidFill>
                  <a:srgbClr val="007020"/>
                </a:solidFill>
                <a:latin typeface="Courier"/>
              </a:rPr>
              <a:t>end</a:t>
            </a:r>
            <a:r>
              <a:rPr sz="1800" dirty="0">
                <a:latin typeface="Courier"/>
              </a:rPr>
              <a:t>;</a:t>
            </a:r>
          </a:p>
          <a:p>
            <a:pPr lvl="1"/>
            <a:r>
              <a:rPr sz="1600" dirty="0"/>
              <a:t>In particular the address doesn't need to be constant</a:t>
            </a:r>
          </a:p>
          <a:p>
            <a:pPr lvl="1"/>
            <a:r>
              <a:rPr sz="1600" dirty="0"/>
              <a:t>But must match alignment</a:t>
            </a:r>
          </a:p>
        </p:txBody>
      </p:sp>
      <p:sp>
        <p:nvSpPr>
          <p:cNvPr id="12" name="Google Shape;58;p4">
            <a:extLst>
              <a:ext uri="{FF2B5EF4-FFF2-40B4-BE49-F238E27FC236}">
                <a16:creationId xmlns:a16="http://schemas.microsoft.com/office/drawing/2014/main" id="{45977752-279C-C3C7-A0B9-8D2ABCF772A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0445262" y="6236695"/>
            <a:ext cx="9085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154</a:t>
            </a:fld>
            <a:endParaRPr lang="en-US" dirty="0"/>
          </a:p>
        </p:txBody>
      </p:sp>
    </p:spTree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151A8-36F8-5058-BA25-E0F735499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1262" y="118037"/>
            <a:ext cx="10052538" cy="1246530"/>
          </a:xfrm>
          <a:prstGeom prst="rect">
            <a:avLst/>
          </a:prstGeom>
        </p:spPr>
        <p:txBody>
          <a:bodyPr/>
          <a:lstStyle/>
          <a:p>
            <a:pPr marL="0" lvl="0" indent="0">
              <a:buNone/>
            </a:pPr>
            <a:r>
              <a:t>Unchecked Conversion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6B7B2E-300D-9A35-45B6-BACE44EE5D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sz="2400" b="1" dirty="0" err="1"/>
              <a:t>Unchecked_Conversion</a:t>
            </a:r>
            <a:r>
              <a:rPr sz="2400" dirty="0"/>
              <a:t> allows an unchecked </a:t>
            </a:r>
            <a:r>
              <a:rPr sz="2400" i="1" dirty="0"/>
              <a:t>bitwise</a:t>
            </a:r>
            <a:r>
              <a:rPr sz="2400" dirty="0"/>
              <a:t> conversion of data between two types</a:t>
            </a:r>
          </a:p>
          <a:p>
            <a:pPr lvl="0"/>
            <a:r>
              <a:rPr sz="2400" dirty="0"/>
              <a:t>Needs to be explicitly instantiated</a:t>
            </a:r>
          </a:p>
          <a:p>
            <a:pPr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sz="2000" b="1" dirty="0">
                <a:solidFill>
                  <a:srgbClr val="007020"/>
                </a:solidFill>
                <a:latin typeface="Courier"/>
              </a:rPr>
              <a:t>type</a:t>
            </a:r>
            <a:r>
              <a:rPr sz="2000" dirty="0">
                <a:latin typeface="Courier"/>
              </a:rPr>
              <a:t> Bitfield </a:t>
            </a:r>
            <a:r>
              <a:rPr sz="2000" b="1" dirty="0">
                <a:solidFill>
                  <a:srgbClr val="007020"/>
                </a:solidFill>
                <a:latin typeface="Courier"/>
              </a:rPr>
              <a:t>is</a:t>
            </a:r>
            <a:r>
              <a:rPr sz="2000" dirty="0">
                <a:latin typeface="Courier"/>
              </a:rPr>
              <a:t> </a:t>
            </a:r>
            <a:r>
              <a:rPr sz="2000" b="1" dirty="0">
                <a:solidFill>
                  <a:srgbClr val="007020"/>
                </a:solidFill>
                <a:latin typeface="Courier"/>
              </a:rPr>
              <a:t>array</a:t>
            </a:r>
            <a:r>
              <a:rPr sz="2000" dirty="0">
                <a:latin typeface="Courier"/>
              </a:rPr>
              <a:t> </a:t>
            </a:r>
            <a:r>
              <a:rPr sz="2000" dirty="0">
                <a:solidFill>
                  <a:srgbClr val="666666"/>
                </a:solidFill>
                <a:latin typeface="Courier"/>
              </a:rPr>
              <a:t>(</a:t>
            </a:r>
            <a:r>
              <a:rPr sz="2000" dirty="0">
                <a:solidFill>
                  <a:srgbClr val="40A070"/>
                </a:solidFill>
                <a:latin typeface="Courier"/>
              </a:rPr>
              <a:t>1</a:t>
            </a:r>
            <a:r>
              <a:rPr sz="2000" dirty="0">
                <a:latin typeface="Courier"/>
              </a:rPr>
              <a:t> </a:t>
            </a:r>
            <a:r>
              <a:rPr sz="2000" dirty="0">
                <a:solidFill>
                  <a:srgbClr val="666666"/>
                </a:solidFill>
                <a:latin typeface="Courier"/>
              </a:rPr>
              <a:t>..</a:t>
            </a:r>
            <a:r>
              <a:rPr sz="2000" dirty="0">
                <a:latin typeface="Courier"/>
              </a:rPr>
              <a:t> </a:t>
            </a:r>
            <a:r>
              <a:rPr sz="2000" dirty="0" err="1">
                <a:latin typeface="Courier"/>
              </a:rPr>
              <a:t>Integer'Size</a:t>
            </a:r>
            <a:r>
              <a:rPr sz="2000" dirty="0">
                <a:solidFill>
                  <a:srgbClr val="666666"/>
                </a:solidFill>
                <a:latin typeface="Courier"/>
              </a:rPr>
              <a:t>)</a:t>
            </a:r>
            <a:r>
              <a:rPr sz="2000" dirty="0">
                <a:latin typeface="Courier"/>
              </a:rPr>
              <a:t> </a:t>
            </a:r>
            <a:r>
              <a:rPr sz="2000" b="1" dirty="0">
                <a:solidFill>
                  <a:srgbClr val="007020"/>
                </a:solidFill>
                <a:latin typeface="Courier"/>
              </a:rPr>
              <a:t>of</a:t>
            </a:r>
            <a:r>
              <a:rPr sz="2000" dirty="0">
                <a:latin typeface="Courier"/>
              </a:rPr>
              <a:t> </a:t>
            </a:r>
            <a:r>
              <a:rPr sz="2000" dirty="0">
                <a:solidFill>
                  <a:srgbClr val="902000"/>
                </a:solidFill>
                <a:latin typeface="Courier"/>
              </a:rPr>
              <a:t>Boolean</a:t>
            </a:r>
            <a:r>
              <a:rPr sz="2000" dirty="0">
                <a:latin typeface="Courier"/>
              </a:rPr>
              <a:t>;</a:t>
            </a:r>
            <a:br>
              <a:rPr sz="2000" dirty="0"/>
            </a:br>
            <a:r>
              <a:rPr sz="2000" b="1" dirty="0">
                <a:solidFill>
                  <a:srgbClr val="007020"/>
                </a:solidFill>
                <a:latin typeface="Courier"/>
              </a:rPr>
              <a:t>function</a:t>
            </a:r>
            <a:r>
              <a:rPr sz="2000" dirty="0">
                <a:latin typeface="Courier"/>
              </a:rPr>
              <a:t> </a:t>
            </a:r>
            <a:r>
              <a:rPr sz="2000" dirty="0" err="1">
                <a:latin typeface="Courier"/>
              </a:rPr>
              <a:t>To_Bitfield</a:t>
            </a:r>
            <a:r>
              <a:rPr sz="2000" dirty="0">
                <a:latin typeface="Courier"/>
              </a:rPr>
              <a:t> </a:t>
            </a:r>
            <a:r>
              <a:rPr sz="2000" b="1" dirty="0">
                <a:solidFill>
                  <a:srgbClr val="007020"/>
                </a:solidFill>
                <a:latin typeface="Courier"/>
              </a:rPr>
              <a:t>is</a:t>
            </a:r>
            <a:r>
              <a:rPr sz="2000" dirty="0">
                <a:latin typeface="Courier"/>
              </a:rPr>
              <a:t> </a:t>
            </a:r>
            <a:r>
              <a:rPr sz="2000" b="1" dirty="0">
                <a:solidFill>
                  <a:srgbClr val="007020"/>
                </a:solidFill>
                <a:latin typeface="Courier"/>
              </a:rPr>
              <a:t>new</a:t>
            </a:r>
            <a:br>
              <a:rPr sz="2000" dirty="0"/>
            </a:br>
            <a:r>
              <a:rPr sz="2000" dirty="0">
                <a:latin typeface="Courier"/>
              </a:rPr>
              <a:t>   </a:t>
            </a:r>
            <a:r>
              <a:rPr sz="2000" dirty="0" err="1">
                <a:latin typeface="Courier"/>
              </a:rPr>
              <a:t>Ada</a:t>
            </a:r>
            <a:r>
              <a:rPr sz="2000" dirty="0" err="1">
                <a:solidFill>
                  <a:srgbClr val="666666"/>
                </a:solidFill>
                <a:latin typeface="Courier"/>
              </a:rPr>
              <a:t>.</a:t>
            </a:r>
            <a:r>
              <a:rPr sz="2000" dirty="0" err="1">
                <a:latin typeface="Courier"/>
              </a:rPr>
              <a:t>Unchecked_Conversion</a:t>
            </a:r>
            <a:r>
              <a:rPr sz="2000" dirty="0">
                <a:latin typeface="Courier"/>
              </a:rPr>
              <a:t> </a:t>
            </a:r>
            <a:r>
              <a:rPr sz="2000" dirty="0">
                <a:solidFill>
                  <a:srgbClr val="666666"/>
                </a:solidFill>
                <a:latin typeface="Courier"/>
              </a:rPr>
              <a:t>(</a:t>
            </a:r>
            <a:r>
              <a:rPr sz="2000" dirty="0">
                <a:solidFill>
                  <a:srgbClr val="902000"/>
                </a:solidFill>
                <a:latin typeface="Courier"/>
              </a:rPr>
              <a:t>Integer</a:t>
            </a:r>
            <a:r>
              <a:rPr sz="2000" dirty="0">
                <a:solidFill>
                  <a:srgbClr val="666666"/>
                </a:solidFill>
                <a:latin typeface="Courier"/>
              </a:rPr>
              <a:t>,</a:t>
            </a:r>
            <a:r>
              <a:rPr sz="2000" dirty="0">
                <a:latin typeface="Courier"/>
              </a:rPr>
              <a:t> Bitfield</a:t>
            </a:r>
            <a:r>
              <a:rPr sz="2000" dirty="0">
                <a:solidFill>
                  <a:srgbClr val="666666"/>
                </a:solidFill>
                <a:latin typeface="Courier"/>
              </a:rPr>
              <a:t>)</a:t>
            </a:r>
            <a:r>
              <a:rPr sz="2000" dirty="0">
                <a:latin typeface="Courier"/>
              </a:rPr>
              <a:t>;</a:t>
            </a:r>
            <a:br>
              <a:rPr sz="2000" dirty="0"/>
            </a:br>
            <a:r>
              <a:rPr sz="2000" dirty="0">
                <a:latin typeface="Courier"/>
              </a:rPr>
              <a:t>V</a:t>
            </a:r>
            <a:r>
              <a:rPr lang="en-US" sz="2000" dirty="0">
                <a:latin typeface="Courier"/>
              </a:rPr>
              <a:t> </a:t>
            </a:r>
            <a:r>
              <a:rPr sz="2000" dirty="0">
                <a:latin typeface="Courier"/>
              </a:rPr>
              <a:t> </a:t>
            </a:r>
            <a:r>
              <a:rPr sz="2000" dirty="0">
                <a:solidFill>
                  <a:srgbClr val="666666"/>
                </a:solidFill>
                <a:latin typeface="Courier"/>
              </a:rPr>
              <a:t>:</a:t>
            </a:r>
            <a:r>
              <a:rPr sz="2000" dirty="0">
                <a:latin typeface="Courier"/>
              </a:rPr>
              <a:t> </a:t>
            </a:r>
            <a:r>
              <a:rPr sz="2000" dirty="0">
                <a:solidFill>
                  <a:srgbClr val="902000"/>
                </a:solidFill>
                <a:latin typeface="Courier"/>
              </a:rPr>
              <a:t>Integer</a:t>
            </a:r>
            <a:r>
              <a:rPr sz="2000" dirty="0">
                <a:latin typeface="Courier"/>
              </a:rPr>
              <a:t>;</a:t>
            </a:r>
            <a:br>
              <a:rPr sz="2000" dirty="0"/>
            </a:br>
            <a:r>
              <a:rPr sz="2000" dirty="0">
                <a:latin typeface="Courier"/>
              </a:rPr>
              <a:t>V2 </a:t>
            </a:r>
            <a:r>
              <a:rPr sz="2000" dirty="0">
                <a:solidFill>
                  <a:srgbClr val="666666"/>
                </a:solidFill>
                <a:latin typeface="Courier"/>
              </a:rPr>
              <a:t>:</a:t>
            </a:r>
            <a:r>
              <a:rPr sz="2000" dirty="0">
                <a:latin typeface="Courier"/>
              </a:rPr>
              <a:t> Bitfield </a:t>
            </a:r>
            <a:r>
              <a:rPr sz="2000" dirty="0">
                <a:solidFill>
                  <a:srgbClr val="666666"/>
                </a:solidFill>
                <a:latin typeface="Courier"/>
              </a:rPr>
              <a:t>:=</a:t>
            </a:r>
            <a:r>
              <a:rPr sz="2000" dirty="0">
                <a:latin typeface="Courier"/>
              </a:rPr>
              <a:t> </a:t>
            </a:r>
            <a:r>
              <a:rPr sz="2000" dirty="0" err="1">
                <a:latin typeface="Courier"/>
              </a:rPr>
              <a:t>To_Bitfield</a:t>
            </a:r>
            <a:r>
              <a:rPr sz="2000" dirty="0">
                <a:latin typeface="Courier"/>
              </a:rPr>
              <a:t> </a:t>
            </a:r>
            <a:r>
              <a:rPr sz="2000" dirty="0">
                <a:solidFill>
                  <a:srgbClr val="666666"/>
                </a:solidFill>
                <a:latin typeface="Courier"/>
              </a:rPr>
              <a:t>(</a:t>
            </a:r>
            <a:r>
              <a:rPr sz="2000" dirty="0">
                <a:latin typeface="Courier"/>
              </a:rPr>
              <a:t>V</a:t>
            </a:r>
            <a:r>
              <a:rPr sz="2000" dirty="0">
                <a:solidFill>
                  <a:srgbClr val="666666"/>
                </a:solidFill>
                <a:latin typeface="Courier"/>
              </a:rPr>
              <a:t>)</a:t>
            </a:r>
            <a:r>
              <a:rPr sz="2000" dirty="0">
                <a:latin typeface="Courier"/>
              </a:rPr>
              <a:t>;</a:t>
            </a:r>
          </a:p>
          <a:p>
            <a:pPr lvl="0"/>
            <a:r>
              <a:rPr sz="2400" dirty="0"/>
              <a:t>Avoid conversion if the sizes don't match</a:t>
            </a:r>
          </a:p>
          <a:p>
            <a:pPr lvl="1"/>
            <a:r>
              <a:rPr sz="2000" dirty="0"/>
              <a:t>Not defined by the standard</a:t>
            </a:r>
          </a:p>
          <a:p>
            <a:pPr lvl="1"/>
            <a:r>
              <a:rPr sz="2000" dirty="0"/>
              <a:t>Many compilers will warn if the type sizes do not match</a:t>
            </a:r>
          </a:p>
        </p:txBody>
      </p:sp>
      <p:sp>
        <p:nvSpPr>
          <p:cNvPr id="12" name="Google Shape;58;p4">
            <a:extLst>
              <a:ext uri="{FF2B5EF4-FFF2-40B4-BE49-F238E27FC236}">
                <a16:creationId xmlns:a16="http://schemas.microsoft.com/office/drawing/2014/main" id="{45977752-279C-C3C7-A0B9-8D2ABCF772A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0445262" y="6236695"/>
            <a:ext cx="9085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155</a:t>
            </a:fld>
            <a:endParaRPr lang="en-US" dirty="0"/>
          </a:p>
        </p:txBody>
      </p:sp>
    </p:spTree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32823-BD47-C67B-B783-950BA1B6E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8634" y="1709739"/>
            <a:ext cx="9968815" cy="2409460"/>
          </a:xfrm>
          <a:prstGeom prst="rect">
            <a:avLst/>
          </a:prstGeom>
        </p:spPr>
        <p:txBody>
          <a:bodyPr/>
          <a:lstStyle/>
          <a:p>
            <a:pPr marL="0" lvl="0" indent="0">
              <a:buNone/>
            </a:pPr>
            <a:r>
              <a:t>Inline Assembly</a:t>
            </a:r>
          </a:p>
        </p:txBody>
      </p:sp>
    </p:spTree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151A8-36F8-5058-BA25-E0F735499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1262" y="118037"/>
            <a:ext cx="10052538" cy="1246530"/>
          </a:xfrm>
          <a:prstGeom prst="rect">
            <a:avLst/>
          </a:prstGeom>
        </p:spPr>
        <p:txBody>
          <a:bodyPr/>
          <a:lstStyle/>
          <a:p>
            <a:pPr marL="0" lvl="0" indent="0">
              <a:buNone/>
            </a:pPr>
            <a:r>
              <a:t>Simple Statement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6B7B2E-300D-9A35-45B6-BACE44EE5D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dirty="0"/>
              <a:t>Instruction without inputs/outputs</a:t>
            </a:r>
          </a:p>
          <a:p>
            <a:pPr lvl="1" indent="0">
              <a:buNone/>
            </a:pPr>
            <a:r>
              <a:rPr dirty="0" err="1">
                <a:latin typeface="Courier"/>
              </a:rPr>
              <a:t>Asm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666666"/>
                </a:solidFill>
                <a:latin typeface="Courier"/>
              </a:rPr>
              <a:t>(</a:t>
            </a:r>
            <a:r>
              <a:rPr dirty="0">
                <a:solidFill>
                  <a:srgbClr val="4070A0"/>
                </a:solidFill>
                <a:latin typeface="Courier"/>
              </a:rPr>
              <a:t>"halt"</a:t>
            </a:r>
            <a:r>
              <a:rPr dirty="0">
                <a:solidFill>
                  <a:srgbClr val="666666"/>
                </a:solidFill>
                <a:latin typeface="Courier"/>
              </a:rPr>
              <a:t>,</a:t>
            </a:r>
            <a:r>
              <a:rPr dirty="0">
                <a:latin typeface="Courier"/>
              </a:rPr>
              <a:t> Volatile </a:t>
            </a:r>
            <a:r>
              <a:rPr dirty="0">
                <a:solidFill>
                  <a:srgbClr val="666666"/>
                </a:solidFill>
                <a:latin typeface="Courier"/>
              </a:rPr>
              <a:t>=&gt;</a:t>
            </a:r>
            <a:r>
              <a:rPr dirty="0">
                <a:latin typeface="Courier"/>
              </a:rPr>
              <a:t> True</a:t>
            </a:r>
            <a:r>
              <a:rPr dirty="0">
                <a:solidFill>
                  <a:srgbClr val="666666"/>
                </a:solidFill>
                <a:latin typeface="Courier"/>
              </a:rPr>
              <a:t>)</a:t>
            </a:r>
            <a:r>
              <a:rPr dirty="0">
                <a:latin typeface="Courier"/>
              </a:rPr>
              <a:t>;</a:t>
            </a:r>
          </a:p>
          <a:p>
            <a:pPr lvl="1"/>
            <a:r>
              <a:rPr sz="2000" dirty="0"/>
              <a:t>You may specify </a:t>
            </a:r>
            <a:r>
              <a:rPr sz="2000" b="1" dirty="0"/>
              <a:t>Volatile</a:t>
            </a:r>
            <a:r>
              <a:rPr sz="2000" dirty="0"/>
              <a:t> to avoid compiler optimizations</a:t>
            </a:r>
          </a:p>
          <a:p>
            <a:pPr lvl="1"/>
            <a:r>
              <a:rPr sz="2000" dirty="0"/>
              <a:t>In general, keep it False unless it created issues</a:t>
            </a:r>
          </a:p>
          <a:p>
            <a:pPr lvl="0"/>
            <a:r>
              <a:rPr dirty="0"/>
              <a:t>You can group several instructions</a:t>
            </a:r>
          </a:p>
          <a:p>
            <a:pPr lvl="1" indent="0">
              <a:buNone/>
            </a:pPr>
            <a:r>
              <a:rPr dirty="0" err="1">
                <a:latin typeface="Courier"/>
              </a:rPr>
              <a:t>Asm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666666"/>
                </a:solidFill>
                <a:latin typeface="Courier"/>
              </a:rPr>
              <a:t>(</a:t>
            </a:r>
            <a:r>
              <a:rPr dirty="0">
                <a:solidFill>
                  <a:srgbClr val="4070A0"/>
                </a:solidFill>
                <a:latin typeface="Courier"/>
              </a:rPr>
              <a:t>"</a:t>
            </a:r>
            <a:r>
              <a:rPr dirty="0" err="1">
                <a:solidFill>
                  <a:srgbClr val="4070A0"/>
                </a:solidFill>
                <a:latin typeface="Courier"/>
              </a:rPr>
              <a:t>nop</a:t>
            </a:r>
            <a:r>
              <a:rPr dirty="0">
                <a:solidFill>
                  <a:srgbClr val="4070A0"/>
                </a:solidFill>
                <a:latin typeface="Courier"/>
              </a:rPr>
              <a:t>"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666666"/>
                </a:solidFill>
                <a:latin typeface="Courier"/>
              </a:rPr>
              <a:t>&amp;</a:t>
            </a:r>
            <a:r>
              <a:rPr dirty="0">
                <a:latin typeface="Courier"/>
              </a:rPr>
              <a:t> ASCII</a:t>
            </a:r>
            <a:r>
              <a:rPr dirty="0">
                <a:solidFill>
                  <a:srgbClr val="666666"/>
                </a:solidFill>
                <a:latin typeface="Courier"/>
              </a:rPr>
              <a:t>.</a:t>
            </a:r>
            <a:r>
              <a:rPr dirty="0">
                <a:latin typeface="Courier"/>
              </a:rPr>
              <a:t>LF </a:t>
            </a:r>
            <a:r>
              <a:rPr dirty="0">
                <a:solidFill>
                  <a:srgbClr val="666666"/>
                </a:solidFill>
                <a:latin typeface="Courier"/>
              </a:rPr>
              <a:t>&amp;</a:t>
            </a:r>
            <a:r>
              <a:rPr dirty="0">
                <a:latin typeface="Courier"/>
              </a:rPr>
              <a:t> ASCII</a:t>
            </a:r>
            <a:r>
              <a:rPr dirty="0">
                <a:solidFill>
                  <a:srgbClr val="666666"/>
                </a:solidFill>
                <a:latin typeface="Courier"/>
              </a:rPr>
              <a:t>.</a:t>
            </a:r>
            <a:r>
              <a:rPr dirty="0">
                <a:latin typeface="Courier"/>
              </a:rPr>
              <a:t>HT</a:t>
            </a:r>
            <a:br>
              <a:rPr dirty="0"/>
            </a:br>
            <a:r>
              <a:rPr dirty="0">
                <a:latin typeface="Courier"/>
              </a:rPr>
              <a:t>     </a:t>
            </a:r>
            <a:r>
              <a:rPr dirty="0">
                <a:solidFill>
                  <a:srgbClr val="666666"/>
                </a:solidFill>
                <a:latin typeface="Courier"/>
              </a:rPr>
              <a:t>&amp;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4070A0"/>
                </a:solidFill>
                <a:latin typeface="Courier"/>
              </a:rPr>
              <a:t>"</a:t>
            </a:r>
            <a:r>
              <a:rPr dirty="0" err="1">
                <a:solidFill>
                  <a:srgbClr val="4070A0"/>
                </a:solidFill>
                <a:latin typeface="Courier"/>
              </a:rPr>
              <a:t>nop</a:t>
            </a:r>
            <a:r>
              <a:rPr dirty="0">
                <a:solidFill>
                  <a:srgbClr val="4070A0"/>
                </a:solidFill>
                <a:latin typeface="Courier"/>
              </a:rPr>
              <a:t>"</a:t>
            </a:r>
            <a:r>
              <a:rPr dirty="0">
                <a:solidFill>
                  <a:srgbClr val="666666"/>
                </a:solidFill>
                <a:latin typeface="Courier"/>
              </a:rPr>
              <a:t>,</a:t>
            </a:r>
            <a:r>
              <a:rPr dirty="0">
                <a:latin typeface="Courier"/>
              </a:rPr>
              <a:t> Volatile </a:t>
            </a:r>
            <a:r>
              <a:rPr dirty="0">
                <a:solidFill>
                  <a:srgbClr val="666666"/>
                </a:solidFill>
                <a:latin typeface="Courier"/>
              </a:rPr>
              <a:t>=&gt;</a:t>
            </a:r>
            <a:r>
              <a:rPr dirty="0">
                <a:latin typeface="Courier"/>
              </a:rPr>
              <a:t> True</a:t>
            </a:r>
            <a:r>
              <a:rPr dirty="0">
                <a:solidFill>
                  <a:srgbClr val="666666"/>
                </a:solidFill>
                <a:latin typeface="Courier"/>
              </a:rPr>
              <a:t>)</a:t>
            </a:r>
            <a:r>
              <a:rPr dirty="0">
                <a:latin typeface="Courier"/>
              </a:rPr>
              <a:t>;</a:t>
            </a:r>
            <a:br>
              <a:rPr dirty="0"/>
            </a:br>
            <a:r>
              <a:rPr dirty="0" err="1">
                <a:latin typeface="Courier"/>
              </a:rPr>
              <a:t>Asm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666666"/>
                </a:solidFill>
                <a:latin typeface="Courier"/>
              </a:rPr>
              <a:t>(</a:t>
            </a:r>
            <a:r>
              <a:rPr dirty="0">
                <a:solidFill>
                  <a:srgbClr val="4070A0"/>
                </a:solidFill>
                <a:latin typeface="Courier"/>
              </a:rPr>
              <a:t>"</a:t>
            </a:r>
            <a:r>
              <a:rPr dirty="0" err="1">
                <a:solidFill>
                  <a:srgbClr val="4070A0"/>
                </a:solidFill>
                <a:latin typeface="Courier"/>
              </a:rPr>
              <a:t>nop</a:t>
            </a:r>
            <a:r>
              <a:rPr dirty="0">
                <a:solidFill>
                  <a:srgbClr val="4070A0"/>
                </a:solidFill>
                <a:latin typeface="Courier"/>
              </a:rPr>
              <a:t>; </a:t>
            </a:r>
            <a:r>
              <a:rPr dirty="0" err="1">
                <a:solidFill>
                  <a:srgbClr val="4070A0"/>
                </a:solidFill>
                <a:latin typeface="Courier"/>
              </a:rPr>
              <a:t>nop</a:t>
            </a:r>
            <a:r>
              <a:rPr dirty="0">
                <a:solidFill>
                  <a:srgbClr val="4070A0"/>
                </a:solidFill>
                <a:latin typeface="Courier"/>
              </a:rPr>
              <a:t>"</a:t>
            </a:r>
            <a:r>
              <a:rPr dirty="0">
                <a:solidFill>
                  <a:srgbClr val="666666"/>
                </a:solidFill>
                <a:latin typeface="Courier"/>
              </a:rPr>
              <a:t>,</a:t>
            </a:r>
            <a:r>
              <a:rPr dirty="0">
                <a:latin typeface="Courier"/>
              </a:rPr>
              <a:t> Volatile </a:t>
            </a:r>
            <a:r>
              <a:rPr dirty="0">
                <a:solidFill>
                  <a:srgbClr val="666666"/>
                </a:solidFill>
                <a:latin typeface="Courier"/>
              </a:rPr>
              <a:t>=&gt;</a:t>
            </a:r>
            <a:r>
              <a:rPr dirty="0">
                <a:latin typeface="Courier"/>
              </a:rPr>
              <a:t> True</a:t>
            </a:r>
            <a:r>
              <a:rPr dirty="0">
                <a:solidFill>
                  <a:srgbClr val="666666"/>
                </a:solidFill>
                <a:latin typeface="Courier"/>
              </a:rPr>
              <a:t>)</a:t>
            </a:r>
            <a:r>
              <a:rPr dirty="0">
                <a:latin typeface="Courier"/>
              </a:rPr>
              <a:t>;</a:t>
            </a:r>
          </a:p>
          <a:p>
            <a:pPr lvl="0"/>
            <a:r>
              <a:rPr dirty="0"/>
              <a:t>The compiler doesn't check the assembly, only the assembler will</a:t>
            </a:r>
          </a:p>
          <a:p>
            <a:pPr lvl="1"/>
            <a:r>
              <a:rPr dirty="0"/>
              <a:t>Error message might be difficult to read</a:t>
            </a:r>
          </a:p>
        </p:txBody>
      </p:sp>
      <p:sp>
        <p:nvSpPr>
          <p:cNvPr id="12" name="Google Shape;58;p4">
            <a:extLst>
              <a:ext uri="{FF2B5EF4-FFF2-40B4-BE49-F238E27FC236}">
                <a16:creationId xmlns:a16="http://schemas.microsoft.com/office/drawing/2014/main" id="{45977752-279C-C3C7-A0B9-8D2ABCF772A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0445262" y="6236695"/>
            <a:ext cx="9085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157</a:t>
            </a:fld>
            <a:endParaRPr lang="en-US" dirty="0"/>
          </a:p>
        </p:txBody>
      </p:sp>
    </p:spTree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151A8-36F8-5058-BA25-E0F735499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1262" y="118037"/>
            <a:ext cx="10052538" cy="1246530"/>
          </a:xfrm>
          <a:prstGeom prst="rect">
            <a:avLst/>
          </a:prstGeom>
        </p:spPr>
        <p:txBody>
          <a:bodyPr/>
          <a:lstStyle/>
          <a:p>
            <a:pPr marL="0" lvl="0" indent="0">
              <a:buNone/>
            </a:pPr>
            <a:r>
              <a:t>Instruction Counter Example (x86)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6B7B2E-300D-9A35-45B6-BACE44EE5D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sz="1400" b="1" dirty="0">
                <a:solidFill>
                  <a:srgbClr val="007020"/>
                </a:solidFill>
                <a:latin typeface="Courier"/>
              </a:rPr>
              <a:t>with</a:t>
            </a:r>
            <a:r>
              <a:rPr sz="1400" dirty="0">
                <a:latin typeface="Courier"/>
              </a:rPr>
              <a:t> </a:t>
            </a:r>
            <a:r>
              <a:rPr sz="1400" dirty="0" err="1">
                <a:latin typeface="Courier"/>
              </a:rPr>
              <a:t>System</a:t>
            </a:r>
            <a:r>
              <a:rPr sz="1400" dirty="0" err="1">
                <a:solidFill>
                  <a:srgbClr val="666666"/>
                </a:solidFill>
                <a:latin typeface="Courier"/>
              </a:rPr>
              <a:t>.</a:t>
            </a:r>
            <a:r>
              <a:rPr sz="1400" dirty="0" err="1">
                <a:latin typeface="Courier"/>
              </a:rPr>
              <a:t>Machine_Code</a:t>
            </a:r>
            <a:r>
              <a:rPr sz="1400" dirty="0">
                <a:latin typeface="Courier"/>
              </a:rPr>
              <a:t>; </a:t>
            </a:r>
            <a:r>
              <a:rPr sz="1400" b="1" dirty="0">
                <a:solidFill>
                  <a:srgbClr val="007020"/>
                </a:solidFill>
                <a:latin typeface="Courier"/>
              </a:rPr>
              <a:t>use</a:t>
            </a:r>
            <a:r>
              <a:rPr sz="1400" dirty="0">
                <a:latin typeface="Courier"/>
              </a:rPr>
              <a:t> </a:t>
            </a:r>
            <a:r>
              <a:rPr sz="1400" dirty="0" err="1">
                <a:latin typeface="Courier"/>
              </a:rPr>
              <a:t>System</a:t>
            </a:r>
            <a:r>
              <a:rPr sz="1400" dirty="0" err="1">
                <a:solidFill>
                  <a:srgbClr val="666666"/>
                </a:solidFill>
                <a:latin typeface="Courier"/>
              </a:rPr>
              <a:t>.</a:t>
            </a:r>
            <a:r>
              <a:rPr sz="1400" dirty="0" err="1">
                <a:latin typeface="Courier"/>
              </a:rPr>
              <a:t>Machine_Code</a:t>
            </a:r>
            <a:r>
              <a:rPr sz="1400" dirty="0">
                <a:latin typeface="Courier"/>
              </a:rPr>
              <a:t>;</a:t>
            </a:r>
            <a:br>
              <a:rPr sz="1400" dirty="0"/>
            </a:br>
            <a:r>
              <a:rPr sz="1400" b="1" dirty="0">
                <a:solidFill>
                  <a:srgbClr val="007020"/>
                </a:solidFill>
                <a:latin typeface="Courier"/>
              </a:rPr>
              <a:t>with</a:t>
            </a:r>
            <a:r>
              <a:rPr sz="1400" dirty="0">
                <a:latin typeface="Courier"/>
              </a:rPr>
              <a:t> </a:t>
            </a:r>
            <a:r>
              <a:rPr sz="1400" dirty="0" err="1">
                <a:latin typeface="Courier"/>
              </a:rPr>
              <a:t>Ada</a:t>
            </a:r>
            <a:r>
              <a:rPr sz="1400" dirty="0" err="1">
                <a:solidFill>
                  <a:srgbClr val="666666"/>
                </a:solidFill>
                <a:latin typeface="Courier"/>
              </a:rPr>
              <a:t>.</a:t>
            </a:r>
            <a:r>
              <a:rPr sz="1400" dirty="0" err="1">
                <a:latin typeface="Courier"/>
              </a:rPr>
              <a:t>Text_IO</a:t>
            </a:r>
            <a:r>
              <a:rPr sz="1400" dirty="0">
                <a:latin typeface="Courier"/>
              </a:rPr>
              <a:t>;         </a:t>
            </a:r>
            <a:r>
              <a:rPr sz="1400" b="1" dirty="0">
                <a:solidFill>
                  <a:srgbClr val="007020"/>
                </a:solidFill>
                <a:latin typeface="Courier"/>
              </a:rPr>
              <a:t>use</a:t>
            </a:r>
            <a:r>
              <a:rPr sz="1400" dirty="0">
                <a:latin typeface="Courier"/>
              </a:rPr>
              <a:t> </a:t>
            </a:r>
            <a:r>
              <a:rPr sz="1400" dirty="0" err="1">
                <a:latin typeface="Courier"/>
              </a:rPr>
              <a:t>Ada</a:t>
            </a:r>
            <a:r>
              <a:rPr sz="1400" dirty="0" err="1">
                <a:solidFill>
                  <a:srgbClr val="666666"/>
                </a:solidFill>
                <a:latin typeface="Courier"/>
              </a:rPr>
              <a:t>.</a:t>
            </a:r>
            <a:r>
              <a:rPr sz="1400" dirty="0" err="1">
                <a:latin typeface="Courier"/>
              </a:rPr>
              <a:t>Text_IO</a:t>
            </a:r>
            <a:r>
              <a:rPr sz="1400" dirty="0">
                <a:latin typeface="Courier"/>
              </a:rPr>
              <a:t>;</a:t>
            </a:r>
            <a:br>
              <a:rPr sz="1400" dirty="0"/>
            </a:br>
            <a:r>
              <a:rPr sz="1400" b="1" dirty="0">
                <a:solidFill>
                  <a:srgbClr val="007020"/>
                </a:solidFill>
                <a:latin typeface="Courier"/>
              </a:rPr>
              <a:t>with</a:t>
            </a:r>
            <a:r>
              <a:rPr sz="1400" dirty="0">
                <a:latin typeface="Courier"/>
              </a:rPr>
              <a:t> Interfaces;          </a:t>
            </a:r>
            <a:r>
              <a:rPr sz="1400" b="1" dirty="0">
                <a:solidFill>
                  <a:srgbClr val="007020"/>
                </a:solidFill>
                <a:latin typeface="Courier"/>
              </a:rPr>
              <a:t>use</a:t>
            </a:r>
            <a:r>
              <a:rPr sz="1400" dirty="0">
                <a:latin typeface="Courier"/>
              </a:rPr>
              <a:t> Interfaces;</a:t>
            </a:r>
            <a:br>
              <a:rPr sz="1400" dirty="0"/>
            </a:br>
            <a:r>
              <a:rPr sz="1400" b="1" dirty="0">
                <a:solidFill>
                  <a:srgbClr val="007020"/>
                </a:solidFill>
                <a:latin typeface="Courier"/>
              </a:rPr>
              <a:t>procedure</a:t>
            </a:r>
            <a:r>
              <a:rPr sz="1400" dirty="0">
                <a:latin typeface="Courier"/>
              </a:rPr>
              <a:t> Main </a:t>
            </a:r>
            <a:r>
              <a:rPr sz="1400" b="1" dirty="0">
                <a:solidFill>
                  <a:srgbClr val="007020"/>
                </a:solidFill>
                <a:latin typeface="Courier"/>
              </a:rPr>
              <a:t>is</a:t>
            </a:r>
            <a:br>
              <a:rPr sz="1400" dirty="0"/>
            </a:br>
            <a:r>
              <a:rPr sz="1400" dirty="0">
                <a:latin typeface="Courier"/>
              </a:rPr>
              <a:t>   Low   </a:t>
            </a:r>
            <a:r>
              <a:rPr sz="1400" dirty="0">
                <a:solidFill>
                  <a:srgbClr val="666666"/>
                </a:solidFill>
                <a:latin typeface="Courier"/>
              </a:rPr>
              <a:t>:</a:t>
            </a:r>
            <a:r>
              <a:rPr sz="1400" dirty="0">
                <a:latin typeface="Courier"/>
              </a:rPr>
              <a:t> Unsigned_32;</a:t>
            </a:r>
            <a:br>
              <a:rPr sz="1400" dirty="0"/>
            </a:br>
            <a:r>
              <a:rPr sz="1400" dirty="0">
                <a:latin typeface="Courier"/>
              </a:rPr>
              <a:t>   High  </a:t>
            </a:r>
            <a:r>
              <a:rPr sz="1400" dirty="0">
                <a:solidFill>
                  <a:srgbClr val="666666"/>
                </a:solidFill>
                <a:latin typeface="Courier"/>
              </a:rPr>
              <a:t>:</a:t>
            </a:r>
            <a:r>
              <a:rPr sz="1400" dirty="0">
                <a:latin typeface="Courier"/>
              </a:rPr>
              <a:t> Unsigned_32;</a:t>
            </a:r>
            <a:br>
              <a:rPr sz="1400" dirty="0"/>
            </a:br>
            <a:r>
              <a:rPr sz="1400" dirty="0">
                <a:latin typeface="Courier"/>
              </a:rPr>
              <a:t>   Value </a:t>
            </a:r>
            <a:r>
              <a:rPr sz="1400" dirty="0">
                <a:solidFill>
                  <a:srgbClr val="666666"/>
                </a:solidFill>
                <a:latin typeface="Courier"/>
              </a:rPr>
              <a:t>:</a:t>
            </a:r>
            <a:r>
              <a:rPr sz="1400" dirty="0">
                <a:latin typeface="Courier"/>
              </a:rPr>
              <a:t> Unsigned_64;</a:t>
            </a:r>
            <a:br>
              <a:rPr sz="1400" dirty="0"/>
            </a:br>
            <a:r>
              <a:rPr sz="1400" dirty="0">
                <a:latin typeface="Courier"/>
              </a:rPr>
              <a:t>   </a:t>
            </a:r>
            <a:r>
              <a:rPr sz="1400" b="1" dirty="0">
                <a:solidFill>
                  <a:srgbClr val="007020"/>
                </a:solidFill>
                <a:latin typeface="Courier"/>
              </a:rPr>
              <a:t>use</a:t>
            </a:r>
            <a:r>
              <a:rPr sz="1400" dirty="0">
                <a:latin typeface="Courier"/>
              </a:rPr>
              <a:t> ASCII;</a:t>
            </a:r>
            <a:br>
              <a:rPr sz="1400" dirty="0"/>
            </a:br>
            <a:r>
              <a:rPr sz="1400" b="1" dirty="0">
                <a:solidFill>
                  <a:srgbClr val="007020"/>
                </a:solidFill>
                <a:latin typeface="Courier"/>
              </a:rPr>
              <a:t>begin</a:t>
            </a:r>
            <a:br>
              <a:rPr sz="1400" dirty="0"/>
            </a:br>
            <a:r>
              <a:rPr sz="1400" dirty="0">
                <a:latin typeface="Courier"/>
              </a:rPr>
              <a:t>   </a:t>
            </a:r>
            <a:r>
              <a:rPr sz="1400" dirty="0" err="1">
                <a:latin typeface="Courier"/>
              </a:rPr>
              <a:t>Asm</a:t>
            </a:r>
            <a:r>
              <a:rPr sz="1400" dirty="0">
                <a:latin typeface="Courier"/>
              </a:rPr>
              <a:t> </a:t>
            </a:r>
            <a:r>
              <a:rPr sz="1400" dirty="0">
                <a:solidFill>
                  <a:srgbClr val="666666"/>
                </a:solidFill>
                <a:latin typeface="Courier"/>
              </a:rPr>
              <a:t>(</a:t>
            </a:r>
            <a:r>
              <a:rPr sz="1400" dirty="0">
                <a:solidFill>
                  <a:srgbClr val="4070A0"/>
                </a:solidFill>
                <a:latin typeface="Courier"/>
              </a:rPr>
              <a:t>"</a:t>
            </a:r>
            <a:r>
              <a:rPr sz="1400" dirty="0" err="1">
                <a:solidFill>
                  <a:srgbClr val="4070A0"/>
                </a:solidFill>
                <a:latin typeface="Courier"/>
              </a:rPr>
              <a:t>rdtsc</a:t>
            </a:r>
            <a:r>
              <a:rPr sz="1400" dirty="0">
                <a:solidFill>
                  <a:srgbClr val="4070A0"/>
                </a:solidFill>
                <a:latin typeface="Courier"/>
              </a:rPr>
              <a:t>"</a:t>
            </a:r>
            <a:r>
              <a:rPr sz="1400" dirty="0">
                <a:latin typeface="Courier"/>
              </a:rPr>
              <a:t> </a:t>
            </a:r>
            <a:r>
              <a:rPr sz="1400" dirty="0">
                <a:solidFill>
                  <a:srgbClr val="666666"/>
                </a:solidFill>
                <a:latin typeface="Courier"/>
              </a:rPr>
              <a:t>&amp;</a:t>
            </a:r>
            <a:r>
              <a:rPr sz="1400" dirty="0">
                <a:latin typeface="Courier"/>
              </a:rPr>
              <a:t> LF</a:t>
            </a:r>
            <a:r>
              <a:rPr sz="1400" dirty="0">
                <a:solidFill>
                  <a:srgbClr val="666666"/>
                </a:solidFill>
                <a:latin typeface="Courier"/>
              </a:rPr>
              <a:t>,</a:t>
            </a:r>
            <a:br>
              <a:rPr sz="1400" dirty="0"/>
            </a:br>
            <a:r>
              <a:rPr sz="1400" dirty="0">
                <a:latin typeface="Courier"/>
              </a:rPr>
              <a:t>        Outputs </a:t>
            </a:r>
            <a:r>
              <a:rPr sz="1400" dirty="0">
                <a:solidFill>
                  <a:srgbClr val="666666"/>
                </a:solidFill>
                <a:latin typeface="Courier"/>
              </a:rPr>
              <a:t>=&gt;</a:t>
            </a:r>
            <a:br>
              <a:rPr sz="1400" dirty="0"/>
            </a:br>
            <a:r>
              <a:rPr sz="1400" dirty="0">
                <a:latin typeface="Courier"/>
              </a:rPr>
              <a:t>           </a:t>
            </a:r>
            <a:r>
              <a:rPr sz="1400" dirty="0">
                <a:solidFill>
                  <a:srgbClr val="666666"/>
                </a:solidFill>
                <a:latin typeface="Courier"/>
              </a:rPr>
              <a:t>(</a:t>
            </a:r>
            <a:r>
              <a:rPr sz="1400" dirty="0">
                <a:latin typeface="Courier"/>
              </a:rPr>
              <a:t>Unsigned_32'Asm_Output </a:t>
            </a:r>
            <a:r>
              <a:rPr sz="1400" dirty="0">
                <a:solidFill>
                  <a:srgbClr val="666666"/>
                </a:solidFill>
                <a:latin typeface="Courier"/>
              </a:rPr>
              <a:t>(</a:t>
            </a:r>
            <a:r>
              <a:rPr sz="1400" dirty="0">
                <a:solidFill>
                  <a:srgbClr val="4070A0"/>
                </a:solidFill>
                <a:latin typeface="Courier"/>
              </a:rPr>
              <a:t>"=g"</a:t>
            </a:r>
            <a:r>
              <a:rPr sz="1400" dirty="0">
                <a:solidFill>
                  <a:srgbClr val="666666"/>
                </a:solidFill>
                <a:latin typeface="Courier"/>
              </a:rPr>
              <a:t>,</a:t>
            </a:r>
            <a:r>
              <a:rPr sz="1400" dirty="0">
                <a:latin typeface="Courier"/>
              </a:rPr>
              <a:t> Low</a:t>
            </a:r>
            <a:r>
              <a:rPr sz="1400" dirty="0">
                <a:solidFill>
                  <a:srgbClr val="666666"/>
                </a:solidFill>
                <a:latin typeface="Courier"/>
              </a:rPr>
              <a:t>),</a:t>
            </a:r>
            <a:br>
              <a:rPr sz="1400" dirty="0"/>
            </a:br>
            <a:r>
              <a:rPr sz="1400" dirty="0">
                <a:latin typeface="Courier"/>
              </a:rPr>
              <a:t>            Unsigned_32'Asm_Output </a:t>
            </a:r>
            <a:r>
              <a:rPr sz="1400" dirty="0">
                <a:solidFill>
                  <a:srgbClr val="666666"/>
                </a:solidFill>
                <a:latin typeface="Courier"/>
              </a:rPr>
              <a:t>(</a:t>
            </a:r>
            <a:r>
              <a:rPr sz="1400" dirty="0">
                <a:solidFill>
                  <a:srgbClr val="4070A0"/>
                </a:solidFill>
                <a:latin typeface="Courier"/>
              </a:rPr>
              <a:t>"=a"</a:t>
            </a:r>
            <a:r>
              <a:rPr sz="1400" dirty="0">
                <a:solidFill>
                  <a:srgbClr val="666666"/>
                </a:solidFill>
                <a:latin typeface="Courier"/>
              </a:rPr>
              <a:t>,</a:t>
            </a:r>
            <a:r>
              <a:rPr sz="1400" dirty="0">
                <a:latin typeface="Courier"/>
              </a:rPr>
              <a:t> High</a:t>
            </a:r>
            <a:r>
              <a:rPr sz="1400" dirty="0">
                <a:solidFill>
                  <a:srgbClr val="666666"/>
                </a:solidFill>
                <a:latin typeface="Courier"/>
              </a:rPr>
              <a:t>)),</a:t>
            </a:r>
            <a:br>
              <a:rPr sz="1400" dirty="0"/>
            </a:br>
            <a:r>
              <a:rPr sz="1400" dirty="0">
                <a:latin typeface="Courier"/>
              </a:rPr>
              <a:t>        Volatile </a:t>
            </a:r>
            <a:r>
              <a:rPr sz="1400" dirty="0">
                <a:solidFill>
                  <a:srgbClr val="666666"/>
                </a:solidFill>
                <a:latin typeface="Courier"/>
              </a:rPr>
              <a:t>=&gt;</a:t>
            </a:r>
            <a:r>
              <a:rPr sz="1400" dirty="0">
                <a:latin typeface="Courier"/>
              </a:rPr>
              <a:t> True</a:t>
            </a:r>
            <a:r>
              <a:rPr sz="1400" dirty="0">
                <a:solidFill>
                  <a:srgbClr val="666666"/>
                </a:solidFill>
                <a:latin typeface="Courier"/>
              </a:rPr>
              <a:t>)</a:t>
            </a:r>
            <a:r>
              <a:rPr sz="1400" dirty="0">
                <a:latin typeface="Courier"/>
              </a:rPr>
              <a:t>;</a:t>
            </a:r>
            <a:br>
              <a:rPr sz="1400" dirty="0"/>
            </a:br>
            <a:r>
              <a:rPr sz="1400" dirty="0">
                <a:latin typeface="Courier"/>
              </a:rPr>
              <a:t>   Values </a:t>
            </a:r>
            <a:r>
              <a:rPr sz="1400" dirty="0">
                <a:solidFill>
                  <a:srgbClr val="666666"/>
                </a:solidFill>
                <a:latin typeface="Courier"/>
              </a:rPr>
              <a:t>:=</a:t>
            </a:r>
            <a:r>
              <a:rPr sz="1400" dirty="0">
                <a:latin typeface="Courier"/>
              </a:rPr>
              <a:t> Unsigned_64 </a:t>
            </a:r>
            <a:r>
              <a:rPr sz="1400" dirty="0">
                <a:solidFill>
                  <a:srgbClr val="666666"/>
                </a:solidFill>
                <a:latin typeface="Courier"/>
              </a:rPr>
              <a:t>(</a:t>
            </a:r>
            <a:r>
              <a:rPr sz="1400" dirty="0">
                <a:latin typeface="Courier"/>
              </a:rPr>
              <a:t>Low</a:t>
            </a:r>
            <a:r>
              <a:rPr sz="1400" dirty="0">
                <a:solidFill>
                  <a:srgbClr val="666666"/>
                </a:solidFill>
                <a:latin typeface="Courier"/>
              </a:rPr>
              <a:t>)</a:t>
            </a:r>
            <a:r>
              <a:rPr sz="1400" dirty="0">
                <a:latin typeface="Courier"/>
              </a:rPr>
              <a:t> </a:t>
            </a:r>
            <a:r>
              <a:rPr sz="1400" dirty="0">
                <a:solidFill>
                  <a:srgbClr val="666666"/>
                </a:solidFill>
                <a:latin typeface="Courier"/>
              </a:rPr>
              <a:t>+</a:t>
            </a:r>
            <a:br>
              <a:rPr sz="1400" dirty="0"/>
            </a:br>
            <a:r>
              <a:rPr sz="1400" dirty="0">
                <a:latin typeface="Courier"/>
              </a:rPr>
              <a:t>             Unsigned_64 </a:t>
            </a:r>
            <a:r>
              <a:rPr sz="1400" dirty="0">
                <a:solidFill>
                  <a:srgbClr val="666666"/>
                </a:solidFill>
                <a:latin typeface="Courier"/>
              </a:rPr>
              <a:t>(</a:t>
            </a:r>
            <a:r>
              <a:rPr sz="1400" dirty="0">
                <a:latin typeface="Courier"/>
              </a:rPr>
              <a:t>High</a:t>
            </a:r>
            <a:r>
              <a:rPr sz="1400" dirty="0">
                <a:solidFill>
                  <a:srgbClr val="666666"/>
                </a:solidFill>
                <a:latin typeface="Courier"/>
              </a:rPr>
              <a:t>)</a:t>
            </a:r>
            <a:r>
              <a:rPr sz="1400" dirty="0">
                <a:latin typeface="Courier"/>
              </a:rPr>
              <a:t> </a:t>
            </a:r>
            <a:r>
              <a:rPr sz="1400" dirty="0">
                <a:solidFill>
                  <a:srgbClr val="666666"/>
                </a:solidFill>
                <a:latin typeface="Courier"/>
              </a:rPr>
              <a:t>*</a:t>
            </a:r>
            <a:r>
              <a:rPr sz="1400" dirty="0">
                <a:latin typeface="Courier"/>
              </a:rPr>
              <a:t> </a:t>
            </a:r>
            <a:r>
              <a:rPr sz="1400" dirty="0">
                <a:solidFill>
                  <a:srgbClr val="40A070"/>
                </a:solidFill>
                <a:latin typeface="Courier"/>
              </a:rPr>
              <a:t>2</a:t>
            </a:r>
            <a:r>
              <a:rPr sz="1400" dirty="0">
                <a:latin typeface="Courier"/>
              </a:rPr>
              <a:t> </a:t>
            </a:r>
            <a:r>
              <a:rPr sz="1400" dirty="0">
                <a:solidFill>
                  <a:srgbClr val="666666"/>
                </a:solidFill>
                <a:latin typeface="Courier"/>
              </a:rPr>
              <a:t>**</a:t>
            </a:r>
            <a:r>
              <a:rPr sz="1400" dirty="0">
                <a:latin typeface="Courier"/>
              </a:rPr>
              <a:t> </a:t>
            </a:r>
            <a:r>
              <a:rPr sz="1400" dirty="0">
                <a:solidFill>
                  <a:srgbClr val="40A070"/>
                </a:solidFill>
                <a:latin typeface="Courier"/>
              </a:rPr>
              <a:t>32</a:t>
            </a:r>
            <a:r>
              <a:rPr sz="1400" dirty="0">
                <a:latin typeface="Courier"/>
              </a:rPr>
              <a:t>;</a:t>
            </a:r>
            <a:br>
              <a:rPr sz="1400" dirty="0"/>
            </a:br>
            <a:r>
              <a:rPr sz="1400" dirty="0">
                <a:latin typeface="Courier"/>
              </a:rPr>
              <a:t>   </a:t>
            </a:r>
            <a:r>
              <a:rPr sz="1400" dirty="0" err="1">
                <a:latin typeface="Courier"/>
              </a:rPr>
              <a:t>Put_Line</a:t>
            </a:r>
            <a:r>
              <a:rPr sz="1400" dirty="0">
                <a:latin typeface="Courier"/>
              </a:rPr>
              <a:t> </a:t>
            </a:r>
            <a:r>
              <a:rPr sz="1400" dirty="0">
                <a:solidFill>
                  <a:srgbClr val="666666"/>
                </a:solidFill>
                <a:latin typeface="Courier"/>
              </a:rPr>
              <a:t>(</a:t>
            </a:r>
            <a:r>
              <a:rPr sz="1400" dirty="0" err="1">
                <a:latin typeface="Courier"/>
              </a:rPr>
              <a:t>Values'Image</a:t>
            </a:r>
            <a:r>
              <a:rPr sz="1400" dirty="0">
                <a:solidFill>
                  <a:srgbClr val="666666"/>
                </a:solidFill>
                <a:latin typeface="Courier"/>
              </a:rPr>
              <a:t>)</a:t>
            </a:r>
            <a:r>
              <a:rPr sz="1400" dirty="0">
                <a:latin typeface="Courier"/>
              </a:rPr>
              <a:t>;</a:t>
            </a:r>
            <a:br>
              <a:rPr sz="1400" dirty="0"/>
            </a:br>
            <a:r>
              <a:rPr sz="1400" b="1" dirty="0">
                <a:solidFill>
                  <a:srgbClr val="007020"/>
                </a:solidFill>
                <a:latin typeface="Courier"/>
              </a:rPr>
              <a:t>end</a:t>
            </a:r>
            <a:r>
              <a:rPr sz="1400" dirty="0">
                <a:latin typeface="Courier"/>
              </a:rPr>
              <a:t> Main;</a:t>
            </a:r>
          </a:p>
        </p:txBody>
      </p:sp>
      <p:sp>
        <p:nvSpPr>
          <p:cNvPr id="12" name="Google Shape;58;p4">
            <a:extLst>
              <a:ext uri="{FF2B5EF4-FFF2-40B4-BE49-F238E27FC236}">
                <a16:creationId xmlns:a16="http://schemas.microsoft.com/office/drawing/2014/main" id="{45977752-279C-C3C7-A0B9-8D2ABCF772A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0445262" y="6236695"/>
            <a:ext cx="9085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158</a:t>
            </a:fld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151A8-36F8-5058-BA25-E0F735499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1262" y="118037"/>
            <a:ext cx="10052538" cy="1246530"/>
          </a:xfrm>
          <a:prstGeom prst="rect">
            <a:avLst/>
          </a:prstGeom>
        </p:spPr>
        <p:txBody>
          <a:bodyPr/>
          <a:lstStyle/>
          <a:p>
            <a:pPr marL="0" lvl="0" indent="0">
              <a:buNone/>
            </a:pPr>
            <a:r>
              <a:t>Declaring Floating Point Types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6B7B2E-300D-9A35-45B6-BACE44EE5D5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lvl="0"/>
                <a:r>
                  <a:t>Syntax</a:t>
                </a:r>
              </a:p>
              <a:p>
                <a:pPr lvl="1" indent="0">
                  <a:buNone/>
                </a:pPr>
                <a:r>
                  <a:rPr b="1">
                    <a:solidFill>
                      <a:srgbClr val="007020"/>
                    </a:solidFill>
                    <a:latin typeface="Courier"/>
                  </a:rPr>
                  <a:t>type</a:t>
                </a:r>
                <a:r>
                  <a:rPr>
                    <a:latin typeface="Courier"/>
                  </a:rPr>
                  <a:t> </a:t>
                </a:r>
                <a:r>
                  <a:rPr>
                    <a:solidFill>
                      <a:srgbClr val="666666"/>
                    </a:solidFill>
                    <a:latin typeface="Courier"/>
                  </a:rPr>
                  <a:t>&lt;</a:t>
                </a:r>
                <a:r>
                  <a:rPr>
                    <a:latin typeface="Courier"/>
                  </a:rPr>
                  <a:t>identifier</a:t>
                </a:r>
                <a:r>
                  <a:rPr>
                    <a:solidFill>
                      <a:srgbClr val="666666"/>
                    </a:solidFill>
                    <a:latin typeface="Courier"/>
                  </a:rPr>
                  <a:t>&gt;</a:t>
                </a:r>
                <a:r>
                  <a:rPr>
                    <a:latin typeface="Courier"/>
                  </a:rPr>
                  <a:t> </a:t>
                </a:r>
                <a:r>
                  <a:rPr b="1">
                    <a:solidFill>
                      <a:srgbClr val="007020"/>
                    </a:solidFill>
                    <a:latin typeface="Courier"/>
                  </a:rPr>
                  <a:t>is</a:t>
                </a:r>
                <a:br/>
                <a:r>
                  <a:rPr>
                    <a:latin typeface="Courier"/>
                  </a:rPr>
                  <a:t>    </a:t>
                </a:r>
                <a:r>
                  <a:rPr b="1">
                    <a:solidFill>
                      <a:srgbClr val="007020"/>
                    </a:solidFill>
                    <a:latin typeface="Courier"/>
                  </a:rPr>
                  <a:t>digits</a:t>
                </a:r>
                <a:r>
                  <a:rPr>
                    <a:latin typeface="Courier"/>
                  </a:rPr>
                  <a:t> </a:t>
                </a:r>
                <a:r>
                  <a:rPr>
                    <a:solidFill>
                      <a:srgbClr val="666666"/>
                    </a:solidFill>
                    <a:latin typeface="Courier"/>
                  </a:rPr>
                  <a:t>&lt;</a:t>
                </a:r>
                <a:r>
                  <a:rPr>
                    <a:latin typeface="Courier"/>
                  </a:rPr>
                  <a:t>expression</a:t>
                </a:r>
                <a:r>
                  <a:rPr>
                    <a:solidFill>
                      <a:srgbClr val="666666"/>
                    </a:solidFill>
                    <a:latin typeface="Courier"/>
                  </a:rPr>
                  <a:t>&gt;</a:t>
                </a:r>
                <a:r>
                  <a:rPr>
                    <a:latin typeface="Courier"/>
                  </a:rPr>
                  <a:t> [</a:t>
                </a:r>
                <a:r>
                  <a:rPr b="1">
                    <a:solidFill>
                      <a:srgbClr val="007020"/>
                    </a:solidFill>
                    <a:latin typeface="Courier"/>
                  </a:rPr>
                  <a:t>range</a:t>
                </a:r>
                <a:r>
                  <a:rPr>
                    <a:latin typeface="Courier"/>
                  </a:rPr>
                  <a:t> constraint];</a:t>
                </a:r>
              </a:p>
              <a:p>
                <a:pPr lvl="1"/>
                <a:r>
                  <a:rPr i="1"/>
                  <a:t>digits</a:t>
                </a:r>
                <a:r>
                  <a:t>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t> </a:t>
                </a:r>
                <a:r>
                  <a:rPr b="1"/>
                  <a:t>minimum</a:t>
                </a:r>
                <a:r>
                  <a:t> number of significant digits</a:t>
                </a:r>
              </a:p>
              <a:p>
                <a:pPr lvl="1"/>
                <a:r>
                  <a:rPr b="1"/>
                  <a:t>Decimal</a:t>
                </a:r>
                <a:r>
                  <a:t> digits, not bits</a:t>
                </a:r>
              </a:p>
              <a:p>
                <a:pPr lvl="0"/>
                <a:r>
                  <a:t>Compiler choses representation</a:t>
                </a:r>
              </a:p>
              <a:p>
                <a:pPr lvl="1"/>
                <a:r>
                  <a:t>From </a:t>
                </a:r>
                <a:r>
                  <a:rPr b="1"/>
                  <a:t>available</a:t>
                </a:r>
                <a:r>
                  <a:t> floating point types</a:t>
                </a:r>
              </a:p>
              <a:p>
                <a:pPr lvl="1"/>
                <a:r>
                  <a:t>May be </a:t>
                </a:r>
                <a:r>
                  <a:rPr b="1"/>
                  <a:t>more</a:t>
                </a:r>
                <a:r>
                  <a:t> accurate, but not less</a:t>
                </a:r>
              </a:p>
              <a:p>
                <a:pPr lvl="1"/>
                <a:r>
                  <a:t>If none available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t> declaration is </a:t>
                </a:r>
                <a:r>
                  <a:rPr b="1"/>
                  <a:t>rejected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6B7B2E-300D-9A35-45B6-BACE44EE5D5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5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Google Shape;58;p4">
            <a:extLst>
              <a:ext uri="{FF2B5EF4-FFF2-40B4-BE49-F238E27FC236}">
                <a16:creationId xmlns:a16="http://schemas.microsoft.com/office/drawing/2014/main" id="{45977752-279C-C3C7-A0B9-8D2ABCF772A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0445262" y="6236695"/>
            <a:ext cx="9085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32823-BD47-C67B-B783-950BA1B6E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8634" y="1709739"/>
            <a:ext cx="9968815" cy="2409460"/>
          </a:xfrm>
          <a:prstGeom prst="rect">
            <a:avLst/>
          </a:prstGeom>
        </p:spPr>
        <p:txBody>
          <a:bodyPr/>
          <a:lstStyle/>
          <a:p>
            <a:pPr marL="0" lvl="0" indent="0">
              <a:buNone/>
            </a:pPr>
            <a:r>
              <a:t>Enumeration Types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151A8-36F8-5058-BA25-E0F735499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1262" y="118037"/>
            <a:ext cx="10052538" cy="1246530"/>
          </a:xfrm>
          <a:prstGeom prst="rect">
            <a:avLst/>
          </a:prstGeom>
        </p:spPr>
        <p:txBody>
          <a:bodyPr/>
          <a:lstStyle/>
          <a:p>
            <a:pPr marL="0" lvl="0" indent="0">
              <a:buNone/>
            </a:pPr>
            <a:r>
              <a:t>Enumeration 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6B7B2E-300D-9A35-45B6-BACE44EE5D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dirty="0"/>
              <a:t>Enumeration of </a:t>
            </a:r>
            <a:r>
              <a:rPr b="1" dirty="0"/>
              <a:t>logical</a:t>
            </a:r>
            <a:r>
              <a:rPr dirty="0"/>
              <a:t> values</a:t>
            </a:r>
          </a:p>
          <a:p>
            <a:pPr lvl="1"/>
            <a:r>
              <a:rPr dirty="0"/>
              <a:t>Integer value is an implementation detail</a:t>
            </a:r>
          </a:p>
          <a:p>
            <a:pPr lvl="0"/>
            <a:r>
              <a:rPr dirty="0"/>
              <a:t>Syntax</a:t>
            </a:r>
          </a:p>
          <a:p>
            <a:pPr lvl="1" indent="0">
              <a:buNone/>
            </a:pPr>
            <a:r>
              <a:rPr b="1" dirty="0">
                <a:solidFill>
                  <a:srgbClr val="007020"/>
                </a:solidFill>
                <a:latin typeface="Courier"/>
              </a:rPr>
              <a:t>type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666666"/>
                </a:solidFill>
                <a:latin typeface="Courier"/>
              </a:rPr>
              <a:t>&lt;</a:t>
            </a:r>
            <a:r>
              <a:rPr dirty="0">
                <a:latin typeface="Courier"/>
              </a:rPr>
              <a:t>identifier</a:t>
            </a:r>
            <a:r>
              <a:rPr dirty="0">
                <a:solidFill>
                  <a:srgbClr val="666666"/>
                </a:solidFill>
                <a:latin typeface="Courier"/>
              </a:rPr>
              <a:t>&gt;</a:t>
            </a:r>
            <a:r>
              <a:rPr dirty="0">
                <a:latin typeface="Courier"/>
              </a:rPr>
              <a:t> </a:t>
            </a:r>
            <a:r>
              <a:rPr b="1" dirty="0">
                <a:solidFill>
                  <a:srgbClr val="007020"/>
                </a:solidFill>
                <a:latin typeface="Courier"/>
              </a:rPr>
              <a:t>is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666666"/>
                </a:solidFill>
                <a:latin typeface="Courier"/>
              </a:rPr>
              <a:t>(&lt;</a:t>
            </a:r>
            <a:r>
              <a:rPr dirty="0">
                <a:latin typeface="Courier"/>
              </a:rPr>
              <a:t>identifier</a:t>
            </a:r>
            <a:r>
              <a:rPr dirty="0">
                <a:solidFill>
                  <a:srgbClr val="666666"/>
                </a:solidFill>
                <a:latin typeface="Courier"/>
              </a:rPr>
              <a:t>-</a:t>
            </a:r>
            <a:r>
              <a:rPr dirty="0">
                <a:latin typeface="Courier"/>
              </a:rPr>
              <a:t>list</a:t>
            </a:r>
            <a:r>
              <a:rPr dirty="0">
                <a:solidFill>
                  <a:srgbClr val="666666"/>
                </a:solidFill>
                <a:latin typeface="Courier"/>
              </a:rPr>
              <a:t>&gt;)</a:t>
            </a:r>
            <a:r>
              <a:rPr dirty="0">
                <a:latin typeface="Courier"/>
              </a:rPr>
              <a:t> ;</a:t>
            </a:r>
          </a:p>
          <a:p>
            <a:pPr lvl="0"/>
            <a:r>
              <a:rPr dirty="0"/>
              <a:t>Literals</a:t>
            </a:r>
          </a:p>
          <a:p>
            <a:pPr lvl="1"/>
            <a:r>
              <a:rPr dirty="0"/>
              <a:t>Distinct, ordered</a:t>
            </a:r>
          </a:p>
          <a:p>
            <a:pPr lvl="1"/>
            <a:r>
              <a:rPr dirty="0"/>
              <a:t>Can be in </a:t>
            </a:r>
            <a:r>
              <a:rPr b="1" dirty="0"/>
              <a:t>multiple</a:t>
            </a:r>
            <a:r>
              <a:rPr dirty="0"/>
              <a:t> enumerations</a:t>
            </a:r>
          </a:p>
          <a:p>
            <a:pPr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b="1" dirty="0">
                <a:solidFill>
                  <a:srgbClr val="007020"/>
                </a:solidFill>
                <a:latin typeface="Courier"/>
              </a:rPr>
              <a:t>type</a:t>
            </a:r>
            <a:r>
              <a:rPr dirty="0">
                <a:latin typeface="Courier"/>
              </a:rPr>
              <a:t> Colors </a:t>
            </a:r>
            <a:r>
              <a:rPr b="1" dirty="0">
                <a:solidFill>
                  <a:srgbClr val="007020"/>
                </a:solidFill>
                <a:latin typeface="Courier"/>
              </a:rPr>
              <a:t>is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666666"/>
                </a:solidFill>
                <a:latin typeface="Courier"/>
              </a:rPr>
              <a:t>(</a:t>
            </a:r>
            <a:r>
              <a:rPr dirty="0">
                <a:latin typeface="Courier"/>
              </a:rPr>
              <a:t>Red</a:t>
            </a:r>
            <a:r>
              <a:rPr dirty="0">
                <a:solidFill>
                  <a:srgbClr val="666666"/>
                </a:solidFill>
                <a:latin typeface="Courier"/>
              </a:rPr>
              <a:t>,</a:t>
            </a:r>
            <a:r>
              <a:rPr dirty="0">
                <a:latin typeface="Courier"/>
              </a:rPr>
              <a:t> Orange</a:t>
            </a:r>
            <a:r>
              <a:rPr dirty="0">
                <a:solidFill>
                  <a:srgbClr val="666666"/>
                </a:solidFill>
                <a:latin typeface="Courier"/>
              </a:rPr>
              <a:t>,</a:t>
            </a:r>
            <a:r>
              <a:rPr dirty="0">
                <a:latin typeface="Courier"/>
              </a:rPr>
              <a:t> Yellow</a:t>
            </a:r>
            <a:r>
              <a:rPr dirty="0">
                <a:solidFill>
                  <a:srgbClr val="666666"/>
                </a:solidFill>
                <a:latin typeface="Courier"/>
              </a:rPr>
              <a:t>,</a:t>
            </a:r>
            <a:r>
              <a:rPr dirty="0">
                <a:latin typeface="Courier"/>
              </a:rPr>
              <a:t> Green</a:t>
            </a:r>
            <a:r>
              <a:rPr dirty="0">
                <a:solidFill>
                  <a:srgbClr val="666666"/>
                </a:solidFill>
                <a:latin typeface="Courier"/>
              </a:rPr>
              <a:t>,</a:t>
            </a:r>
            <a:r>
              <a:rPr dirty="0">
                <a:latin typeface="Courier"/>
              </a:rPr>
              <a:t> Blue</a:t>
            </a:r>
            <a:r>
              <a:rPr dirty="0">
                <a:solidFill>
                  <a:srgbClr val="666666"/>
                </a:solidFill>
                <a:latin typeface="Courier"/>
              </a:rPr>
              <a:t>,</a:t>
            </a:r>
            <a:r>
              <a:rPr dirty="0">
                <a:latin typeface="Courier"/>
              </a:rPr>
              <a:t> Violet</a:t>
            </a:r>
            <a:r>
              <a:rPr dirty="0">
                <a:solidFill>
                  <a:srgbClr val="666666"/>
                </a:solidFill>
                <a:latin typeface="Courier"/>
              </a:rPr>
              <a:t>)</a:t>
            </a:r>
            <a:r>
              <a:rPr dirty="0">
                <a:latin typeface="Courier"/>
              </a:rPr>
              <a:t>;</a:t>
            </a:r>
            <a:br>
              <a:rPr dirty="0"/>
            </a:br>
            <a:r>
              <a:rPr b="1" dirty="0">
                <a:solidFill>
                  <a:srgbClr val="007020"/>
                </a:solidFill>
                <a:latin typeface="Courier"/>
              </a:rPr>
              <a:t>type</a:t>
            </a:r>
            <a:r>
              <a:rPr dirty="0">
                <a:latin typeface="Courier"/>
              </a:rPr>
              <a:t> </a:t>
            </a:r>
            <a:r>
              <a:rPr dirty="0" err="1">
                <a:latin typeface="Courier"/>
              </a:rPr>
              <a:t>Stop_Light</a:t>
            </a:r>
            <a:r>
              <a:rPr dirty="0">
                <a:latin typeface="Courier"/>
              </a:rPr>
              <a:t> </a:t>
            </a:r>
            <a:r>
              <a:rPr b="1" dirty="0">
                <a:solidFill>
                  <a:srgbClr val="007020"/>
                </a:solidFill>
                <a:latin typeface="Courier"/>
              </a:rPr>
              <a:t>is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666666"/>
                </a:solidFill>
                <a:latin typeface="Courier"/>
              </a:rPr>
              <a:t>(</a:t>
            </a:r>
            <a:r>
              <a:rPr dirty="0">
                <a:latin typeface="Courier"/>
              </a:rPr>
              <a:t>Red</a:t>
            </a:r>
            <a:r>
              <a:rPr dirty="0">
                <a:solidFill>
                  <a:srgbClr val="666666"/>
                </a:solidFill>
                <a:latin typeface="Courier"/>
              </a:rPr>
              <a:t>,</a:t>
            </a:r>
            <a:r>
              <a:rPr dirty="0">
                <a:latin typeface="Courier"/>
              </a:rPr>
              <a:t> Yellow</a:t>
            </a:r>
            <a:r>
              <a:rPr dirty="0">
                <a:solidFill>
                  <a:srgbClr val="666666"/>
                </a:solidFill>
                <a:latin typeface="Courier"/>
              </a:rPr>
              <a:t>,</a:t>
            </a:r>
            <a:r>
              <a:rPr dirty="0">
                <a:latin typeface="Courier"/>
              </a:rPr>
              <a:t> Green</a:t>
            </a:r>
            <a:r>
              <a:rPr dirty="0">
                <a:solidFill>
                  <a:srgbClr val="666666"/>
                </a:solidFill>
                <a:latin typeface="Courier"/>
              </a:rPr>
              <a:t>)</a:t>
            </a:r>
            <a:r>
              <a:rPr dirty="0">
                <a:latin typeface="Courier"/>
              </a:rPr>
              <a:t>;</a:t>
            </a:r>
            <a:br>
              <a:rPr dirty="0"/>
            </a:br>
            <a:r>
              <a:rPr dirty="0">
                <a:solidFill>
                  <a:srgbClr val="666666"/>
                </a:solidFill>
                <a:latin typeface="Courier"/>
              </a:rPr>
              <a:t>...</a:t>
            </a:r>
            <a:br>
              <a:rPr dirty="0"/>
            </a:br>
            <a:r>
              <a:rPr i="1" dirty="0">
                <a:solidFill>
                  <a:srgbClr val="60A0B0"/>
                </a:solidFill>
                <a:latin typeface="Courier"/>
              </a:rPr>
              <a:t>-- Red </a:t>
            </a:r>
            <a:r>
              <a:rPr lang="en-US" i="1" dirty="0">
                <a:solidFill>
                  <a:srgbClr val="60A0B0"/>
                </a:solidFill>
                <a:latin typeface="Courier"/>
              </a:rPr>
              <a:t>a</a:t>
            </a:r>
            <a:r>
              <a:rPr i="1" dirty="0">
                <a:solidFill>
                  <a:srgbClr val="60A0B0"/>
                </a:solidFill>
                <a:latin typeface="Courier"/>
              </a:rPr>
              <a:t> member of </a:t>
            </a:r>
            <a:r>
              <a:rPr lang="en-US" i="1" dirty="0">
                <a:solidFill>
                  <a:srgbClr val="60A0B0"/>
                </a:solidFill>
                <a:latin typeface="Courier"/>
              </a:rPr>
              <a:t>both </a:t>
            </a:r>
            <a:r>
              <a:rPr i="1" dirty="0">
                <a:solidFill>
                  <a:srgbClr val="60A0B0"/>
                </a:solidFill>
                <a:latin typeface="Courier"/>
              </a:rPr>
              <a:t>Colors and </a:t>
            </a:r>
            <a:r>
              <a:rPr i="1" dirty="0" err="1">
                <a:solidFill>
                  <a:srgbClr val="60A0B0"/>
                </a:solidFill>
                <a:latin typeface="Courier"/>
              </a:rPr>
              <a:t>Stop_Light</a:t>
            </a:r>
            <a:br>
              <a:rPr dirty="0"/>
            </a:br>
            <a:r>
              <a:rPr dirty="0">
                <a:latin typeface="Courier"/>
              </a:rPr>
              <a:t>Shade </a:t>
            </a:r>
            <a:r>
              <a:rPr dirty="0">
                <a:solidFill>
                  <a:srgbClr val="666666"/>
                </a:solidFill>
                <a:latin typeface="Courier"/>
              </a:rPr>
              <a:t>:</a:t>
            </a:r>
            <a:r>
              <a:rPr dirty="0">
                <a:latin typeface="Courier"/>
              </a:rPr>
              <a:t> Colors </a:t>
            </a:r>
            <a:r>
              <a:rPr dirty="0">
                <a:solidFill>
                  <a:srgbClr val="666666"/>
                </a:solidFill>
                <a:latin typeface="Courier"/>
              </a:rPr>
              <a:t>:=</a:t>
            </a:r>
            <a:r>
              <a:rPr dirty="0">
                <a:latin typeface="Courier"/>
              </a:rPr>
              <a:t> Red;</a:t>
            </a:r>
            <a:br>
              <a:rPr dirty="0"/>
            </a:br>
            <a:r>
              <a:rPr dirty="0">
                <a:latin typeface="Courier"/>
              </a:rPr>
              <a:t>Light </a:t>
            </a:r>
            <a:r>
              <a:rPr dirty="0">
                <a:solidFill>
                  <a:srgbClr val="666666"/>
                </a:solidFill>
                <a:latin typeface="Courier"/>
              </a:rPr>
              <a:t>:</a:t>
            </a:r>
            <a:r>
              <a:rPr dirty="0">
                <a:latin typeface="Courier"/>
              </a:rPr>
              <a:t> </a:t>
            </a:r>
            <a:r>
              <a:rPr dirty="0" err="1">
                <a:latin typeface="Courier"/>
              </a:rPr>
              <a:t>Stop_Light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666666"/>
                </a:solidFill>
                <a:latin typeface="Courier"/>
              </a:rPr>
              <a:t>:=</a:t>
            </a:r>
            <a:r>
              <a:rPr dirty="0">
                <a:latin typeface="Courier"/>
              </a:rPr>
              <a:t> Red;</a:t>
            </a:r>
          </a:p>
        </p:txBody>
      </p:sp>
      <p:sp>
        <p:nvSpPr>
          <p:cNvPr id="12" name="Google Shape;58;p4">
            <a:extLst>
              <a:ext uri="{FF2B5EF4-FFF2-40B4-BE49-F238E27FC236}">
                <a16:creationId xmlns:a16="http://schemas.microsoft.com/office/drawing/2014/main" id="{45977752-279C-C3C7-A0B9-8D2ABCF772A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0445262" y="6236695"/>
            <a:ext cx="9085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151A8-36F8-5058-BA25-E0F735499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1262" y="118037"/>
            <a:ext cx="10052538" cy="1246530"/>
          </a:xfrm>
          <a:prstGeom prst="rect">
            <a:avLst/>
          </a:prstGeom>
        </p:spPr>
        <p:txBody>
          <a:bodyPr/>
          <a:lstStyle/>
          <a:p>
            <a:pPr marL="0" lvl="0" indent="0">
              <a:buNone/>
            </a:pPr>
            <a:r>
              <a:t>Enumeration Type Operations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6B7B2E-300D-9A35-45B6-BACE44EE5D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dirty="0"/>
              <a:t>Assignment, </a:t>
            </a:r>
            <a:r>
              <a:rPr dirty="0" err="1"/>
              <a:t>relationals</a:t>
            </a:r>
            <a:endParaRPr dirty="0"/>
          </a:p>
          <a:p>
            <a:pPr lvl="0"/>
            <a:r>
              <a:rPr b="1" dirty="0"/>
              <a:t>Not</a:t>
            </a:r>
            <a:r>
              <a:rPr dirty="0"/>
              <a:t> numeric quantities</a:t>
            </a:r>
          </a:p>
          <a:p>
            <a:pPr lvl="1"/>
            <a:r>
              <a:rPr i="1" dirty="0"/>
              <a:t>Possible</a:t>
            </a:r>
            <a:r>
              <a:rPr dirty="0"/>
              <a:t> with attributes</a:t>
            </a:r>
          </a:p>
          <a:p>
            <a:pPr lvl="1"/>
            <a:r>
              <a:rPr dirty="0"/>
              <a:t>Not recommended</a:t>
            </a:r>
          </a:p>
          <a:p>
            <a:pPr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b="1" dirty="0">
                <a:solidFill>
                  <a:srgbClr val="007020"/>
                </a:solidFill>
                <a:latin typeface="Courier"/>
              </a:rPr>
              <a:t>type</a:t>
            </a:r>
            <a:r>
              <a:rPr dirty="0">
                <a:latin typeface="Courier"/>
              </a:rPr>
              <a:t> Directions </a:t>
            </a:r>
            <a:r>
              <a:rPr b="1" dirty="0">
                <a:solidFill>
                  <a:srgbClr val="007020"/>
                </a:solidFill>
                <a:latin typeface="Courier"/>
              </a:rPr>
              <a:t>is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666666"/>
                </a:solidFill>
                <a:latin typeface="Courier"/>
              </a:rPr>
              <a:t>(</a:t>
            </a:r>
            <a:r>
              <a:rPr dirty="0">
                <a:latin typeface="Courier"/>
              </a:rPr>
              <a:t>North</a:t>
            </a:r>
            <a:r>
              <a:rPr dirty="0">
                <a:solidFill>
                  <a:srgbClr val="666666"/>
                </a:solidFill>
                <a:latin typeface="Courier"/>
              </a:rPr>
              <a:t>,</a:t>
            </a:r>
            <a:r>
              <a:rPr dirty="0">
                <a:latin typeface="Courier"/>
              </a:rPr>
              <a:t> South</a:t>
            </a:r>
            <a:r>
              <a:rPr dirty="0">
                <a:solidFill>
                  <a:srgbClr val="666666"/>
                </a:solidFill>
                <a:latin typeface="Courier"/>
              </a:rPr>
              <a:t>,</a:t>
            </a:r>
            <a:r>
              <a:rPr dirty="0">
                <a:latin typeface="Courier"/>
              </a:rPr>
              <a:t> East</a:t>
            </a:r>
            <a:r>
              <a:rPr dirty="0">
                <a:solidFill>
                  <a:srgbClr val="666666"/>
                </a:solidFill>
                <a:latin typeface="Courier"/>
              </a:rPr>
              <a:t>,</a:t>
            </a:r>
            <a:r>
              <a:rPr dirty="0">
                <a:latin typeface="Courier"/>
              </a:rPr>
              <a:t> West</a:t>
            </a:r>
            <a:r>
              <a:rPr dirty="0">
                <a:solidFill>
                  <a:srgbClr val="666666"/>
                </a:solidFill>
                <a:latin typeface="Courier"/>
              </a:rPr>
              <a:t>)</a:t>
            </a:r>
            <a:r>
              <a:rPr dirty="0">
                <a:latin typeface="Courier"/>
              </a:rPr>
              <a:t>;</a:t>
            </a:r>
            <a:br>
              <a:rPr dirty="0"/>
            </a:br>
            <a:r>
              <a:rPr b="1" dirty="0">
                <a:solidFill>
                  <a:srgbClr val="007020"/>
                </a:solidFill>
                <a:latin typeface="Courier"/>
              </a:rPr>
              <a:t>type</a:t>
            </a:r>
            <a:r>
              <a:rPr dirty="0">
                <a:latin typeface="Courier"/>
              </a:rPr>
              <a:t> Days </a:t>
            </a:r>
            <a:r>
              <a:rPr b="1" dirty="0">
                <a:solidFill>
                  <a:srgbClr val="007020"/>
                </a:solidFill>
                <a:latin typeface="Courier"/>
              </a:rPr>
              <a:t>is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666666"/>
                </a:solidFill>
                <a:latin typeface="Courier"/>
              </a:rPr>
              <a:t>(</a:t>
            </a:r>
            <a:r>
              <a:rPr dirty="0">
                <a:latin typeface="Courier"/>
              </a:rPr>
              <a:t>Mon</a:t>
            </a:r>
            <a:r>
              <a:rPr dirty="0">
                <a:solidFill>
                  <a:srgbClr val="666666"/>
                </a:solidFill>
                <a:latin typeface="Courier"/>
              </a:rPr>
              <a:t>,</a:t>
            </a:r>
            <a:r>
              <a:rPr dirty="0">
                <a:latin typeface="Courier"/>
              </a:rPr>
              <a:t> Tue</a:t>
            </a:r>
            <a:r>
              <a:rPr dirty="0">
                <a:solidFill>
                  <a:srgbClr val="666666"/>
                </a:solidFill>
                <a:latin typeface="Courier"/>
              </a:rPr>
              <a:t>,</a:t>
            </a:r>
            <a:r>
              <a:rPr dirty="0">
                <a:latin typeface="Courier"/>
              </a:rPr>
              <a:t> Wed</a:t>
            </a:r>
            <a:r>
              <a:rPr dirty="0">
                <a:solidFill>
                  <a:srgbClr val="666666"/>
                </a:solidFill>
                <a:latin typeface="Courier"/>
              </a:rPr>
              <a:t>,</a:t>
            </a:r>
            <a:r>
              <a:rPr dirty="0">
                <a:latin typeface="Courier"/>
              </a:rPr>
              <a:t> Thu</a:t>
            </a:r>
            <a:r>
              <a:rPr dirty="0">
                <a:solidFill>
                  <a:srgbClr val="666666"/>
                </a:solidFill>
                <a:latin typeface="Courier"/>
              </a:rPr>
              <a:t>,</a:t>
            </a:r>
            <a:r>
              <a:rPr dirty="0">
                <a:latin typeface="Courier"/>
              </a:rPr>
              <a:t> Fri</a:t>
            </a:r>
            <a:r>
              <a:rPr dirty="0">
                <a:solidFill>
                  <a:srgbClr val="666666"/>
                </a:solidFill>
                <a:latin typeface="Courier"/>
              </a:rPr>
              <a:t>,</a:t>
            </a:r>
            <a:r>
              <a:rPr dirty="0">
                <a:latin typeface="Courier"/>
              </a:rPr>
              <a:t> Sat</a:t>
            </a:r>
            <a:r>
              <a:rPr dirty="0">
                <a:solidFill>
                  <a:srgbClr val="666666"/>
                </a:solidFill>
                <a:latin typeface="Courier"/>
              </a:rPr>
              <a:t>,</a:t>
            </a:r>
            <a:r>
              <a:rPr dirty="0">
                <a:latin typeface="Courier"/>
              </a:rPr>
              <a:t> Sun</a:t>
            </a:r>
            <a:r>
              <a:rPr dirty="0">
                <a:solidFill>
                  <a:srgbClr val="666666"/>
                </a:solidFill>
                <a:latin typeface="Courier"/>
              </a:rPr>
              <a:t>)</a:t>
            </a:r>
            <a:r>
              <a:rPr dirty="0">
                <a:latin typeface="Courier"/>
              </a:rPr>
              <a:t>;</a:t>
            </a:r>
            <a:br>
              <a:rPr dirty="0"/>
            </a:br>
            <a:r>
              <a:rPr dirty="0">
                <a:latin typeface="Courier"/>
              </a:rPr>
              <a:t>Heading </a:t>
            </a:r>
            <a:r>
              <a:rPr dirty="0">
                <a:solidFill>
                  <a:srgbClr val="666666"/>
                </a:solidFill>
                <a:latin typeface="Courier"/>
              </a:rPr>
              <a:t>:</a:t>
            </a:r>
            <a:r>
              <a:rPr dirty="0">
                <a:latin typeface="Courier"/>
              </a:rPr>
              <a:t> Directions;</a:t>
            </a:r>
            <a:br>
              <a:rPr dirty="0"/>
            </a:br>
            <a:r>
              <a:rPr dirty="0">
                <a:latin typeface="Courier"/>
              </a:rPr>
              <a:t>Today</a:t>
            </a:r>
            <a:r>
              <a:rPr dirty="0">
                <a:solidFill>
                  <a:srgbClr val="666666"/>
                </a:solidFill>
                <a:latin typeface="Courier"/>
              </a:rPr>
              <a:t>,</a:t>
            </a:r>
            <a:r>
              <a:rPr dirty="0">
                <a:latin typeface="Courier"/>
              </a:rPr>
              <a:t> Tomorrow </a:t>
            </a:r>
            <a:r>
              <a:rPr dirty="0">
                <a:solidFill>
                  <a:srgbClr val="666666"/>
                </a:solidFill>
                <a:latin typeface="Courier"/>
              </a:rPr>
              <a:t>:</a:t>
            </a:r>
            <a:r>
              <a:rPr dirty="0">
                <a:latin typeface="Courier"/>
              </a:rPr>
              <a:t> Days;</a:t>
            </a:r>
            <a:br>
              <a:rPr dirty="0"/>
            </a:br>
            <a:r>
              <a:rPr dirty="0">
                <a:solidFill>
                  <a:srgbClr val="666666"/>
                </a:solidFill>
                <a:latin typeface="Courier"/>
              </a:rPr>
              <a:t>...</a:t>
            </a:r>
            <a:br>
              <a:rPr dirty="0"/>
            </a:br>
            <a:r>
              <a:rPr dirty="0">
                <a:latin typeface="Courier"/>
              </a:rPr>
              <a:t>Today </a:t>
            </a:r>
            <a:r>
              <a:rPr dirty="0">
                <a:solidFill>
                  <a:srgbClr val="666666"/>
                </a:solidFill>
                <a:latin typeface="Courier"/>
              </a:rPr>
              <a:t>:=</a:t>
            </a:r>
            <a:r>
              <a:rPr dirty="0">
                <a:latin typeface="Courier"/>
              </a:rPr>
              <a:t> Mon;</a:t>
            </a:r>
            <a:br>
              <a:rPr dirty="0"/>
            </a:br>
            <a:r>
              <a:rPr dirty="0">
                <a:latin typeface="Courier"/>
              </a:rPr>
              <a:t>Today </a:t>
            </a:r>
            <a:r>
              <a:rPr dirty="0">
                <a:solidFill>
                  <a:srgbClr val="666666"/>
                </a:solidFill>
                <a:latin typeface="Courier"/>
              </a:rPr>
              <a:t>:=</a:t>
            </a:r>
            <a:r>
              <a:rPr dirty="0">
                <a:latin typeface="Courier"/>
              </a:rPr>
              <a:t> North; </a:t>
            </a:r>
            <a:r>
              <a:rPr i="1" dirty="0">
                <a:solidFill>
                  <a:srgbClr val="60A0B0"/>
                </a:solidFill>
                <a:latin typeface="Courier"/>
              </a:rPr>
              <a:t>-- compile error</a:t>
            </a:r>
            <a:br>
              <a:rPr dirty="0"/>
            </a:br>
            <a:r>
              <a:rPr dirty="0">
                <a:latin typeface="Courier"/>
              </a:rPr>
              <a:t>Heading </a:t>
            </a:r>
            <a:r>
              <a:rPr dirty="0">
                <a:solidFill>
                  <a:srgbClr val="666666"/>
                </a:solidFill>
                <a:latin typeface="Courier"/>
              </a:rPr>
              <a:t>:=</a:t>
            </a:r>
            <a:r>
              <a:rPr dirty="0">
                <a:latin typeface="Courier"/>
              </a:rPr>
              <a:t> South;</a:t>
            </a:r>
            <a:br>
              <a:rPr dirty="0"/>
            </a:br>
            <a:r>
              <a:rPr dirty="0">
                <a:latin typeface="Courier"/>
              </a:rPr>
              <a:t>Heading </a:t>
            </a:r>
            <a:r>
              <a:rPr dirty="0">
                <a:solidFill>
                  <a:srgbClr val="666666"/>
                </a:solidFill>
                <a:latin typeface="Courier"/>
              </a:rPr>
              <a:t>:=</a:t>
            </a:r>
            <a:r>
              <a:rPr dirty="0">
                <a:latin typeface="Courier"/>
              </a:rPr>
              <a:t> East </a:t>
            </a:r>
            <a:r>
              <a:rPr dirty="0">
                <a:solidFill>
                  <a:srgbClr val="666666"/>
                </a:solidFill>
                <a:latin typeface="Courier"/>
              </a:rPr>
              <a:t>+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40A070"/>
                </a:solidFill>
                <a:latin typeface="Courier"/>
              </a:rPr>
              <a:t>1</a:t>
            </a:r>
            <a:r>
              <a:rPr dirty="0">
                <a:latin typeface="Courier"/>
              </a:rPr>
              <a:t>; </a:t>
            </a:r>
            <a:r>
              <a:rPr i="1" dirty="0">
                <a:solidFill>
                  <a:srgbClr val="60A0B0"/>
                </a:solidFill>
                <a:latin typeface="Courier"/>
              </a:rPr>
              <a:t>-- compile error</a:t>
            </a:r>
            <a:br>
              <a:rPr dirty="0"/>
            </a:br>
            <a:r>
              <a:rPr b="1" dirty="0">
                <a:solidFill>
                  <a:srgbClr val="007020"/>
                </a:solidFill>
                <a:latin typeface="Courier"/>
              </a:rPr>
              <a:t>if</a:t>
            </a:r>
            <a:r>
              <a:rPr dirty="0">
                <a:latin typeface="Courier"/>
              </a:rPr>
              <a:t> Today </a:t>
            </a:r>
            <a:r>
              <a:rPr dirty="0">
                <a:solidFill>
                  <a:srgbClr val="666666"/>
                </a:solidFill>
                <a:latin typeface="Courier"/>
              </a:rPr>
              <a:t>&lt;</a:t>
            </a:r>
            <a:r>
              <a:rPr dirty="0">
                <a:latin typeface="Courier"/>
              </a:rPr>
              <a:t> Tomorrow </a:t>
            </a:r>
            <a:r>
              <a:rPr b="1" dirty="0">
                <a:solidFill>
                  <a:srgbClr val="007020"/>
                </a:solidFill>
                <a:latin typeface="Courier"/>
              </a:rPr>
              <a:t>then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666666"/>
                </a:solidFill>
                <a:latin typeface="Courier"/>
              </a:rPr>
              <a:t>...</a:t>
            </a:r>
          </a:p>
        </p:txBody>
      </p:sp>
      <p:sp>
        <p:nvSpPr>
          <p:cNvPr id="12" name="Google Shape;58;p4">
            <a:extLst>
              <a:ext uri="{FF2B5EF4-FFF2-40B4-BE49-F238E27FC236}">
                <a16:creationId xmlns:a16="http://schemas.microsoft.com/office/drawing/2014/main" id="{45977752-279C-C3C7-A0B9-8D2ABCF772A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0445262" y="6236695"/>
            <a:ext cx="9085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151A8-36F8-5058-BA25-E0F735499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1262" y="118037"/>
            <a:ext cx="10052538" cy="1246530"/>
          </a:xfrm>
          <a:prstGeom prst="rect">
            <a:avLst/>
          </a:prstGeom>
        </p:spPr>
        <p:txBody>
          <a:bodyPr/>
          <a:lstStyle/>
          <a:p>
            <a:pPr marL="0" lvl="0" indent="0">
              <a:buNone/>
            </a:pPr>
            <a:r>
              <a:rPr i="1"/>
              <a:t>Core</a:t>
            </a:r>
            <a:r>
              <a:t> Language Content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6B7B2E-300D-9A35-45B6-BACE44EE5D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dirty="0"/>
              <a:t>Ada is a </a:t>
            </a:r>
            <a:r>
              <a:rPr b="1" dirty="0"/>
              <a:t>compiled</a:t>
            </a:r>
            <a:r>
              <a:rPr dirty="0"/>
              <a:t>, </a:t>
            </a:r>
            <a:r>
              <a:rPr b="1" dirty="0"/>
              <a:t>multi-paradigm</a:t>
            </a:r>
            <a:r>
              <a:rPr dirty="0"/>
              <a:t> language</a:t>
            </a:r>
          </a:p>
          <a:p>
            <a:pPr lvl="1"/>
            <a:r>
              <a:rPr dirty="0"/>
              <a:t>Exceptions</a:t>
            </a:r>
          </a:p>
          <a:p>
            <a:pPr lvl="1"/>
            <a:r>
              <a:rPr dirty="0"/>
              <a:t>Generic units</a:t>
            </a:r>
          </a:p>
          <a:p>
            <a:pPr lvl="1"/>
            <a:r>
              <a:rPr dirty="0"/>
              <a:t>Dynamic memory management</a:t>
            </a:r>
          </a:p>
          <a:p>
            <a:pPr lvl="1"/>
            <a:r>
              <a:rPr dirty="0"/>
              <a:t>Low-level programming</a:t>
            </a:r>
          </a:p>
          <a:p>
            <a:pPr lvl="1"/>
            <a:r>
              <a:rPr dirty="0"/>
              <a:t>Object-Oriented Programming (OOP)</a:t>
            </a:r>
          </a:p>
          <a:p>
            <a:pPr lvl="1"/>
            <a:r>
              <a:rPr dirty="0"/>
              <a:t>Concurrent programming</a:t>
            </a:r>
          </a:p>
          <a:p>
            <a:pPr lvl="1"/>
            <a:r>
              <a:rPr dirty="0"/>
              <a:t>Contract-Based Programming</a:t>
            </a:r>
          </a:p>
          <a:p>
            <a:pPr lvl="0"/>
            <a:r>
              <a:rPr dirty="0"/>
              <a:t>With a </a:t>
            </a:r>
            <a:r>
              <a:rPr b="1" dirty="0"/>
              <a:t>static</a:t>
            </a:r>
            <a:r>
              <a:rPr dirty="0"/>
              <a:t> and </a:t>
            </a:r>
            <a:r>
              <a:rPr b="1" dirty="0"/>
              <a:t>strong</a:t>
            </a:r>
            <a:r>
              <a:rPr dirty="0"/>
              <a:t> type model</a:t>
            </a:r>
          </a:p>
        </p:txBody>
      </p:sp>
      <p:sp>
        <p:nvSpPr>
          <p:cNvPr id="12" name="Google Shape;58;p4">
            <a:extLst>
              <a:ext uri="{FF2B5EF4-FFF2-40B4-BE49-F238E27FC236}">
                <a16:creationId xmlns:a16="http://schemas.microsoft.com/office/drawing/2014/main" id="{45977752-279C-C3C7-A0B9-8D2ABCF772A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0445262" y="6236695"/>
            <a:ext cx="9085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32823-BD47-C67B-B783-950BA1B6EB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 marL="0" lvl="0" indent="0">
              <a:buNone/>
            </a:pPr>
            <a:r>
              <a:t>Statements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05D049-119B-9A47-F3AF-4CDA4527EA8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151A8-36F8-5058-BA25-E0F735499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1262" y="118037"/>
            <a:ext cx="10052538" cy="1246530"/>
          </a:xfrm>
          <a:prstGeom prst="rect">
            <a:avLst/>
          </a:prstGeom>
        </p:spPr>
        <p:txBody>
          <a:bodyPr/>
          <a:lstStyle/>
          <a:p>
            <a:pPr marL="0" lvl="0" indent="0">
              <a:buNone/>
            </a:pPr>
            <a:r>
              <a:t>Assignment Statements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6B7B2E-300D-9A35-45B6-BACE44EE5D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dirty="0"/>
              <a:t>Syntax</a:t>
            </a:r>
          </a:p>
          <a:p>
            <a:pPr lvl="1" indent="0">
              <a:buNone/>
            </a:pPr>
            <a:r>
              <a:rPr dirty="0">
                <a:solidFill>
                  <a:srgbClr val="666666"/>
                </a:solidFill>
                <a:latin typeface="Courier"/>
              </a:rPr>
              <a:t>&lt;</a:t>
            </a:r>
            <a:r>
              <a:rPr dirty="0">
                <a:latin typeface="Courier"/>
              </a:rPr>
              <a:t>variable</a:t>
            </a:r>
            <a:r>
              <a:rPr dirty="0">
                <a:solidFill>
                  <a:srgbClr val="666666"/>
                </a:solidFill>
                <a:latin typeface="Courier"/>
              </a:rPr>
              <a:t>&gt;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666666"/>
                </a:solidFill>
                <a:latin typeface="Courier"/>
              </a:rPr>
              <a:t>:=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666666"/>
                </a:solidFill>
                <a:latin typeface="Courier"/>
              </a:rPr>
              <a:t>&lt;</a:t>
            </a:r>
            <a:r>
              <a:rPr dirty="0">
                <a:latin typeface="Courier"/>
              </a:rPr>
              <a:t>expression</a:t>
            </a:r>
            <a:r>
              <a:rPr dirty="0">
                <a:solidFill>
                  <a:srgbClr val="666666"/>
                </a:solidFill>
                <a:latin typeface="Courier"/>
              </a:rPr>
              <a:t>&gt;</a:t>
            </a:r>
            <a:r>
              <a:rPr dirty="0">
                <a:latin typeface="Courier"/>
              </a:rPr>
              <a:t>;</a:t>
            </a:r>
          </a:p>
          <a:p>
            <a:pPr lvl="0"/>
            <a:r>
              <a:rPr dirty="0"/>
              <a:t>Value of expression is copied to target variable</a:t>
            </a:r>
          </a:p>
          <a:p>
            <a:pPr lvl="0"/>
            <a:r>
              <a:rPr dirty="0"/>
              <a:t>The type of the RHS must be same as the LHS</a:t>
            </a:r>
          </a:p>
          <a:p>
            <a:pPr lvl="1"/>
            <a:r>
              <a:rPr dirty="0"/>
              <a:t>Rejected at compile-time otherwise</a:t>
            </a:r>
          </a:p>
          <a:p>
            <a:pPr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b="1" dirty="0">
                <a:solidFill>
                  <a:srgbClr val="007020"/>
                </a:solidFill>
                <a:latin typeface="Courier"/>
              </a:rPr>
              <a:t>type</a:t>
            </a:r>
            <a:r>
              <a:rPr dirty="0">
                <a:latin typeface="Courier"/>
              </a:rPr>
              <a:t> </a:t>
            </a:r>
            <a:r>
              <a:rPr dirty="0" err="1">
                <a:latin typeface="Courier"/>
              </a:rPr>
              <a:t>Miles_T</a:t>
            </a:r>
            <a:r>
              <a:rPr dirty="0">
                <a:latin typeface="Courier"/>
              </a:rPr>
              <a:t> </a:t>
            </a:r>
            <a:r>
              <a:rPr b="1" dirty="0">
                <a:solidFill>
                  <a:srgbClr val="007020"/>
                </a:solidFill>
                <a:latin typeface="Courier"/>
              </a:rPr>
              <a:t>is</a:t>
            </a:r>
            <a:r>
              <a:rPr dirty="0">
                <a:latin typeface="Courier"/>
              </a:rPr>
              <a:t> </a:t>
            </a:r>
            <a:r>
              <a:rPr b="1" dirty="0">
                <a:solidFill>
                  <a:srgbClr val="007020"/>
                </a:solidFill>
                <a:latin typeface="Courier"/>
              </a:rPr>
              <a:t>range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40A070"/>
                </a:solidFill>
                <a:latin typeface="Courier"/>
              </a:rPr>
              <a:t>0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666666"/>
                </a:solidFill>
                <a:latin typeface="Courier"/>
              </a:rPr>
              <a:t>..</a:t>
            </a:r>
            <a:r>
              <a:rPr dirty="0">
                <a:latin typeface="Courier"/>
              </a:rPr>
              <a:t> </a:t>
            </a:r>
            <a:r>
              <a:rPr dirty="0" err="1">
                <a:latin typeface="Courier"/>
              </a:rPr>
              <a:t>Max_Miles</a:t>
            </a:r>
            <a:r>
              <a:rPr dirty="0">
                <a:latin typeface="Courier"/>
              </a:rPr>
              <a:t>;</a:t>
            </a:r>
            <a:br>
              <a:rPr dirty="0"/>
            </a:br>
            <a:r>
              <a:rPr b="1" dirty="0">
                <a:solidFill>
                  <a:srgbClr val="007020"/>
                </a:solidFill>
                <a:latin typeface="Courier"/>
              </a:rPr>
              <a:t>type</a:t>
            </a:r>
            <a:r>
              <a:rPr dirty="0">
                <a:latin typeface="Courier"/>
              </a:rPr>
              <a:t> </a:t>
            </a:r>
            <a:r>
              <a:rPr dirty="0" err="1">
                <a:latin typeface="Courier"/>
              </a:rPr>
              <a:t>Km_T</a:t>
            </a:r>
            <a:r>
              <a:rPr dirty="0">
                <a:latin typeface="Courier"/>
              </a:rPr>
              <a:t> </a:t>
            </a:r>
            <a:r>
              <a:rPr b="1" dirty="0">
                <a:solidFill>
                  <a:srgbClr val="007020"/>
                </a:solidFill>
                <a:latin typeface="Courier"/>
              </a:rPr>
              <a:t>is</a:t>
            </a:r>
            <a:r>
              <a:rPr dirty="0">
                <a:latin typeface="Courier"/>
              </a:rPr>
              <a:t> </a:t>
            </a:r>
            <a:r>
              <a:rPr b="1" dirty="0">
                <a:solidFill>
                  <a:srgbClr val="007020"/>
                </a:solidFill>
                <a:latin typeface="Courier"/>
              </a:rPr>
              <a:t>range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40A070"/>
                </a:solidFill>
                <a:latin typeface="Courier"/>
              </a:rPr>
              <a:t>0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666666"/>
                </a:solidFill>
                <a:latin typeface="Courier"/>
              </a:rPr>
              <a:t>..</a:t>
            </a:r>
            <a:r>
              <a:rPr dirty="0">
                <a:latin typeface="Courier"/>
              </a:rPr>
              <a:t> </a:t>
            </a:r>
            <a:r>
              <a:rPr dirty="0" err="1">
                <a:latin typeface="Courier"/>
              </a:rPr>
              <a:t>Max_Kilometers</a:t>
            </a:r>
            <a:br>
              <a:rPr dirty="0"/>
            </a:br>
            <a:r>
              <a:rPr dirty="0">
                <a:solidFill>
                  <a:srgbClr val="666666"/>
                </a:solidFill>
                <a:latin typeface="Courier"/>
              </a:rPr>
              <a:t>...</a:t>
            </a:r>
            <a:br>
              <a:rPr dirty="0"/>
            </a:br>
            <a:r>
              <a:rPr dirty="0">
                <a:latin typeface="Courier"/>
              </a:rPr>
              <a:t>M </a:t>
            </a:r>
            <a:r>
              <a:rPr dirty="0">
                <a:solidFill>
                  <a:srgbClr val="666666"/>
                </a:solidFill>
                <a:latin typeface="Courier"/>
              </a:rPr>
              <a:t>:</a:t>
            </a:r>
            <a:r>
              <a:rPr dirty="0">
                <a:latin typeface="Courier"/>
              </a:rPr>
              <a:t> </a:t>
            </a:r>
            <a:r>
              <a:rPr dirty="0" err="1">
                <a:latin typeface="Courier"/>
              </a:rPr>
              <a:t>Miles_T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666666"/>
                </a:solidFill>
                <a:latin typeface="Courier"/>
              </a:rPr>
              <a:t>:=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40A070"/>
                </a:solidFill>
                <a:latin typeface="Courier"/>
              </a:rPr>
              <a:t>2</a:t>
            </a:r>
            <a:r>
              <a:rPr dirty="0">
                <a:latin typeface="Courier"/>
              </a:rPr>
              <a:t>; </a:t>
            </a:r>
            <a:r>
              <a:rPr i="1" dirty="0">
                <a:solidFill>
                  <a:srgbClr val="60A0B0"/>
                </a:solidFill>
                <a:latin typeface="Courier"/>
              </a:rPr>
              <a:t>-- universal integer legal for any integer</a:t>
            </a:r>
            <a:br>
              <a:rPr dirty="0"/>
            </a:br>
            <a:r>
              <a:rPr dirty="0">
                <a:latin typeface="Courier"/>
              </a:rPr>
              <a:t>K </a:t>
            </a:r>
            <a:r>
              <a:rPr dirty="0">
                <a:solidFill>
                  <a:srgbClr val="666666"/>
                </a:solidFill>
                <a:latin typeface="Courier"/>
              </a:rPr>
              <a:t>:</a:t>
            </a:r>
            <a:r>
              <a:rPr dirty="0">
                <a:latin typeface="Courier"/>
              </a:rPr>
              <a:t> </a:t>
            </a:r>
            <a:r>
              <a:rPr dirty="0" err="1">
                <a:latin typeface="Courier"/>
              </a:rPr>
              <a:t>Km_T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666666"/>
                </a:solidFill>
                <a:latin typeface="Courier"/>
              </a:rPr>
              <a:t>:=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40A070"/>
                </a:solidFill>
                <a:latin typeface="Courier"/>
              </a:rPr>
              <a:t>2</a:t>
            </a:r>
            <a:r>
              <a:rPr dirty="0">
                <a:latin typeface="Courier"/>
              </a:rPr>
              <a:t>; </a:t>
            </a:r>
            <a:r>
              <a:rPr i="1" dirty="0">
                <a:solidFill>
                  <a:srgbClr val="60A0B0"/>
                </a:solidFill>
                <a:latin typeface="Courier"/>
              </a:rPr>
              <a:t>-- universal integer legal for any integer</a:t>
            </a:r>
            <a:br>
              <a:rPr dirty="0"/>
            </a:br>
            <a:r>
              <a:rPr dirty="0">
                <a:solidFill>
                  <a:srgbClr val="666666"/>
                </a:solidFill>
                <a:latin typeface="Courier"/>
              </a:rPr>
              <a:t>...</a:t>
            </a:r>
            <a:br>
              <a:rPr dirty="0"/>
            </a:br>
            <a:r>
              <a:rPr dirty="0">
                <a:latin typeface="Courier"/>
              </a:rPr>
              <a:t>M </a:t>
            </a:r>
            <a:r>
              <a:rPr dirty="0">
                <a:solidFill>
                  <a:srgbClr val="666666"/>
                </a:solidFill>
                <a:latin typeface="Courier"/>
              </a:rPr>
              <a:t>:=</a:t>
            </a:r>
            <a:r>
              <a:rPr dirty="0">
                <a:latin typeface="Courier"/>
              </a:rPr>
              <a:t> K; </a:t>
            </a:r>
            <a:r>
              <a:rPr i="1" dirty="0">
                <a:solidFill>
                  <a:srgbClr val="60A0B0"/>
                </a:solidFill>
                <a:latin typeface="Courier"/>
              </a:rPr>
              <a:t>-- compile error</a:t>
            </a:r>
          </a:p>
        </p:txBody>
      </p:sp>
      <p:sp>
        <p:nvSpPr>
          <p:cNvPr id="12" name="Google Shape;58;p4">
            <a:extLst>
              <a:ext uri="{FF2B5EF4-FFF2-40B4-BE49-F238E27FC236}">
                <a16:creationId xmlns:a16="http://schemas.microsoft.com/office/drawing/2014/main" id="{45977752-279C-C3C7-A0B9-8D2ABCF772A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0445262" y="6236695"/>
            <a:ext cx="9085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151A8-36F8-5058-BA25-E0F735499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1262" y="118037"/>
            <a:ext cx="10052538" cy="1246530"/>
          </a:xfrm>
          <a:prstGeom prst="rect">
            <a:avLst/>
          </a:prstGeom>
        </p:spPr>
        <p:txBody>
          <a:bodyPr/>
          <a:lstStyle/>
          <a:p>
            <a:pPr marL="0" lvl="0" indent="0">
              <a:buNone/>
            </a:pPr>
            <a:r>
              <a:t>Assignment Statements, Not Expressions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6B7B2E-300D-9A35-45B6-BACE44EE5D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t>Separate from expressions</a:t>
            </a:r>
          </a:p>
          <a:p>
            <a:pPr lvl="1"/>
            <a:r>
              <a:t>No Ada equivalent for these:</a:t>
            </a:r>
          </a:p>
          <a:p>
            <a:pPr lvl="2" indent="0">
              <a:buNone/>
            </a:pPr>
            <a:r>
              <a:rPr>
                <a:solidFill>
                  <a:srgbClr val="902000"/>
                </a:solidFill>
                <a:latin typeface="Courier"/>
              </a:rPr>
              <a:t>int</a:t>
            </a:r>
            <a:r>
              <a:rPr>
                <a:latin typeface="Courier"/>
              </a:rPr>
              <a:t> a </a:t>
            </a:r>
            <a:r>
              <a:rPr>
                <a:solidFill>
                  <a:srgbClr val="666666"/>
                </a:solidFill>
                <a:latin typeface="Courier"/>
              </a:rPr>
              <a:t>=</a:t>
            </a:r>
            <a:r>
              <a:rPr>
                <a:latin typeface="Courier"/>
              </a:rPr>
              <a:t> b </a:t>
            </a:r>
            <a:r>
              <a:rPr>
                <a:solidFill>
                  <a:srgbClr val="666666"/>
                </a:solidFill>
                <a:latin typeface="Courier"/>
              </a:rPr>
              <a:t>=</a:t>
            </a:r>
            <a:r>
              <a:rPr>
                <a:latin typeface="Courier"/>
              </a:rPr>
              <a:t> c </a:t>
            </a:r>
            <a:r>
              <a:rPr>
                <a:solidFill>
                  <a:srgbClr val="666666"/>
                </a:solidFill>
                <a:latin typeface="Courier"/>
              </a:rPr>
              <a:t>=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40A070"/>
                </a:solidFill>
                <a:latin typeface="Courier"/>
              </a:rPr>
              <a:t>1</a:t>
            </a:r>
            <a:r>
              <a:rPr>
                <a:solidFill>
                  <a:srgbClr val="666666"/>
                </a:solidFill>
                <a:latin typeface="Courier"/>
              </a:rPr>
              <a:t>;</a:t>
            </a:r>
            <a:br/>
            <a:r>
              <a:rPr b="1">
                <a:solidFill>
                  <a:srgbClr val="007020"/>
                </a:solidFill>
                <a:latin typeface="Courier"/>
              </a:rPr>
              <a:t>while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666666"/>
                </a:solidFill>
                <a:latin typeface="Courier"/>
              </a:rPr>
              <a:t>(</a:t>
            </a:r>
            <a:r>
              <a:rPr>
                <a:latin typeface="Courier"/>
              </a:rPr>
              <a:t>line </a:t>
            </a:r>
            <a:r>
              <a:rPr>
                <a:solidFill>
                  <a:srgbClr val="666666"/>
                </a:solidFill>
                <a:latin typeface="Courier"/>
              </a:rPr>
              <a:t>=</a:t>
            </a:r>
            <a:r>
              <a:rPr>
                <a:latin typeface="Courier"/>
              </a:rPr>
              <a:t> readline</a:t>
            </a:r>
            <a:r>
              <a:rPr>
                <a:solidFill>
                  <a:srgbClr val="666666"/>
                </a:solidFill>
                <a:latin typeface="Courier"/>
              </a:rPr>
              <a:t>(</a:t>
            </a:r>
            <a:r>
              <a:rPr>
                <a:latin typeface="Courier"/>
              </a:rPr>
              <a:t>file</a:t>
            </a:r>
            <a:r>
              <a:rPr>
                <a:solidFill>
                  <a:srgbClr val="666666"/>
                </a:solidFill>
                <a:latin typeface="Courier"/>
              </a:rPr>
              <a:t>))</a:t>
            </a:r>
            <a:br/>
            <a:r>
              <a:rPr>
                <a:latin typeface="Courier"/>
              </a:rPr>
              <a:t>   </a:t>
            </a:r>
            <a:r>
              <a:rPr>
                <a:solidFill>
                  <a:srgbClr val="666666"/>
                </a:solidFill>
                <a:latin typeface="Courier"/>
              </a:rPr>
              <a:t>{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666666"/>
                </a:solidFill>
                <a:latin typeface="Courier"/>
              </a:rPr>
              <a:t>...</a:t>
            </a:r>
            <a:r>
              <a:rPr b="1">
                <a:solidFill>
                  <a:srgbClr val="007020"/>
                </a:solidFill>
                <a:latin typeface="Courier"/>
              </a:rPr>
              <a:t>do</a:t>
            </a:r>
            <a:r>
              <a:rPr>
                <a:latin typeface="Courier"/>
              </a:rPr>
              <a:t> something with line</a:t>
            </a:r>
            <a:r>
              <a:rPr>
                <a:solidFill>
                  <a:srgbClr val="666666"/>
                </a:solidFill>
                <a:latin typeface="Courier"/>
              </a:rPr>
              <a:t>...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666666"/>
                </a:solidFill>
                <a:latin typeface="Courier"/>
              </a:rPr>
              <a:t>}</a:t>
            </a:r>
          </a:p>
          <a:p>
            <a:pPr lvl="0"/>
            <a:r>
              <a:t>No assignment in conditionals</a:t>
            </a:r>
          </a:p>
          <a:p>
            <a:pPr lvl="1"/>
            <a:r>
              <a:t>E.g. </a:t>
            </a:r>
            <a:r>
              <a:rPr>
                <a:latin typeface="Courier"/>
              </a:rPr>
              <a:t>if (a == 1)</a:t>
            </a:r>
            <a:r>
              <a:t> compared to </a:t>
            </a:r>
            <a:r>
              <a:rPr>
                <a:latin typeface="Courier"/>
              </a:rPr>
              <a:t>if (a = 1)</a:t>
            </a:r>
          </a:p>
        </p:txBody>
      </p:sp>
      <p:sp>
        <p:nvSpPr>
          <p:cNvPr id="12" name="Google Shape;58;p4">
            <a:extLst>
              <a:ext uri="{FF2B5EF4-FFF2-40B4-BE49-F238E27FC236}">
                <a16:creationId xmlns:a16="http://schemas.microsoft.com/office/drawing/2014/main" id="{45977752-279C-C3C7-A0B9-8D2ABCF772A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0445262" y="6236695"/>
            <a:ext cx="9085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151A8-36F8-5058-BA25-E0F735499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1262" y="118037"/>
            <a:ext cx="10052538" cy="1246530"/>
          </a:xfrm>
          <a:prstGeom prst="rect">
            <a:avLst/>
          </a:prstGeom>
        </p:spPr>
        <p:txBody>
          <a:bodyPr/>
          <a:lstStyle/>
          <a:p>
            <a:pPr marL="0" lvl="0" indent="0">
              <a:buNone/>
            </a:pPr>
            <a:r>
              <a:t>Implicit Range Constraint Checking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6B7B2E-300D-9A35-45B6-BACE44EE5D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lvl="0"/>
            <a:r>
              <a:rPr dirty="0"/>
              <a:t>The following code</a:t>
            </a:r>
          </a:p>
          <a:p>
            <a:pPr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b="1" dirty="0">
                <a:solidFill>
                  <a:srgbClr val="007020"/>
                </a:solidFill>
                <a:latin typeface="Courier"/>
              </a:rPr>
              <a:t>procedure</a:t>
            </a:r>
            <a:r>
              <a:rPr dirty="0">
                <a:latin typeface="Courier"/>
              </a:rPr>
              <a:t> Demo </a:t>
            </a:r>
            <a:r>
              <a:rPr b="1" dirty="0">
                <a:solidFill>
                  <a:srgbClr val="007020"/>
                </a:solidFill>
                <a:latin typeface="Courier"/>
              </a:rPr>
              <a:t>is</a:t>
            </a:r>
            <a:br>
              <a:rPr dirty="0"/>
            </a:br>
            <a:r>
              <a:rPr dirty="0">
                <a:latin typeface="Courier"/>
              </a:rPr>
              <a:t>  K </a:t>
            </a:r>
            <a:r>
              <a:rPr dirty="0">
                <a:solidFill>
                  <a:srgbClr val="666666"/>
                </a:solidFill>
                <a:latin typeface="Courier"/>
              </a:rPr>
              <a:t>: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902000"/>
                </a:solidFill>
                <a:latin typeface="Courier"/>
              </a:rPr>
              <a:t>Integer</a:t>
            </a:r>
            <a:r>
              <a:rPr dirty="0">
                <a:latin typeface="Courier"/>
              </a:rPr>
              <a:t>;</a:t>
            </a:r>
            <a:br>
              <a:rPr dirty="0"/>
            </a:br>
            <a:r>
              <a:rPr dirty="0">
                <a:latin typeface="Courier"/>
              </a:rPr>
              <a:t>  P </a:t>
            </a:r>
            <a:r>
              <a:rPr dirty="0">
                <a:solidFill>
                  <a:srgbClr val="666666"/>
                </a:solidFill>
                <a:latin typeface="Courier"/>
              </a:rPr>
              <a:t>: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902000"/>
                </a:solidFill>
                <a:latin typeface="Courier"/>
              </a:rPr>
              <a:t>Integer</a:t>
            </a:r>
            <a:r>
              <a:rPr dirty="0">
                <a:latin typeface="Courier"/>
              </a:rPr>
              <a:t> </a:t>
            </a:r>
            <a:r>
              <a:rPr b="1" dirty="0">
                <a:solidFill>
                  <a:srgbClr val="007020"/>
                </a:solidFill>
                <a:latin typeface="Courier"/>
              </a:rPr>
              <a:t>range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40A070"/>
                </a:solidFill>
                <a:latin typeface="Courier"/>
              </a:rPr>
              <a:t>0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666666"/>
                </a:solidFill>
                <a:latin typeface="Courier"/>
              </a:rPr>
              <a:t>..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40A070"/>
                </a:solidFill>
                <a:latin typeface="Courier"/>
              </a:rPr>
              <a:t>100</a:t>
            </a:r>
            <a:r>
              <a:rPr dirty="0">
                <a:latin typeface="Courier"/>
              </a:rPr>
              <a:t>;</a:t>
            </a:r>
            <a:br>
              <a:rPr dirty="0"/>
            </a:br>
            <a:r>
              <a:rPr b="1" dirty="0">
                <a:solidFill>
                  <a:srgbClr val="007020"/>
                </a:solidFill>
                <a:latin typeface="Courier"/>
              </a:rPr>
              <a:t>begin</a:t>
            </a:r>
            <a:br>
              <a:rPr dirty="0"/>
            </a:br>
            <a:r>
              <a:rPr dirty="0">
                <a:latin typeface="Courier"/>
              </a:rPr>
              <a:t>  </a:t>
            </a:r>
            <a:r>
              <a:rPr dirty="0">
                <a:solidFill>
                  <a:srgbClr val="666666"/>
                </a:solidFill>
                <a:latin typeface="Courier"/>
              </a:rPr>
              <a:t>...</a:t>
            </a:r>
            <a:br>
              <a:rPr dirty="0"/>
            </a:br>
            <a:r>
              <a:rPr dirty="0">
                <a:latin typeface="Courier"/>
              </a:rPr>
              <a:t>  P </a:t>
            </a:r>
            <a:r>
              <a:rPr dirty="0">
                <a:solidFill>
                  <a:srgbClr val="666666"/>
                </a:solidFill>
                <a:latin typeface="Courier"/>
              </a:rPr>
              <a:t>:=</a:t>
            </a:r>
            <a:r>
              <a:rPr dirty="0">
                <a:latin typeface="Courier"/>
              </a:rPr>
              <a:t> K;</a:t>
            </a:r>
            <a:br>
              <a:rPr dirty="0"/>
            </a:br>
            <a:r>
              <a:rPr dirty="0">
                <a:latin typeface="Courier"/>
              </a:rPr>
              <a:t>  </a:t>
            </a:r>
            <a:r>
              <a:rPr dirty="0">
                <a:solidFill>
                  <a:srgbClr val="666666"/>
                </a:solidFill>
                <a:latin typeface="Courier"/>
              </a:rPr>
              <a:t>...</a:t>
            </a:r>
            <a:br>
              <a:rPr dirty="0"/>
            </a:br>
            <a:r>
              <a:rPr b="1" dirty="0">
                <a:solidFill>
                  <a:srgbClr val="007020"/>
                </a:solidFill>
                <a:latin typeface="Courier"/>
              </a:rPr>
              <a:t>end</a:t>
            </a:r>
            <a:r>
              <a:rPr dirty="0">
                <a:latin typeface="Courier"/>
              </a:rPr>
              <a:t> Demo;</a:t>
            </a:r>
          </a:p>
          <a:p>
            <a:pPr lvl="0"/>
            <a:r>
              <a:rPr dirty="0"/>
              <a:t>Generates assignment checks similar to</a:t>
            </a:r>
          </a:p>
          <a:p>
            <a:pPr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b="1" dirty="0">
                <a:solidFill>
                  <a:srgbClr val="007020"/>
                </a:solidFill>
                <a:latin typeface="Courier"/>
              </a:rPr>
              <a:t>if</a:t>
            </a:r>
            <a:r>
              <a:rPr dirty="0">
                <a:latin typeface="Courier"/>
              </a:rPr>
              <a:t> K </a:t>
            </a:r>
            <a:r>
              <a:rPr dirty="0">
                <a:solidFill>
                  <a:srgbClr val="666666"/>
                </a:solidFill>
                <a:latin typeface="Courier"/>
              </a:rPr>
              <a:t>&lt;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40A070"/>
                </a:solidFill>
                <a:latin typeface="Courier"/>
              </a:rPr>
              <a:t>0</a:t>
            </a:r>
            <a:r>
              <a:rPr dirty="0">
                <a:latin typeface="Courier"/>
              </a:rPr>
              <a:t> </a:t>
            </a:r>
            <a:r>
              <a:rPr b="1" dirty="0">
                <a:solidFill>
                  <a:srgbClr val="007020"/>
                </a:solidFill>
                <a:latin typeface="Courier"/>
              </a:rPr>
              <a:t>or</a:t>
            </a:r>
            <a:r>
              <a:rPr dirty="0">
                <a:latin typeface="Courier"/>
              </a:rPr>
              <a:t> K </a:t>
            </a:r>
            <a:r>
              <a:rPr dirty="0">
                <a:solidFill>
                  <a:srgbClr val="666666"/>
                </a:solidFill>
                <a:latin typeface="Courier"/>
              </a:rPr>
              <a:t>&gt;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40A070"/>
                </a:solidFill>
                <a:latin typeface="Courier"/>
              </a:rPr>
              <a:t>100</a:t>
            </a:r>
            <a:r>
              <a:rPr dirty="0">
                <a:latin typeface="Courier"/>
              </a:rPr>
              <a:t> </a:t>
            </a:r>
            <a:r>
              <a:rPr b="1" dirty="0">
                <a:solidFill>
                  <a:srgbClr val="007020"/>
                </a:solidFill>
                <a:latin typeface="Courier"/>
              </a:rPr>
              <a:t>then</a:t>
            </a:r>
            <a:br>
              <a:rPr dirty="0"/>
            </a:br>
            <a:r>
              <a:rPr dirty="0">
                <a:latin typeface="Courier"/>
              </a:rPr>
              <a:t>  </a:t>
            </a:r>
            <a:r>
              <a:rPr b="1" dirty="0">
                <a:solidFill>
                  <a:srgbClr val="007020"/>
                </a:solidFill>
                <a:latin typeface="Courier"/>
              </a:rPr>
              <a:t>raise</a:t>
            </a:r>
            <a:r>
              <a:rPr dirty="0">
                <a:latin typeface="Courier"/>
              </a:rPr>
              <a:t> </a:t>
            </a:r>
            <a:r>
              <a:rPr dirty="0" err="1">
                <a:latin typeface="Courier"/>
              </a:rPr>
              <a:t>Constraint_Error</a:t>
            </a:r>
            <a:r>
              <a:rPr dirty="0">
                <a:latin typeface="Courier"/>
              </a:rPr>
              <a:t>;</a:t>
            </a:r>
            <a:br>
              <a:rPr dirty="0"/>
            </a:br>
            <a:r>
              <a:rPr b="1" dirty="0">
                <a:solidFill>
                  <a:srgbClr val="007020"/>
                </a:solidFill>
                <a:latin typeface="Courier"/>
              </a:rPr>
              <a:t>else</a:t>
            </a:r>
            <a:br>
              <a:rPr dirty="0"/>
            </a:br>
            <a:r>
              <a:rPr dirty="0">
                <a:latin typeface="Courier"/>
              </a:rPr>
              <a:t>  P </a:t>
            </a:r>
            <a:r>
              <a:rPr dirty="0">
                <a:solidFill>
                  <a:srgbClr val="666666"/>
                </a:solidFill>
                <a:latin typeface="Courier"/>
              </a:rPr>
              <a:t>:=</a:t>
            </a:r>
            <a:r>
              <a:rPr dirty="0">
                <a:latin typeface="Courier"/>
              </a:rPr>
              <a:t> K;</a:t>
            </a:r>
            <a:br>
              <a:rPr dirty="0"/>
            </a:br>
            <a:r>
              <a:rPr b="1" dirty="0">
                <a:solidFill>
                  <a:srgbClr val="007020"/>
                </a:solidFill>
                <a:latin typeface="Courier"/>
              </a:rPr>
              <a:t>end if</a:t>
            </a:r>
            <a:r>
              <a:rPr dirty="0">
                <a:latin typeface="Courier"/>
              </a:rPr>
              <a:t>;</a:t>
            </a:r>
          </a:p>
          <a:p>
            <a:pPr lvl="0"/>
            <a:r>
              <a:rPr dirty="0"/>
              <a:t>Run-time performance impact</a:t>
            </a:r>
          </a:p>
        </p:txBody>
      </p:sp>
      <p:sp>
        <p:nvSpPr>
          <p:cNvPr id="12" name="Google Shape;58;p4">
            <a:extLst>
              <a:ext uri="{FF2B5EF4-FFF2-40B4-BE49-F238E27FC236}">
                <a16:creationId xmlns:a16="http://schemas.microsoft.com/office/drawing/2014/main" id="{45977752-279C-C3C7-A0B9-8D2ABCF772A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0445262" y="6236695"/>
            <a:ext cx="9085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151A8-36F8-5058-BA25-E0F735499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1262" y="118037"/>
            <a:ext cx="10052538" cy="1246530"/>
          </a:xfrm>
          <a:prstGeom prst="rect">
            <a:avLst/>
          </a:prstGeom>
        </p:spPr>
        <p:txBody>
          <a:bodyPr/>
          <a:lstStyle/>
          <a:p>
            <a:pPr marL="0" lvl="0" indent="0">
              <a:buNone/>
            </a:pPr>
            <a:r>
              <a:t>Procedure Calls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6B7B2E-300D-9A35-45B6-BACE44EE5D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dirty="0"/>
              <a:t>Procedure calls are statements as shown here</a:t>
            </a:r>
          </a:p>
          <a:p>
            <a:pPr lvl="0"/>
            <a:r>
              <a:rPr dirty="0"/>
              <a:t>More details in</a:t>
            </a:r>
            <a:r>
              <a:rPr lang="en-US" dirty="0"/>
              <a:t> “</a:t>
            </a:r>
            <a:r>
              <a:rPr dirty="0"/>
              <a:t>Subprogram</a:t>
            </a:r>
            <a:r>
              <a:rPr lang="en-US" dirty="0"/>
              <a:t>s”</a:t>
            </a:r>
            <a:r>
              <a:rPr dirty="0"/>
              <a:t> section</a:t>
            </a:r>
          </a:p>
          <a:p>
            <a:pPr lvl="0" indent="0">
              <a:buNone/>
            </a:pPr>
            <a:r>
              <a:rPr b="1" dirty="0">
                <a:solidFill>
                  <a:srgbClr val="007020"/>
                </a:solidFill>
                <a:latin typeface="Courier"/>
              </a:rPr>
              <a:t>procedure</a:t>
            </a:r>
            <a:r>
              <a:rPr dirty="0">
                <a:latin typeface="Courier"/>
              </a:rPr>
              <a:t> Activate </a:t>
            </a:r>
            <a:r>
              <a:rPr dirty="0">
                <a:solidFill>
                  <a:srgbClr val="666666"/>
                </a:solidFill>
                <a:latin typeface="Courier"/>
              </a:rPr>
              <a:t>(</a:t>
            </a:r>
            <a:r>
              <a:rPr dirty="0">
                <a:latin typeface="Courier"/>
              </a:rPr>
              <a:t>This </a:t>
            </a:r>
            <a:r>
              <a:rPr dirty="0">
                <a:solidFill>
                  <a:srgbClr val="666666"/>
                </a:solidFill>
                <a:latin typeface="Courier"/>
              </a:rPr>
              <a:t>:</a:t>
            </a:r>
            <a:r>
              <a:rPr dirty="0">
                <a:latin typeface="Courier"/>
              </a:rPr>
              <a:t> </a:t>
            </a:r>
            <a:r>
              <a:rPr b="1" dirty="0">
                <a:solidFill>
                  <a:srgbClr val="007020"/>
                </a:solidFill>
                <a:latin typeface="Courier"/>
              </a:rPr>
              <a:t>in</a:t>
            </a:r>
            <a:r>
              <a:rPr dirty="0">
                <a:latin typeface="Courier"/>
              </a:rPr>
              <a:t> </a:t>
            </a:r>
            <a:r>
              <a:rPr b="1" dirty="0">
                <a:solidFill>
                  <a:srgbClr val="007020"/>
                </a:solidFill>
                <a:latin typeface="Courier"/>
              </a:rPr>
              <a:t>out</a:t>
            </a:r>
            <a:r>
              <a:rPr dirty="0">
                <a:latin typeface="Courier"/>
              </a:rPr>
              <a:t> Foo;</a:t>
            </a:r>
            <a:br>
              <a:rPr lang="en-US" dirty="0">
                <a:latin typeface="Courier"/>
              </a:rPr>
            </a:br>
            <a:r>
              <a:rPr lang="en-US" dirty="0">
                <a:latin typeface="Courier"/>
              </a:rPr>
              <a:t>                    </a:t>
            </a:r>
            <a:r>
              <a:rPr dirty="0">
                <a:latin typeface="Courier"/>
              </a:rPr>
              <a:t>Wait </a:t>
            </a:r>
            <a:r>
              <a:rPr dirty="0">
                <a:solidFill>
                  <a:srgbClr val="666666"/>
                </a:solidFill>
                <a:latin typeface="Courier"/>
              </a:rPr>
              <a:t>:</a:t>
            </a:r>
            <a:r>
              <a:rPr dirty="0">
                <a:latin typeface="Courier"/>
              </a:rPr>
              <a:t> </a:t>
            </a:r>
            <a:r>
              <a:rPr b="1" dirty="0">
                <a:solidFill>
                  <a:srgbClr val="007020"/>
                </a:solidFill>
                <a:latin typeface="Courier"/>
              </a:rPr>
              <a:t>in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902000"/>
                </a:solidFill>
                <a:latin typeface="Courier"/>
              </a:rPr>
              <a:t>Boolean</a:t>
            </a:r>
            <a:r>
              <a:rPr dirty="0">
                <a:solidFill>
                  <a:srgbClr val="666666"/>
                </a:solidFill>
                <a:latin typeface="Courier"/>
              </a:rPr>
              <a:t>)</a:t>
            </a:r>
            <a:r>
              <a:rPr dirty="0">
                <a:latin typeface="Courier"/>
              </a:rPr>
              <a:t>;</a:t>
            </a:r>
          </a:p>
          <a:p>
            <a:pPr lvl="0"/>
            <a:r>
              <a:rPr sz="2000" dirty="0"/>
              <a:t>Traditional call notation</a:t>
            </a:r>
          </a:p>
          <a:p>
            <a:pPr lvl="1" indent="0">
              <a:buNone/>
            </a:pPr>
            <a:r>
              <a:rPr dirty="0">
                <a:latin typeface="Courier"/>
              </a:rPr>
              <a:t>Activate </a:t>
            </a:r>
            <a:r>
              <a:rPr dirty="0">
                <a:solidFill>
                  <a:srgbClr val="666666"/>
                </a:solidFill>
                <a:latin typeface="Courier"/>
              </a:rPr>
              <a:t>(</a:t>
            </a:r>
            <a:r>
              <a:rPr dirty="0">
                <a:latin typeface="Courier"/>
              </a:rPr>
              <a:t>Idle</a:t>
            </a:r>
            <a:r>
              <a:rPr dirty="0">
                <a:solidFill>
                  <a:srgbClr val="666666"/>
                </a:solidFill>
                <a:latin typeface="Courier"/>
              </a:rPr>
              <a:t>,</a:t>
            </a:r>
            <a:r>
              <a:rPr dirty="0">
                <a:latin typeface="Courier"/>
              </a:rPr>
              <a:t> True</a:t>
            </a:r>
            <a:r>
              <a:rPr dirty="0">
                <a:solidFill>
                  <a:srgbClr val="666666"/>
                </a:solidFill>
                <a:latin typeface="Courier"/>
              </a:rPr>
              <a:t>)</a:t>
            </a:r>
            <a:r>
              <a:rPr dirty="0">
                <a:latin typeface="Courier"/>
              </a:rPr>
              <a:t>;</a:t>
            </a:r>
          </a:p>
          <a:p>
            <a:pPr lvl="0"/>
            <a:r>
              <a:rPr lang="en-US" sz="2000" dirty="0"/>
              <a:t>“D</a:t>
            </a:r>
            <a:r>
              <a:rPr sz="2000" dirty="0"/>
              <a:t>istinguished Receive</a:t>
            </a:r>
            <a:r>
              <a:rPr lang="en-US" sz="2000" dirty="0"/>
              <a:t>r”</a:t>
            </a:r>
            <a:r>
              <a:rPr sz="2000" dirty="0"/>
              <a:t> notation</a:t>
            </a:r>
          </a:p>
          <a:p>
            <a:pPr lvl="1"/>
            <a:r>
              <a:rPr sz="2000" dirty="0"/>
              <a:t>For </a:t>
            </a:r>
            <a:r>
              <a:rPr sz="2000" dirty="0">
                <a:latin typeface="Courier"/>
              </a:rPr>
              <a:t>tagged</a:t>
            </a:r>
            <a:r>
              <a:rPr sz="2000" dirty="0"/>
              <a:t> types</a:t>
            </a:r>
          </a:p>
          <a:p>
            <a:pPr lvl="1" indent="0">
              <a:buNone/>
            </a:pPr>
            <a:r>
              <a:rPr dirty="0" err="1">
                <a:latin typeface="Courier"/>
              </a:rPr>
              <a:t>Idle</a:t>
            </a:r>
            <a:r>
              <a:rPr dirty="0" err="1">
                <a:solidFill>
                  <a:srgbClr val="666666"/>
                </a:solidFill>
                <a:latin typeface="Courier"/>
              </a:rPr>
              <a:t>.</a:t>
            </a:r>
            <a:r>
              <a:rPr dirty="0" err="1">
                <a:latin typeface="Courier"/>
              </a:rPr>
              <a:t>Activate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666666"/>
                </a:solidFill>
                <a:latin typeface="Courier"/>
              </a:rPr>
              <a:t>(</a:t>
            </a:r>
            <a:r>
              <a:rPr dirty="0">
                <a:latin typeface="Courier"/>
              </a:rPr>
              <a:t>True</a:t>
            </a:r>
            <a:r>
              <a:rPr dirty="0">
                <a:solidFill>
                  <a:srgbClr val="666666"/>
                </a:solidFill>
                <a:latin typeface="Courier"/>
              </a:rPr>
              <a:t>)</a:t>
            </a:r>
            <a:r>
              <a:rPr dirty="0">
                <a:latin typeface="Courier"/>
              </a:rPr>
              <a:t>;</a:t>
            </a:r>
          </a:p>
        </p:txBody>
      </p:sp>
      <p:sp>
        <p:nvSpPr>
          <p:cNvPr id="12" name="Google Shape;58;p4">
            <a:extLst>
              <a:ext uri="{FF2B5EF4-FFF2-40B4-BE49-F238E27FC236}">
                <a16:creationId xmlns:a16="http://schemas.microsoft.com/office/drawing/2014/main" id="{45977752-279C-C3C7-A0B9-8D2ABCF772A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0445262" y="6236695"/>
            <a:ext cx="9085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151A8-36F8-5058-BA25-E0F735499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1262" y="118037"/>
            <a:ext cx="10052538" cy="1246530"/>
          </a:xfrm>
          <a:prstGeom prst="rect">
            <a:avLst/>
          </a:prstGeom>
        </p:spPr>
        <p:txBody>
          <a:bodyPr/>
          <a:lstStyle/>
          <a:p>
            <a:pPr marL="0" lvl="0" indent="0">
              <a:buNone/>
            </a:pPr>
            <a:r>
              <a:t>Block Statements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6B7B2E-300D-9A35-45B6-BACE44EE5D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b="1" dirty="0">
                <a:solidFill>
                  <a:srgbClr val="007020"/>
                </a:solidFill>
                <a:latin typeface="Courier"/>
              </a:rPr>
              <a:t>begin</a:t>
            </a:r>
            <a:br>
              <a:rPr dirty="0"/>
            </a:br>
            <a:r>
              <a:rPr dirty="0">
                <a:latin typeface="Courier"/>
              </a:rPr>
              <a:t>   Get </a:t>
            </a:r>
            <a:r>
              <a:rPr dirty="0">
                <a:solidFill>
                  <a:srgbClr val="666666"/>
                </a:solidFill>
                <a:latin typeface="Courier"/>
              </a:rPr>
              <a:t>(</a:t>
            </a:r>
            <a:r>
              <a:rPr dirty="0">
                <a:latin typeface="Courier"/>
              </a:rPr>
              <a:t>V</a:t>
            </a:r>
            <a:r>
              <a:rPr dirty="0">
                <a:solidFill>
                  <a:srgbClr val="666666"/>
                </a:solidFill>
                <a:latin typeface="Courier"/>
              </a:rPr>
              <a:t>)</a:t>
            </a:r>
            <a:r>
              <a:rPr dirty="0">
                <a:latin typeface="Courier"/>
              </a:rPr>
              <a:t>;</a:t>
            </a:r>
            <a:br>
              <a:rPr dirty="0"/>
            </a:br>
            <a:r>
              <a:rPr dirty="0">
                <a:latin typeface="Courier"/>
              </a:rPr>
              <a:t>   Get </a:t>
            </a:r>
            <a:r>
              <a:rPr dirty="0">
                <a:solidFill>
                  <a:srgbClr val="666666"/>
                </a:solidFill>
                <a:latin typeface="Courier"/>
              </a:rPr>
              <a:t>(</a:t>
            </a:r>
            <a:r>
              <a:rPr dirty="0">
                <a:latin typeface="Courier"/>
              </a:rPr>
              <a:t>U</a:t>
            </a:r>
            <a:r>
              <a:rPr dirty="0">
                <a:solidFill>
                  <a:srgbClr val="666666"/>
                </a:solidFill>
                <a:latin typeface="Courier"/>
              </a:rPr>
              <a:t>)</a:t>
            </a:r>
            <a:r>
              <a:rPr dirty="0">
                <a:latin typeface="Courier"/>
              </a:rPr>
              <a:t>;</a:t>
            </a:r>
            <a:br>
              <a:rPr dirty="0"/>
            </a:br>
            <a:r>
              <a:rPr dirty="0">
                <a:latin typeface="Courier"/>
              </a:rPr>
              <a:t>   </a:t>
            </a:r>
            <a:r>
              <a:rPr b="1" dirty="0">
                <a:solidFill>
                  <a:srgbClr val="007020"/>
                </a:solidFill>
                <a:latin typeface="Courier"/>
              </a:rPr>
              <a:t>if</a:t>
            </a:r>
            <a:r>
              <a:rPr dirty="0">
                <a:latin typeface="Courier"/>
              </a:rPr>
              <a:t> U </a:t>
            </a:r>
            <a:r>
              <a:rPr dirty="0">
                <a:solidFill>
                  <a:srgbClr val="666666"/>
                </a:solidFill>
                <a:latin typeface="Courier"/>
              </a:rPr>
              <a:t>&gt;</a:t>
            </a:r>
            <a:r>
              <a:rPr dirty="0">
                <a:latin typeface="Courier"/>
              </a:rPr>
              <a:t> V </a:t>
            </a:r>
            <a:r>
              <a:rPr b="1" dirty="0">
                <a:solidFill>
                  <a:srgbClr val="007020"/>
                </a:solidFill>
                <a:latin typeface="Courier"/>
              </a:rPr>
              <a:t>then</a:t>
            </a:r>
            <a:r>
              <a:rPr dirty="0">
                <a:latin typeface="Courier"/>
              </a:rPr>
              <a:t> </a:t>
            </a:r>
            <a:r>
              <a:rPr i="1" dirty="0">
                <a:solidFill>
                  <a:srgbClr val="60A0B0"/>
                </a:solidFill>
                <a:latin typeface="Courier"/>
              </a:rPr>
              <a:t>-- swap them</a:t>
            </a:r>
            <a:br>
              <a:rPr dirty="0"/>
            </a:br>
            <a:r>
              <a:rPr dirty="0">
                <a:latin typeface="Courier"/>
              </a:rPr>
              <a:t>      Swap</a:t>
            </a:r>
            <a:r>
              <a:rPr dirty="0">
                <a:solidFill>
                  <a:srgbClr val="666666"/>
                </a:solidFill>
                <a:latin typeface="Courier"/>
              </a:rPr>
              <a:t>:</a:t>
            </a:r>
            <a:r>
              <a:rPr dirty="0">
                <a:latin typeface="Courier"/>
              </a:rPr>
              <a:t> </a:t>
            </a:r>
            <a:r>
              <a:rPr b="1" dirty="0">
                <a:solidFill>
                  <a:srgbClr val="007020"/>
                </a:solidFill>
                <a:latin typeface="Courier"/>
              </a:rPr>
              <a:t>declare</a:t>
            </a:r>
            <a:br>
              <a:rPr dirty="0"/>
            </a:br>
            <a:r>
              <a:rPr dirty="0">
                <a:latin typeface="Courier"/>
              </a:rPr>
              <a:t>         Temp </a:t>
            </a:r>
            <a:r>
              <a:rPr dirty="0">
                <a:solidFill>
                  <a:srgbClr val="666666"/>
                </a:solidFill>
                <a:latin typeface="Courier"/>
              </a:rPr>
              <a:t>: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902000"/>
                </a:solidFill>
                <a:latin typeface="Courier"/>
              </a:rPr>
              <a:t>Integer</a:t>
            </a:r>
            <a:r>
              <a:rPr dirty="0">
                <a:latin typeface="Courier"/>
              </a:rPr>
              <a:t>;</a:t>
            </a:r>
            <a:br>
              <a:rPr dirty="0"/>
            </a:br>
            <a:r>
              <a:rPr dirty="0">
                <a:latin typeface="Courier"/>
              </a:rPr>
              <a:t>      </a:t>
            </a:r>
            <a:r>
              <a:rPr b="1" dirty="0">
                <a:solidFill>
                  <a:srgbClr val="007020"/>
                </a:solidFill>
                <a:latin typeface="Courier"/>
              </a:rPr>
              <a:t>begin</a:t>
            </a:r>
            <a:br>
              <a:rPr dirty="0"/>
            </a:br>
            <a:r>
              <a:rPr dirty="0">
                <a:latin typeface="Courier"/>
              </a:rPr>
              <a:t>         Temp </a:t>
            </a:r>
            <a:r>
              <a:rPr dirty="0">
                <a:solidFill>
                  <a:srgbClr val="666666"/>
                </a:solidFill>
                <a:latin typeface="Courier"/>
              </a:rPr>
              <a:t>:=</a:t>
            </a:r>
            <a:r>
              <a:rPr dirty="0">
                <a:latin typeface="Courier"/>
              </a:rPr>
              <a:t> U;</a:t>
            </a:r>
            <a:br>
              <a:rPr dirty="0"/>
            </a:br>
            <a:r>
              <a:rPr dirty="0">
                <a:latin typeface="Courier"/>
              </a:rPr>
              <a:t>         U </a:t>
            </a:r>
            <a:r>
              <a:rPr dirty="0">
                <a:solidFill>
                  <a:srgbClr val="666666"/>
                </a:solidFill>
                <a:latin typeface="Courier"/>
              </a:rPr>
              <a:t>:=</a:t>
            </a:r>
            <a:r>
              <a:rPr dirty="0">
                <a:latin typeface="Courier"/>
              </a:rPr>
              <a:t> V;</a:t>
            </a:r>
            <a:br>
              <a:rPr dirty="0"/>
            </a:br>
            <a:r>
              <a:rPr dirty="0">
                <a:latin typeface="Courier"/>
              </a:rPr>
              <a:t>         V </a:t>
            </a:r>
            <a:r>
              <a:rPr dirty="0">
                <a:solidFill>
                  <a:srgbClr val="666666"/>
                </a:solidFill>
                <a:latin typeface="Courier"/>
              </a:rPr>
              <a:t>:=</a:t>
            </a:r>
            <a:r>
              <a:rPr dirty="0">
                <a:latin typeface="Courier"/>
              </a:rPr>
              <a:t> Temp;</a:t>
            </a:r>
            <a:br>
              <a:rPr dirty="0"/>
            </a:br>
            <a:r>
              <a:rPr dirty="0">
                <a:latin typeface="Courier"/>
              </a:rPr>
              <a:t>      </a:t>
            </a:r>
            <a:r>
              <a:rPr b="1" dirty="0">
                <a:solidFill>
                  <a:srgbClr val="007020"/>
                </a:solidFill>
                <a:latin typeface="Courier"/>
              </a:rPr>
              <a:t>end</a:t>
            </a:r>
            <a:r>
              <a:rPr dirty="0">
                <a:latin typeface="Courier"/>
              </a:rPr>
              <a:t> Swap;</a:t>
            </a:r>
            <a:br>
              <a:rPr dirty="0"/>
            </a:br>
            <a:r>
              <a:rPr dirty="0">
                <a:latin typeface="Courier"/>
              </a:rPr>
              <a:t>      </a:t>
            </a:r>
            <a:r>
              <a:rPr i="1" dirty="0">
                <a:solidFill>
                  <a:srgbClr val="60A0B0"/>
                </a:solidFill>
                <a:latin typeface="Courier"/>
              </a:rPr>
              <a:t>-- Temp does not exist here</a:t>
            </a:r>
            <a:br>
              <a:rPr dirty="0"/>
            </a:br>
            <a:r>
              <a:rPr dirty="0">
                <a:latin typeface="Courier"/>
              </a:rPr>
              <a:t>   </a:t>
            </a:r>
            <a:r>
              <a:rPr b="1" dirty="0">
                <a:solidFill>
                  <a:srgbClr val="007020"/>
                </a:solidFill>
                <a:latin typeface="Courier"/>
              </a:rPr>
              <a:t>end if</a:t>
            </a:r>
            <a:r>
              <a:rPr dirty="0">
                <a:latin typeface="Courier"/>
              </a:rPr>
              <a:t>;</a:t>
            </a:r>
            <a:br>
              <a:rPr dirty="0"/>
            </a:br>
            <a:r>
              <a:rPr dirty="0">
                <a:latin typeface="Courier"/>
              </a:rPr>
              <a:t>   Print </a:t>
            </a:r>
            <a:r>
              <a:rPr dirty="0">
                <a:solidFill>
                  <a:srgbClr val="666666"/>
                </a:solidFill>
                <a:latin typeface="Courier"/>
              </a:rPr>
              <a:t>(</a:t>
            </a:r>
            <a:r>
              <a:rPr dirty="0">
                <a:latin typeface="Courier"/>
              </a:rPr>
              <a:t>U</a:t>
            </a:r>
            <a:r>
              <a:rPr dirty="0">
                <a:solidFill>
                  <a:srgbClr val="666666"/>
                </a:solidFill>
                <a:latin typeface="Courier"/>
              </a:rPr>
              <a:t>)</a:t>
            </a:r>
            <a:r>
              <a:rPr dirty="0">
                <a:latin typeface="Courier"/>
              </a:rPr>
              <a:t>;</a:t>
            </a:r>
            <a:br>
              <a:rPr dirty="0"/>
            </a:br>
            <a:r>
              <a:rPr dirty="0">
                <a:latin typeface="Courier"/>
              </a:rPr>
              <a:t>   Print </a:t>
            </a:r>
            <a:r>
              <a:rPr dirty="0">
                <a:solidFill>
                  <a:srgbClr val="666666"/>
                </a:solidFill>
                <a:latin typeface="Courier"/>
              </a:rPr>
              <a:t>(</a:t>
            </a:r>
            <a:r>
              <a:rPr dirty="0">
                <a:latin typeface="Courier"/>
              </a:rPr>
              <a:t>V</a:t>
            </a:r>
            <a:r>
              <a:rPr dirty="0">
                <a:solidFill>
                  <a:srgbClr val="666666"/>
                </a:solidFill>
                <a:latin typeface="Courier"/>
              </a:rPr>
              <a:t>)</a:t>
            </a:r>
            <a:r>
              <a:rPr dirty="0">
                <a:latin typeface="Courier"/>
              </a:rPr>
              <a:t>;</a:t>
            </a:r>
            <a:br>
              <a:rPr dirty="0"/>
            </a:br>
            <a:r>
              <a:rPr b="1" dirty="0">
                <a:solidFill>
                  <a:srgbClr val="007020"/>
                </a:solidFill>
                <a:latin typeface="Courier"/>
              </a:rPr>
              <a:t>end</a:t>
            </a:r>
            <a:r>
              <a:rPr dirty="0">
                <a:latin typeface="Courier"/>
              </a:rPr>
              <a:t>;</a:t>
            </a:r>
          </a:p>
        </p:txBody>
      </p:sp>
      <p:sp>
        <p:nvSpPr>
          <p:cNvPr id="12" name="Google Shape;58;p4">
            <a:extLst>
              <a:ext uri="{FF2B5EF4-FFF2-40B4-BE49-F238E27FC236}">
                <a16:creationId xmlns:a16="http://schemas.microsoft.com/office/drawing/2014/main" id="{45977752-279C-C3C7-A0B9-8D2ABCF772A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0445262" y="6236695"/>
            <a:ext cx="9085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32823-BD47-C67B-B783-950BA1B6E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8634" y="1709739"/>
            <a:ext cx="9968815" cy="2409460"/>
          </a:xfrm>
          <a:prstGeom prst="rect">
            <a:avLst/>
          </a:prstGeom>
        </p:spPr>
        <p:txBody>
          <a:bodyPr/>
          <a:lstStyle/>
          <a:p>
            <a:pPr marL="0" lvl="0" indent="0">
              <a:buNone/>
            </a:pPr>
            <a:r>
              <a:t>Conditional Statements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151A8-36F8-5058-BA25-E0F735499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1262" y="118037"/>
            <a:ext cx="10052538" cy="1246530"/>
          </a:xfrm>
          <a:prstGeom prst="rect">
            <a:avLst/>
          </a:prstGeom>
        </p:spPr>
        <p:txBody>
          <a:bodyPr/>
          <a:lstStyle/>
          <a:p>
            <a:pPr marL="0" lvl="0" indent="0">
              <a:buNone/>
            </a:pPr>
            <a:r>
              <a:rPr lang="en-US" dirty="0"/>
              <a:t>“</a:t>
            </a:r>
            <a:r>
              <a:rPr dirty="0"/>
              <a:t>If-then-</a:t>
            </a:r>
            <a:r>
              <a:rPr dirty="0" err="1"/>
              <a:t>elsi</a:t>
            </a:r>
            <a:r>
              <a:rPr lang="en-US" dirty="0" err="1"/>
              <a:t>f</a:t>
            </a:r>
            <a:r>
              <a:rPr lang="en-US" dirty="0"/>
              <a:t>”</a:t>
            </a:r>
            <a:r>
              <a:rPr dirty="0"/>
              <a:t> Statements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6B7B2E-300D-9A35-45B6-BACE44EE5D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t>Sequential choice with alternatives</a:t>
            </a:r>
          </a:p>
          <a:p>
            <a:pPr lvl="0"/>
            <a:r>
              <a:t>Avoids </a:t>
            </a:r>
            <a:r>
              <a:rPr>
                <a:latin typeface="Courier"/>
              </a:rPr>
              <a:t>if</a:t>
            </a:r>
            <a:r>
              <a:t> nesting</a:t>
            </a:r>
          </a:p>
          <a:p>
            <a:pPr lvl="0"/>
            <a:r>
              <a:rPr>
                <a:latin typeface="Courier"/>
              </a:rPr>
              <a:t>elsif</a:t>
            </a:r>
            <a:r>
              <a:t> alternatives, tested in textual order</a:t>
            </a:r>
          </a:p>
          <a:p>
            <a:pPr lvl="0"/>
            <a:r>
              <a:rPr>
                <a:latin typeface="Courier"/>
              </a:rPr>
              <a:t>else</a:t>
            </a:r>
            <a:r>
              <a:t> part still optional</a:t>
            </a:r>
          </a:p>
        </p:txBody>
      </p:sp>
      <p:sp>
        <p:nvSpPr>
          <p:cNvPr id="12" name="Google Shape;58;p4">
            <a:extLst>
              <a:ext uri="{FF2B5EF4-FFF2-40B4-BE49-F238E27FC236}">
                <a16:creationId xmlns:a16="http://schemas.microsoft.com/office/drawing/2014/main" id="{45977752-279C-C3C7-A0B9-8D2ABCF772A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0445262" y="6236695"/>
            <a:ext cx="9085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8A37B76-41CF-0DB2-A3C1-A51AA358B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“If-then-</a:t>
            </a:r>
            <a:r>
              <a:rPr lang="en-US" dirty="0" err="1"/>
              <a:t>elsif</a:t>
            </a:r>
            <a:r>
              <a:rPr lang="en-US" dirty="0"/>
              <a:t>”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FE06AD-C4D6-E3C9-3EEB-EBEB6931C8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154889"/>
          </a:xfrm>
        </p:spPr>
        <p:txBody>
          <a:bodyPr/>
          <a:lstStyle/>
          <a:p>
            <a:pPr lvl="0" indent="0">
              <a:buNone/>
            </a:pPr>
            <a:r>
              <a:rPr lang="en-US" sz="2400" b="1" dirty="0">
                <a:solidFill>
                  <a:srgbClr val="007020"/>
                </a:solidFill>
                <a:latin typeface="Courier"/>
              </a:rPr>
              <a:t>if</a:t>
            </a:r>
            <a:r>
              <a:rPr lang="en-US" sz="2400" dirty="0">
                <a:latin typeface="Courier"/>
              </a:rPr>
              <a:t> Valve</a:t>
            </a:r>
            <a:r>
              <a:rPr lang="en-US" sz="2400" dirty="0">
                <a:solidFill>
                  <a:srgbClr val="666666"/>
                </a:solidFill>
                <a:latin typeface="Courier"/>
              </a:rPr>
              <a:t>(</a:t>
            </a:r>
            <a:r>
              <a:rPr lang="en-US" sz="2400" dirty="0">
                <a:latin typeface="Courier"/>
              </a:rPr>
              <a:t>N</a:t>
            </a:r>
            <a:r>
              <a:rPr lang="en-US" sz="2400" dirty="0">
                <a:solidFill>
                  <a:srgbClr val="666666"/>
                </a:solidFill>
                <a:latin typeface="Courier"/>
              </a:rPr>
              <a:t>)</a:t>
            </a:r>
            <a:r>
              <a:rPr lang="en-US" sz="2400" dirty="0">
                <a:latin typeface="Courier"/>
              </a:rPr>
              <a:t> </a:t>
            </a:r>
            <a:r>
              <a:rPr lang="en-US" sz="2400" dirty="0">
                <a:solidFill>
                  <a:srgbClr val="666666"/>
                </a:solidFill>
                <a:latin typeface="Courier"/>
              </a:rPr>
              <a:t>/=</a:t>
            </a:r>
            <a:r>
              <a:rPr lang="en-US" sz="2400" dirty="0">
                <a:latin typeface="Courier"/>
              </a:rPr>
              <a:t> Closed </a:t>
            </a:r>
            <a:r>
              <a:rPr lang="en-US" sz="2400" b="1" dirty="0">
                <a:solidFill>
                  <a:srgbClr val="007020"/>
                </a:solidFill>
                <a:latin typeface="Courier"/>
              </a:rPr>
              <a:t>then</a:t>
            </a:r>
            <a:br>
              <a:rPr lang="en-US" sz="2400" dirty="0"/>
            </a:br>
            <a:r>
              <a:rPr lang="en-US" sz="2400" dirty="0">
                <a:latin typeface="Courier"/>
              </a:rPr>
              <a:t>  Isolate </a:t>
            </a:r>
            <a:r>
              <a:rPr lang="en-US" sz="2400" dirty="0">
                <a:solidFill>
                  <a:srgbClr val="666666"/>
                </a:solidFill>
                <a:latin typeface="Courier"/>
              </a:rPr>
              <a:t>(</a:t>
            </a:r>
            <a:r>
              <a:rPr lang="en-US" sz="2400" dirty="0">
                <a:latin typeface="Courier"/>
              </a:rPr>
              <a:t>Valve</a:t>
            </a:r>
            <a:r>
              <a:rPr lang="en-US" sz="2400" dirty="0">
                <a:solidFill>
                  <a:srgbClr val="666666"/>
                </a:solidFill>
                <a:latin typeface="Courier"/>
              </a:rPr>
              <a:t>(</a:t>
            </a:r>
            <a:r>
              <a:rPr lang="en-US" sz="2400" dirty="0">
                <a:latin typeface="Courier"/>
              </a:rPr>
              <a:t>N</a:t>
            </a:r>
            <a:r>
              <a:rPr lang="en-US" sz="2400" dirty="0">
                <a:solidFill>
                  <a:srgbClr val="666666"/>
                </a:solidFill>
                <a:latin typeface="Courier"/>
              </a:rPr>
              <a:t>))</a:t>
            </a:r>
            <a:r>
              <a:rPr lang="en-US" sz="2400" dirty="0">
                <a:latin typeface="Courier"/>
              </a:rPr>
              <a:t>;</a:t>
            </a:r>
            <a:br>
              <a:rPr lang="en-US" sz="2400" dirty="0"/>
            </a:br>
            <a:r>
              <a:rPr lang="en-US" sz="2400" dirty="0">
                <a:latin typeface="Courier"/>
              </a:rPr>
              <a:t>  Failure </a:t>
            </a:r>
            <a:r>
              <a:rPr lang="en-US" sz="2400" dirty="0">
                <a:solidFill>
                  <a:srgbClr val="666666"/>
                </a:solidFill>
                <a:latin typeface="Courier"/>
              </a:rPr>
              <a:t>(</a:t>
            </a:r>
            <a:r>
              <a:rPr lang="en-US" sz="2400" dirty="0">
                <a:latin typeface="Courier"/>
              </a:rPr>
              <a:t>Valve </a:t>
            </a:r>
            <a:r>
              <a:rPr lang="en-US" sz="2400" dirty="0">
                <a:solidFill>
                  <a:srgbClr val="666666"/>
                </a:solidFill>
                <a:latin typeface="Courier"/>
              </a:rPr>
              <a:t>(</a:t>
            </a:r>
            <a:r>
              <a:rPr lang="en-US" sz="2400" dirty="0">
                <a:latin typeface="Courier"/>
              </a:rPr>
              <a:t>N</a:t>
            </a:r>
            <a:r>
              <a:rPr lang="en-US" sz="2400" dirty="0">
                <a:solidFill>
                  <a:srgbClr val="666666"/>
                </a:solidFill>
                <a:latin typeface="Courier"/>
              </a:rPr>
              <a:t>))</a:t>
            </a:r>
            <a:r>
              <a:rPr lang="en-US" sz="2400" dirty="0">
                <a:latin typeface="Courier"/>
              </a:rPr>
              <a:t>;</a:t>
            </a:r>
            <a:br>
              <a:rPr lang="en-US" sz="2400" dirty="0"/>
            </a:br>
            <a:r>
              <a:rPr lang="en-US" sz="2400" b="1" dirty="0">
                <a:solidFill>
                  <a:srgbClr val="007020"/>
                </a:solidFill>
                <a:latin typeface="Courier"/>
              </a:rPr>
              <a:t>else</a:t>
            </a:r>
            <a:br>
              <a:rPr lang="en-US" sz="2400" dirty="0"/>
            </a:br>
            <a:r>
              <a:rPr lang="en-US" sz="2400" dirty="0">
                <a:latin typeface="Courier"/>
              </a:rPr>
              <a:t>  </a:t>
            </a:r>
            <a:r>
              <a:rPr lang="en-US" sz="2400" b="1" dirty="0">
                <a:solidFill>
                  <a:srgbClr val="007020"/>
                </a:solidFill>
                <a:latin typeface="Courier"/>
              </a:rPr>
              <a:t>if</a:t>
            </a:r>
            <a:r>
              <a:rPr lang="en-US" sz="2400" dirty="0">
                <a:latin typeface="Courier"/>
              </a:rPr>
              <a:t> System </a:t>
            </a:r>
            <a:r>
              <a:rPr lang="en-US" sz="2400" dirty="0">
                <a:solidFill>
                  <a:srgbClr val="666666"/>
                </a:solidFill>
                <a:latin typeface="Courier"/>
              </a:rPr>
              <a:t>=</a:t>
            </a:r>
            <a:r>
              <a:rPr lang="en-US" sz="2400" dirty="0">
                <a:latin typeface="Courier"/>
              </a:rPr>
              <a:t> Off </a:t>
            </a:r>
            <a:r>
              <a:rPr lang="en-US" sz="2400" b="1" dirty="0">
                <a:solidFill>
                  <a:srgbClr val="007020"/>
                </a:solidFill>
                <a:latin typeface="Courier"/>
              </a:rPr>
              <a:t>then</a:t>
            </a:r>
            <a:br>
              <a:rPr lang="en-US" sz="2400" dirty="0"/>
            </a:br>
            <a:r>
              <a:rPr lang="en-US" sz="2400" dirty="0">
                <a:latin typeface="Courier"/>
              </a:rPr>
              <a:t>    Failure </a:t>
            </a:r>
            <a:r>
              <a:rPr lang="en-US" sz="2400" dirty="0">
                <a:solidFill>
                  <a:srgbClr val="666666"/>
                </a:solidFill>
                <a:latin typeface="Courier"/>
              </a:rPr>
              <a:t>(</a:t>
            </a:r>
            <a:r>
              <a:rPr lang="en-US" sz="2400" dirty="0">
                <a:latin typeface="Courier"/>
              </a:rPr>
              <a:t>Valve </a:t>
            </a:r>
            <a:r>
              <a:rPr lang="en-US" sz="2400" dirty="0">
                <a:solidFill>
                  <a:srgbClr val="666666"/>
                </a:solidFill>
                <a:latin typeface="Courier"/>
              </a:rPr>
              <a:t>(</a:t>
            </a:r>
            <a:r>
              <a:rPr lang="en-US" sz="2400" dirty="0">
                <a:latin typeface="Courier"/>
              </a:rPr>
              <a:t>N</a:t>
            </a:r>
            <a:r>
              <a:rPr lang="en-US" sz="2400" dirty="0">
                <a:solidFill>
                  <a:srgbClr val="666666"/>
                </a:solidFill>
                <a:latin typeface="Courier"/>
              </a:rPr>
              <a:t>))</a:t>
            </a:r>
            <a:r>
              <a:rPr lang="en-US" sz="2400" dirty="0">
                <a:latin typeface="Courier"/>
              </a:rPr>
              <a:t>;</a:t>
            </a:r>
            <a:br>
              <a:rPr lang="en-US" sz="2400" dirty="0"/>
            </a:br>
            <a:r>
              <a:rPr lang="en-US" sz="2400" dirty="0">
                <a:latin typeface="Courier"/>
              </a:rPr>
              <a:t>  </a:t>
            </a:r>
            <a:r>
              <a:rPr lang="en-US" sz="2400" b="1" dirty="0">
                <a:solidFill>
                  <a:srgbClr val="007020"/>
                </a:solidFill>
                <a:latin typeface="Courier"/>
              </a:rPr>
              <a:t>end if</a:t>
            </a:r>
            <a:r>
              <a:rPr lang="en-US" sz="2400" dirty="0">
                <a:latin typeface="Courier"/>
              </a:rPr>
              <a:t>;</a:t>
            </a:r>
            <a:br>
              <a:rPr lang="en-US" sz="2400" dirty="0"/>
            </a:br>
            <a:r>
              <a:rPr lang="en-US" sz="2400" b="1" dirty="0">
                <a:solidFill>
                  <a:srgbClr val="007020"/>
                </a:solidFill>
                <a:latin typeface="Courier"/>
              </a:rPr>
              <a:t>end if</a:t>
            </a:r>
            <a:r>
              <a:rPr lang="en-US" sz="2400" dirty="0">
                <a:latin typeface="Courier"/>
              </a:rPr>
              <a:t>;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57A756-FA60-1838-0E75-B63604D527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154889"/>
          </a:xfrm>
        </p:spPr>
        <p:txBody>
          <a:bodyPr/>
          <a:lstStyle/>
          <a:p>
            <a:pPr lvl="0" indent="0">
              <a:buNone/>
            </a:pPr>
            <a:r>
              <a:rPr lang="en-US" sz="2400" b="1" dirty="0">
                <a:solidFill>
                  <a:srgbClr val="007020"/>
                </a:solidFill>
                <a:latin typeface="Courier"/>
              </a:rPr>
              <a:t>if</a:t>
            </a:r>
            <a:r>
              <a:rPr lang="en-US" sz="2400" dirty="0">
                <a:latin typeface="Courier"/>
              </a:rPr>
              <a:t> Valve</a:t>
            </a:r>
            <a:r>
              <a:rPr lang="en-US" sz="2400" dirty="0">
                <a:solidFill>
                  <a:srgbClr val="666666"/>
                </a:solidFill>
                <a:latin typeface="Courier"/>
              </a:rPr>
              <a:t>(</a:t>
            </a:r>
            <a:r>
              <a:rPr lang="en-US" sz="2400" dirty="0">
                <a:latin typeface="Courier"/>
              </a:rPr>
              <a:t>N</a:t>
            </a:r>
            <a:r>
              <a:rPr lang="en-US" sz="2400" dirty="0">
                <a:solidFill>
                  <a:srgbClr val="666666"/>
                </a:solidFill>
                <a:latin typeface="Courier"/>
              </a:rPr>
              <a:t>)</a:t>
            </a:r>
            <a:r>
              <a:rPr lang="en-US" sz="2400" dirty="0">
                <a:latin typeface="Courier"/>
              </a:rPr>
              <a:t> </a:t>
            </a:r>
            <a:r>
              <a:rPr lang="en-US" sz="2400" dirty="0">
                <a:solidFill>
                  <a:srgbClr val="666666"/>
                </a:solidFill>
                <a:latin typeface="Courier"/>
              </a:rPr>
              <a:t>/=</a:t>
            </a:r>
            <a:r>
              <a:rPr lang="en-US" sz="2400" dirty="0">
                <a:latin typeface="Courier"/>
              </a:rPr>
              <a:t> Closed </a:t>
            </a:r>
            <a:r>
              <a:rPr lang="en-US" sz="2400" b="1" dirty="0">
                <a:solidFill>
                  <a:srgbClr val="007020"/>
                </a:solidFill>
                <a:latin typeface="Courier"/>
              </a:rPr>
              <a:t>then</a:t>
            </a:r>
            <a:br>
              <a:rPr lang="en-US" sz="2400" dirty="0"/>
            </a:br>
            <a:r>
              <a:rPr lang="en-US" sz="2400" dirty="0">
                <a:latin typeface="Courier"/>
              </a:rPr>
              <a:t>  Isolate </a:t>
            </a:r>
            <a:r>
              <a:rPr lang="en-US" sz="2400" dirty="0">
                <a:solidFill>
                  <a:srgbClr val="666666"/>
                </a:solidFill>
                <a:latin typeface="Courier"/>
              </a:rPr>
              <a:t>(</a:t>
            </a:r>
            <a:r>
              <a:rPr lang="en-US" sz="2400" dirty="0">
                <a:latin typeface="Courier"/>
              </a:rPr>
              <a:t>Valve</a:t>
            </a:r>
            <a:r>
              <a:rPr lang="en-US" sz="2400" dirty="0">
                <a:solidFill>
                  <a:srgbClr val="666666"/>
                </a:solidFill>
                <a:latin typeface="Courier"/>
              </a:rPr>
              <a:t>(</a:t>
            </a:r>
            <a:r>
              <a:rPr lang="en-US" sz="2400" dirty="0">
                <a:latin typeface="Courier"/>
              </a:rPr>
              <a:t>N</a:t>
            </a:r>
            <a:r>
              <a:rPr lang="en-US" sz="2400" dirty="0">
                <a:solidFill>
                  <a:srgbClr val="666666"/>
                </a:solidFill>
                <a:latin typeface="Courier"/>
              </a:rPr>
              <a:t>))</a:t>
            </a:r>
            <a:r>
              <a:rPr lang="en-US" sz="2400" dirty="0">
                <a:latin typeface="Courier"/>
              </a:rPr>
              <a:t>;</a:t>
            </a:r>
            <a:br>
              <a:rPr lang="en-US" sz="2400" dirty="0"/>
            </a:br>
            <a:r>
              <a:rPr lang="en-US" sz="2400" dirty="0">
                <a:latin typeface="Courier"/>
              </a:rPr>
              <a:t>  Failure </a:t>
            </a:r>
            <a:r>
              <a:rPr lang="en-US" sz="2400" dirty="0">
                <a:solidFill>
                  <a:srgbClr val="666666"/>
                </a:solidFill>
                <a:latin typeface="Courier"/>
              </a:rPr>
              <a:t>(</a:t>
            </a:r>
            <a:r>
              <a:rPr lang="en-US" sz="2400" dirty="0">
                <a:latin typeface="Courier"/>
              </a:rPr>
              <a:t>Valve </a:t>
            </a:r>
            <a:r>
              <a:rPr lang="en-US" sz="2400" dirty="0">
                <a:solidFill>
                  <a:srgbClr val="666666"/>
                </a:solidFill>
                <a:latin typeface="Courier"/>
              </a:rPr>
              <a:t>(</a:t>
            </a:r>
            <a:r>
              <a:rPr lang="en-US" sz="2400" dirty="0">
                <a:latin typeface="Courier"/>
              </a:rPr>
              <a:t>N</a:t>
            </a:r>
            <a:r>
              <a:rPr lang="en-US" sz="2400" dirty="0">
                <a:solidFill>
                  <a:srgbClr val="666666"/>
                </a:solidFill>
                <a:latin typeface="Courier"/>
              </a:rPr>
              <a:t>))</a:t>
            </a:r>
            <a:r>
              <a:rPr lang="en-US" sz="2400" dirty="0">
                <a:latin typeface="Courier"/>
              </a:rPr>
              <a:t>;</a:t>
            </a:r>
            <a:br>
              <a:rPr lang="en-US" sz="2400" dirty="0"/>
            </a:br>
            <a:r>
              <a:rPr lang="en-US" sz="2400" b="1" dirty="0" err="1">
                <a:solidFill>
                  <a:srgbClr val="007020"/>
                </a:solidFill>
                <a:latin typeface="Courier"/>
              </a:rPr>
              <a:t>elsif</a:t>
            </a:r>
            <a:r>
              <a:rPr lang="en-US" sz="2400" dirty="0">
                <a:latin typeface="Courier"/>
              </a:rPr>
              <a:t> System </a:t>
            </a:r>
            <a:r>
              <a:rPr lang="en-US" sz="2400" dirty="0">
                <a:solidFill>
                  <a:srgbClr val="666666"/>
                </a:solidFill>
                <a:latin typeface="Courier"/>
              </a:rPr>
              <a:t>=</a:t>
            </a:r>
            <a:r>
              <a:rPr lang="en-US" sz="2400" dirty="0">
                <a:latin typeface="Courier"/>
              </a:rPr>
              <a:t> Off </a:t>
            </a:r>
            <a:r>
              <a:rPr lang="en-US" sz="2400" b="1" dirty="0">
                <a:solidFill>
                  <a:srgbClr val="007020"/>
                </a:solidFill>
                <a:latin typeface="Courier"/>
              </a:rPr>
              <a:t>then</a:t>
            </a:r>
            <a:br>
              <a:rPr lang="en-US" sz="2400" dirty="0"/>
            </a:br>
            <a:r>
              <a:rPr lang="en-US" sz="2400" dirty="0">
                <a:latin typeface="Courier"/>
              </a:rPr>
              <a:t>  Failure </a:t>
            </a:r>
            <a:r>
              <a:rPr lang="en-US" sz="2400" dirty="0">
                <a:solidFill>
                  <a:srgbClr val="666666"/>
                </a:solidFill>
                <a:latin typeface="Courier"/>
              </a:rPr>
              <a:t>(</a:t>
            </a:r>
            <a:r>
              <a:rPr lang="en-US" sz="2400" dirty="0">
                <a:latin typeface="Courier"/>
              </a:rPr>
              <a:t>Valve </a:t>
            </a:r>
            <a:r>
              <a:rPr lang="en-US" sz="2400" dirty="0">
                <a:solidFill>
                  <a:srgbClr val="666666"/>
                </a:solidFill>
                <a:latin typeface="Courier"/>
              </a:rPr>
              <a:t>(</a:t>
            </a:r>
            <a:r>
              <a:rPr lang="en-US" sz="2400" dirty="0">
                <a:latin typeface="Courier"/>
              </a:rPr>
              <a:t>N</a:t>
            </a:r>
            <a:r>
              <a:rPr lang="en-US" sz="2400" dirty="0">
                <a:solidFill>
                  <a:srgbClr val="666666"/>
                </a:solidFill>
                <a:latin typeface="Courier"/>
              </a:rPr>
              <a:t>))</a:t>
            </a:r>
            <a:r>
              <a:rPr lang="en-US" sz="2400" dirty="0">
                <a:latin typeface="Courier"/>
              </a:rPr>
              <a:t>;</a:t>
            </a:r>
            <a:br>
              <a:rPr lang="en-US" sz="2400" dirty="0"/>
            </a:br>
            <a:r>
              <a:rPr lang="en-US" sz="2400" b="1" dirty="0">
                <a:solidFill>
                  <a:srgbClr val="007020"/>
                </a:solidFill>
                <a:latin typeface="Courier"/>
              </a:rPr>
              <a:t>end if</a:t>
            </a:r>
            <a:r>
              <a:rPr lang="en-US" sz="2400" dirty="0">
                <a:latin typeface="Courier"/>
              </a:rPr>
              <a:t>;</a:t>
            </a:r>
          </a:p>
        </p:txBody>
      </p:sp>
      <p:sp>
        <p:nvSpPr>
          <p:cNvPr id="10" name="Google Shape;58;p4">
            <a:extLst>
              <a:ext uri="{FF2B5EF4-FFF2-40B4-BE49-F238E27FC236}">
                <a16:creationId xmlns:a16="http://schemas.microsoft.com/office/drawing/2014/main" id="{BD2A42CB-BBE3-3386-313B-50634839B67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0424160" y="6236695"/>
            <a:ext cx="9296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151A8-36F8-5058-BA25-E0F735499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1262" y="118037"/>
            <a:ext cx="10052538" cy="1246530"/>
          </a:xfrm>
          <a:prstGeom prst="rect">
            <a:avLst/>
          </a:prstGeom>
        </p:spPr>
        <p:txBody>
          <a:bodyPr/>
          <a:lstStyle/>
          <a:p>
            <a:pPr marL="0" lvl="0" indent="0">
              <a:buNone/>
            </a:pPr>
            <a:r>
              <a:rPr lang="en-US" dirty="0"/>
              <a:t>“c</a:t>
            </a:r>
            <a:r>
              <a:rPr dirty="0"/>
              <a:t>as</a:t>
            </a:r>
            <a:r>
              <a:rPr lang="en-US" dirty="0"/>
              <a:t>e”</a:t>
            </a:r>
            <a:r>
              <a:rPr dirty="0"/>
              <a:t> Statements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6B7B2E-300D-9A35-45B6-BACE44EE5D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b="1" dirty="0">
                <a:solidFill>
                  <a:srgbClr val="007020"/>
                </a:solidFill>
                <a:latin typeface="Courier"/>
              </a:rPr>
              <a:t>type</a:t>
            </a:r>
            <a:r>
              <a:rPr dirty="0">
                <a:latin typeface="Courier"/>
              </a:rPr>
              <a:t> Directions </a:t>
            </a:r>
            <a:r>
              <a:rPr b="1" dirty="0">
                <a:solidFill>
                  <a:srgbClr val="007020"/>
                </a:solidFill>
                <a:latin typeface="Courier"/>
              </a:rPr>
              <a:t>is</a:t>
            </a:r>
            <a:r>
              <a:rPr dirty="0">
                <a:latin typeface="Courier"/>
              </a:rPr>
              <a:t>  </a:t>
            </a:r>
            <a:r>
              <a:rPr dirty="0">
                <a:solidFill>
                  <a:srgbClr val="666666"/>
                </a:solidFill>
                <a:latin typeface="Courier"/>
              </a:rPr>
              <a:t>(</a:t>
            </a:r>
            <a:r>
              <a:rPr dirty="0">
                <a:latin typeface="Courier"/>
              </a:rPr>
              <a:t>Forward</a:t>
            </a:r>
            <a:r>
              <a:rPr dirty="0">
                <a:solidFill>
                  <a:srgbClr val="666666"/>
                </a:solidFill>
                <a:latin typeface="Courier"/>
              </a:rPr>
              <a:t>,</a:t>
            </a:r>
            <a:r>
              <a:rPr dirty="0">
                <a:latin typeface="Courier"/>
              </a:rPr>
              <a:t> Backward</a:t>
            </a:r>
            <a:r>
              <a:rPr dirty="0">
                <a:solidFill>
                  <a:srgbClr val="666666"/>
                </a:solidFill>
                <a:latin typeface="Courier"/>
              </a:rPr>
              <a:t>,</a:t>
            </a:r>
            <a:r>
              <a:rPr dirty="0">
                <a:latin typeface="Courier"/>
              </a:rPr>
              <a:t> Left</a:t>
            </a:r>
            <a:r>
              <a:rPr dirty="0">
                <a:solidFill>
                  <a:srgbClr val="666666"/>
                </a:solidFill>
                <a:latin typeface="Courier"/>
              </a:rPr>
              <a:t>,</a:t>
            </a:r>
            <a:r>
              <a:rPr dirty="0">
                <a:latin typeface="Courier"/>
              </a:rPr>
              <a:t> Right</a:t>
            </a:r>
            <a:r>
              <a:rPr dirty="0">
                <a:solidFill>
                  <a:srgbClr val="666666"/>
                </a:solidFill>
                <a:latin typeface="Courier"/>
              </a:rPr>
              <a:t>)</a:t>
            </a:r>
            <a:r>
              <a:rPr dirty="0">
                <a:latin typeface="Courier"/>
              </a:rPr>
              <a:t>;</a:t>
            </a:r>
            <a:br>
              <a:rPr dirty="0"/>
            </a:br>
            <a:r>
              <a:rPr dirty="0">
                <a:latin typeface="Courier"/>
              </a:rPr>
              <a:t>Direction </a:t>
            </a:r>
            <a:r>
              <a:rPr dirty="0">
                <a:solidFill>
                  <a:srgbClr val="666666"/>
                </a:solidFill>
                <a:latin typeface="Courier"/>
              </a:rPr>
              <a:t>:</a:t>
            </a:r>
            <a:r>
              <a:rPr dirty="0">
                <a:latin typeface="Courier"/>
              </a:rPr>
              <a:t> Directions;</a:t>
            </a:r>
            <a:br>
              <a:rPr dirty="0"/>
            </a:br>
            <a:r>
              <a:rPr dirty="0">
                <a:solidFill>
                  <a:srgbClr val="666666"/>
                </a:solidFill>
                <a:latin typeface="Courier"/>
              </a:rPr>
              <a:t>...</a:t>
            </a:r>
            <a:br>
              <a:rPr dirty="0"/>
            </a:br>
            <a:r>
              <a:rPr b="1" dirty="0">
                <a:solidFill>
                  <a:srgbClr val="007020"/>
                </a:solidFill>
                <a:latin typeface="Courier"/>
              </a:rPr>
              <a:t>case</a:t>
            </a:r>
            <a:r>
              <a:rPr dirty="0">
                <a:latin typeface="Courier"/>
              </a:rPr>
              <a:t> Direction </a:t>
            </a:r>
            <a:r>
              <a:rPr b="1" dirty="0">
                <a:solidFill>
                  <a:srgbClr val="007020"/>
                </a:solidFill>
                <a:latin typeface="Courier"/>
              </a:rPr>
              <a:t>is</a:t>
            </a:r>
            <a:br>
              <a:rPr dirty="0"/>
            </a:br>
            <a:r>
              <a:rPr dirty="0">
                <a:latin typeface="Courier"/>
              </a:rPr>
              <a:t>  </a:t>
            </a:r>
            <a:r>
              <a:rPr b="1" dirty="0">
                <a:solidFill>
                  <a:srgbClr val="007020"/>
                </a:solidFill>
                <a:latin typeface="Courier"/>
              </a:rPr>
              <a:t>when</a:t>
            </a:r>
            <a:r>
              <a:rPr dirty="0">
                <a:latin typeface="Courier"/>
              </a:rPr>
              <a:t> Forward </a:t>
            </a:r>
            <a:r>
              <a:rPr dirty="0">
                <a:solidFill>
                  <a:srgbClr val="666666"/>
                </a:solidFill>
                <a:latin typeface="Courier"/>
              </a:rPr>
              <a:t>=&gt;</a:t>
            </a:r>
            <a:br>
              <a:rPr dirty="0"/>
            </a:br>
            <a:r>
              <a:rPr dirty="0">
                <a:latin typeface="Courier"/>
              </a:rPr>
              <a:t>    </a:t>
            </a:r>
            <a:r>
              <a:rPr dirty="0" err="1">
                <a:latin typeface="Courier"/>
              </a:rPr>
              <a:t>Set_Mode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666666"/>
                </a:solidFill>
                <a:latin typeface="Courier"/>
              </a:rPr>
              <a:t>(</a:t>
            </a:r>
            <a:r>
              <a:rPr dirty="0">
                <a:latin typeface="Courier"/>
              </a:rPr>
              <a:t>Drive</a:t>
            </a:r>
            <a:r>
              <a:rPr dirty="0">
                <a:solidFill>
                  <a:srgbClr val="666666"/>
                </a:solidFill>
                <a:latin typeface="Courier"/>
              </a:rPr>
              <a:t>)</a:t>
            </a:r>
            <a:r>
              <a:rPr dirty="0">
                <a:latin typeface="Courier"/>
              </a:rPr>
              <a:t>;</a:t>
            </a:r>
            <a:br>
              <a:rPr dirty="0"/>
            </a:br>
            <a:r>
              <a:rPr dirty="0">
                <a:latin typeface="Courier"/>
              </a:rPr>
              <a:t>    </a:t>
            </a:r>
            <a:r>
              <a:rPr dirty="0" err="1">
                <a:latin typeface="Courier"/>
              </a:rPr>
              <a:t>Go_Forward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666666"/>
                </a:solidFill>
                <a:latin typeface="Courier"/>
              </a:rPr>
              <a:t>(</a:t>
            </a:r>
            <a:r>
              <a:rPr dirty="0">
                <a:solidFill>
                  <a:srgbClr val="40A070"/>
                </a:solidFill>
                <a:latin typeface="Courier"/>
              </a:rPr>
              <a:t>1</a:t>
            </a:r>
            <a:r>
              <a:rPr dirty="0">
                <a:solidFill>
                  <a:srgbClr val="666666"/>
                </a:solidFill>
                <a:latin typeface="Courier"/>
              </a:rPr>
              <a:t>)</a:t>
            </a:r>
            <a:r>
              <a:rPr dirty="0">
                <a:latin typeface="Courier"/>
              </a:rPr>
              <a:t>;</a:t>
            </a:r>
            <a:br>
              <a:rPr dirty="0"/>
            </a:br>
            <a:r>
              <a:rPr dirty="0">
                <a:latin typeface="Courier"/>
              </a:rPr>
              <a:t>  </a:t>
            </a:r>
            <a:r>
              <a:rPr b="1" dirty="0">
                <a:solidFill>
                  <a:srgbClr val="007020"/>
                </a:solidFill>
                <a:latin typeface="Courier"/>
              </a:rPr>
              <a:t>when</a:t>
            </a:r>
            <a:r>
              <a:rPr dirty="0">
                <a:latin typeface="Courier"/>
              </a:rPr>
              <a:t> Backward </a:t>
            </a:r>
            <a:r>
              <a:rPr dirty="0">
                <a:solidFill>
                  <a:srgbClr val="666666"/>
                </a:solidFill>
                <a:latin typeface="Courier"/>
              </a:rPr>
              <a:t>=&gt;</a:t>
            </a:r>
            <a:br>
              <a:rPr dirty="0"/>
            </a:br>
            <a:r>
              <a:rPr dirty="0">
                <a:latin typeface="Courier"/>
              </a:rPr>
              <a:t>    </a:t>
            </a:r>
            <a:r>
              <a:rPr dirty="0" err="1">
                <a:latin typeface="Courier"/>
              </a:rPr>
              <a:t>Set_Mode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666666"/>
                </a:solidFill>
                <a:latin typeface="Courier"/>
              </a:rPr>
              <a:t>(</a:t>
            </a:r>
            <a:r>
              <a:rPr lang="en-US" dirty="0">
                <a:latin typeface="Courier"/>
              </a:rPr>
              <a:t>Backup</a:t>
            </a:r>
            <a:r>
              <a:rPr dirty="0">
                <a:solidFill>
                  <a:srgbClr val="666666"/>
                </a:solidFill>
                <a:latin typeface="Courier"/>
              </a:rPr>
              <a:t>)</a:t>
            </a:r>
            <a:r>
              <a:rPr dirty="0">
                <a:latin typeface="Courier"/>
              </a:rPr>
              <a:t>;</a:t>
            </a:r>
            <a:br>
              <a:rPr dirty="0"/>
            </a:br>
            <a:r>
              <a:rPr dirty="0">
                <a:latin typeface="Courier"/>
              </a:rPr>
              <a:t>    </a:t>
            </a:r>
            <a:r>
              <a:rPr dirty="0" err="1">
                <a:latin typeface="Courier"/>
              </a:rPr>
              <a:t>Go_Backward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666666"/>
                </a:solidFill>
                <a:latin typeface="Courier"/>
              </a:rPr>
              <a:t>(</a:t>
            </a:r>
            <a:r>
              <a:rPr dirty="0">
                <a:solidFill>
                  <a:srgbClr val="40A070"/>
                </a:solidFill>
                <a:latin typeface="Courier"/>
              </a:rPr>
              <a:t>1</a:t>
            </a:r>
            <a:r>
              <a:rPr dirty="0">
                <a:solidFill>
                  <a:srgbClr val="666666"/>
                </a:solidFill>
                <a:latin typeface="Courier"/>
              </a:rPr>
              <a:t>)</a:t>
            </a:r>
            <a:r>
              <a:rPr dirty="0">
                <a:latin typeface="Courier"/>
              </a:rPr>
              <a:t>;</a:t>
            </a:r>
            <a:br>
              <a:rPr dirty="0"/>
            </a:br>
            <a:r>
              <a:rPr dirty="0">
                <a:latin typeface="Courier"/>
              </a:rPr>
              <a:t>  </a:t>
            </a:r>
            <a:r>
              <a:rPr b="1" dirty="0">
                <a:solidFill>
                  <a:srgbClr val="007020"/>
                </a:solidFill>
                <a:latin typeface="Courier"/>
              </a:rPr>
              <a:t>when</a:t>
            </a:r>
            <a:r>
              <a:rPr dirty="0">
                <a:latin typeface="Courier"/>
              </a:rPr>
              <a:t> Left </a:t>
            </a:r>
            <a:r>
              <a:rPr dirty="0">
                <a:solidFill>
                  <a:srgbClr val="666666"/>
                </a:solidFill>
                <a:latin typeface="Courier"/>
              </a:rPr>
              <a:t>=&gt;</a:t>
            </a:r>
            <a:br>
              <a:rPr dirty="0"/>
            </a:br>
            <a:r>
              <a:rPr dirty="0">
                <a:latin typeface="Courier"/>
              </a:rPr>
              <a:t>    </a:t>
            </a:r>
            <a:r>
              <a:rPr dirty="0" err="1">
                <a:latin typeface="Courier"/>
              </a:rPr>
              <a:t>Go_Left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666666"/>
                </a:solidFill>
                <a:latin typeface="Courier"/>
              </a:rPr>
              <a:t>(</a:t>
            </a:r>
            <a:r>
              <a:rPr dirty="0">
                <a:solidFill>
                  <a:srgbClr val="40A070"/>
                </a:solidFill>
                <a:latin typeface="Courier"/>
              </a:rPr>
              <a:t>1</a:t>
            </a:r>
            <a:r>
              <a:rPr dirty="0">
                <a:solidFill>
                  <a:srgbClr val="666666"/>
                </a:solidFill>
                <a:latin typeface="Courier"/>
              </a:rPr>
              <a:t>)</a:t>
            </a:r>
            <a:r>
              <a:rPr dirty="0">
                <a:latin typeface="Courier"/>
              </a:rPr>
              <a:t>;</a:t>
            </a:r>
            <a:br>
              <a:rPr dirty="0"/>
            </a:br>
            <a:r>
              <a:rPr dirty="0">
                <a:latin typeface="Courier"/>
              </a:rPr>
              <a:t>  </a:t>
            </a:r>
            <a:r>
              <a:rPr b="1" dirty="0">
                <a:solidFill>
                  <a:srgbClr val="007020"/>
                </a:solidFill>
                <a:latin typeface="Courier"/>
              </a:rPr>
              <a:t>when</a:t>
            </a:r>
            <a:r>
              <a:rPr dirty="0">
                <a:latin typeface="Courier"/>
              </a:rPr>
              <a:t> Right </a:t>
            </a:r>
            <a:r>
              <a:rPr dirty="0">
                <a:solidFill>
                  <a:srgbClr val="666666"/>
                </a:solidFill>
                <a:latin typeface="Courier"/>
              </a:rPr>
              <a:t>=&gt;</a:t>
            </a:r>
            <a:br>
              <a:rPr dirty="0"/>
            </a:br>
            <a:r>
              <a:rPr dirty="0">
                <a:latin typeface="Courier"/>
              </a:rPr>
              <a:t>    </a:t>
            </a:r>
            <a:r>
              <a:rPr dirty="0" err="1">
                <a:latin typeface="Courier"/>
              </a:rPr>
              <a:t>Go_Right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666666"/>
                </a:solidFill>
                <a:latin typeface="Courier"/>
              </a:rPr>
              <a:t>(</a:t>
            </a:r>
            <a:r>
              <a:rPr dirty="0">
                <a:solidFill>
                  <a:srgbClr val="40A070"/>
                </a:solidFill>
                <a:latin typeface="Courier"/>
              </a:rPr>
              <a:t>1</a:t>
            </a:r>
            <a:r>
              <a:rPr dirty="0">
                <a:solidFill>
                  <a:srgbClr val="666666"/>
                </a:solidFill>
                <a:latin typeface="Courier"/>
              </a:rPr>
              <a:t>)</a:t>
            </a:r>
            <a:r>
              <a:rPr dirty="0">
                <a:latin typeface="Courier"/>
              </a:rPr>
              <a:t>;</a:t>
            </a:r>
            <a:br>
              <a:rPr dirty="0"/>
            </a:br>
            <a:r>
              <a:rPr b="1" dirty="0">
                <a:solidFill>
                  <a:srgbClr val="007020"/>
                </a:solidFill>
                <a:latin typeface="Courier"/>
              </a:rPr>
              <a:t>end case</a:t>
            </a:r>
            <a:r>
              <a:rPr dirty="0">
                <a:latin typeface="Courier"/>
              </a:rPr>
              <a:t>;</a:t>
            </a:r>
          </a:p>
          <a:p>
            <a:pPr marL="0" lvl="0" indent="0">
              <a:buNone/>
            </a:pPr>
            <a:r>
              <a:rPr b="1" i="1" dirty="0"/>
              <a:t>Note</a:t>
            </a:r>
            <a:r>
              <a:rPr i="1" dirty="0"/>
              <a:t>: No fall-through between cases</a:t>
            </a:r>
          </a:p>
        </p:txBody>
      </p:sp>
      <p:sp>
        <p:nvSpPr>
          <p:cNvPr id="12" name="Google Shape;58;p4">
            <a:extLst>
              <a:ext uri="{FF2B5EF4-FFF2-40B4-BE49-F238E27FC236}">
                <a16:creationId xmlns:a16="http://schemas.microsoft.com/office/drawing/2014/main" id="{45977752-279C-C3C7-A0B9-8D2ABCF772A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0445262" y="6236695"/>
            <a:ext cx="9085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32823-BD47-C67B-B783-950BA1B6EB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 marL="0" lvl="0" indent="0">
              <a:buNone/>
            </a:pPr>
            <a:r>
              <a:t>Declarations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EEC87B-9951-45E6-2C8D-0E2A141236C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32823-BD47-C67B-B783-950BA1B6E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8634" y="1709739"/>
            <a:ext cx="9968815" cy="2409460"/>
          </a:xfrm>
          <a:prstGeom prst="rect">
            <a:avLst/>
          </a:prstGeom>
        </p:spPr>
        <p:txBody>
          <a:bodyPr/>
          <a:lstStyle/>
          <a:p>
            <a:pPr marL="0" lvl="0" indent="0">
              <a:buNone/>
            </a:pPr>
            <a:r>
              <a:t>Loop Statements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151A8-36F8-5058-BA25-E0F735499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1262" y="118037"/>
            <a:ext cx="10052538" cy="1246530"/>
          </a:xfrm>
          <a:prstGeom prst="rect">
            <a:avLst/>
          </a:prstGeom>
        </p:spPr>
        <p:txBody>
          <a:bodyPr/>
          <a:lstStyle/>
          <a:p>
            <a:pPr marL="0" lvl="0" indent="0">
              <a:buNone/>
            </a:pPr>
            <a:r>
              <a:t>Basic Loops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6B7B2E-300D-9A35-45B6-BACE44EE5D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t>All kind of loops can be expressed</a:t>
            </a:r>
          </a:p>
          <a:p>
            <a:pPr lvl="1"/>
            <a:r>
              <a:t>Optional iteration controls</a:t>
            </a:r>
          </a:p>
          <a:p>
            <a:pPr lvl="1"/>
            <a:r>
              <a:t>Optional exit statements</a:t>
            </a:r>
          </a:p>
          <a:p>
            <a:pPr lvl="0"/>
            <a:r>
              <a:t>Example</a:t>
            </a:r>
          </a:p>
          <a:p>
            <a:pPr lvl="1" indent="0">
              <a:buNone/>
            </a:pPr>
            <a:r>
              <a:rPr>
                <a:latin typeface="Courier"/>
              </a:rPr>
              <a:t>Wash_Hair </a:t>
            </a:r>
            <a:r>
              <a:rPr>
                <a:solidFill>
                  <a:srgbClr val="666666"/>
                </a:solidFill>
                <a:latin typeface="Courier"/>
              </a:rPr>
              <a:t>:</a:t>
            </a:r>
            <a:r>
              <a:rPr>
                <a:latin typeface="Courier"/>
              </a:rPr>
              <a:t> </a:t>
            </a:r>
            <a:r>
              <a:rPr b="1">
                <a:solidFill>
                  <a:srgbClr val="007020"/>
                </a:solidFill>
                <a:latin typeface="Courier"/>
              </a:rPr>
              <a:t>loop</a:t>
            </a:r>
            <a:br/>
            <a:r>
              <a:rPr>
                <a:latin typeface="Courier"/>
              </a:rPr>
              <a:t>  Lather </a:t>
            </a:r>
            <a:r>
              <a:rPr>
                <a:solidFill>
                  <a:srgbClr val="666666"/>
                </a:solidFill>
                <a:latin typeface="Courier"/>
              </a:rPr>
              <a:t>(</a:t>
            </a:r>
            <a:r>
              <a:rPr>
                <a:latin typeface="Courier"/>
              </a:rPr>
              <a:t>Hair</a:t>
            </a:r>
            <a:r>
              <a:rPr>
                <a:solidFill>
                  <a:srgbClr val="666666"/>
                </a:solidFill>
                <a:latin typeface="Courier"/>
              </a:rPr>
              <a:t>)</a:t>
            </a:r>
            <a:r>
              <a:rPr>
                <a:latin typeface="Courier"/>
              </a:rPr>
              <a:t>;</a:t>
            </a:r>
            <a:br/>
            <a:r>
              <a:rPr>
                <a:latin typeface="Courier"/>
              </a:rPr>
              <a:t>  Rinse </a:t>
            </a:r>
            <a:r>
              <a:rPr>
                <a:solidFill>
                  <a:srgbClr val="666666"/>
                </a:solidFill>
                <a:latin typeface="Courier"/>
              </a:rPr>
              <a:t>(</a:t>
            </a:r>
            <a:r>
              <a:rPr>
                <a:latin typeface="Courier"/>
              </a:rPr>
              <a:t>Hair</a:t>
            </a:r>
            <a:r>
              <a:rPr>
                <a:solidFill>
                  <a:srgbClr val="666666"/>
                </a:solidFill>
                <a:latin typeface="Courier"/>
              </a:rPr>
              <a:t>)</a:t>
            </a:r>
            <a:r>
              <a:rPr>
                <a:latin typeface="Courier"/>
              </a:rPr>
              <a:t>;</a:t>
            </a:r>
            <a:br/>
            <a:r>
              <a:rPr b="1">
                <a:solidFill>
                  <a:srgbClr val="007020"/>
                </a:solidFill>
                <a:latin typeface="Courier"/>
              </a:rPr>
              <a:t>end loop</a:t>
            </a:r>
            <a:r>
              <a:rPr>
                <a:latin typeface="Courier"/>
              </a:rPr>
              <a:t> Wash_Hair;</a:t>
            </a:r>
          </a:p>
        </p:txBody>
      </p:sp>
      <p:sp>
        <p:nvSpPr>
          <p:cNvPr id="12" name="Google Shape;58;p4">
            <a:extLst>
              <a:ext uri="{FF2B5EF4-FFF2-40B4-BE49-F238E27FC236}">
                <a16:creationId xmlns:a16="http://schemas.microsoft.com/office/drawing/2014/main" id="{45977752-279C-C3C7-A0B9-8D2ABCF772A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0445262" y="6236695"/>
            <a:ext cx="9085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31</a:t>
            </a:fld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151A8-36F8-5058-BA25-E0F735499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1262" y="118037"/>
            <a:ext cx="10052538" cy="1246530"/>
          </a:xfrm>
          <a:prstGeom prst="rect">
            <a:avLst/>
          </a:prstGeom>
        </p:spPr>
        <p:txBody>
          <a:bodyPr/>
          <a:lstStyle/>
          <a:p>
            <a:pPr marL="0" lvl="0" indent="0">
              <a:buNone/>
            </a:pPr>
            <a:r>
              <a:rPr lang="en-US" dirty="0"/>
              <a:t>“</a:t>
            </a:r>
            <a:r>
              <a:rPr dirty="0"/>
              <a:t>while-loo</a:t>
            </a:r>
            <a:r>
              <a:rPr lang="en-US" dirty="0"/>
              <a:t>p”</a:t>
            </a:r>
            <a:r>
              <a:rPr dirty="0"/>
              <a:t> Statements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6B7B2E-300D-9A35-45B6-BACE44EE5D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dirty="0"/>
              <a:t>Syntax</a:t>
            </a:r>
          </a:p>
          <a:p>
            <a:pPr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b="1" dirty="0">
                <a:solidFill>
                  <a:srgbClr val="007020"/>
                </a:solidFill>
                <a:latin typeface="Courier"/>
              </a:rPr>
              <a:t>while</a:t>
            </a:r>
            <a:r>
              <a:rPr dirty="0">
                <a:latin typeface="Courier"/>
              </a:rPr>
              <a:t> </a:t>
            </a:r>
            <a:r>
              <a:rPr dirty="0" err="1">
                <a:latin typeface="Courier"/>
              </a:rPr>
              <a:t>boolean_expression</a:t>
            </a:r>
            <a:r>
              <a:rPr dirty="0">
                <a:latin typeface="Courier"/>
              </a:rPr>
              <a:t> </a:t>
            </a:r>
            <a:r>
              <a:rPr b="1" dirty="0">
                <a:solidFill>
                  <a:srgbClr val="007020"/>
                </a:solidFill>
                <a:latin typeface="Courier"/>
              </a:rPr>
              <a:t>loop</a:t>
            </a:r>
            <a:br>
              <a:rPr dirty="0"/>
            </a:br>
            <a:r>
              <a:rPr dirty="0">
                <a:latin typeface="Courier"/>
              </a:rPr>
              <a:t>   </a:t>
            </a:r>
            <a:r>
              <a:rPr dirty="0" err="1">
                <a:latin typeface="Courier"/>
              </a:rPr>
              <a:t>sequence_of_statements</a:t>
            </a:r>
            <a:br>
              <a:rPr dirty="0"/>
            </a:br>
            <a:r>
              <a:rPr b="1" dirty="0">
                <a:solidFill>
                  <a:srgbClr val="007020"/>
                </a:solidFill>
                <a:latin typeface="Courier"/>
              </a:rPr>
              <a:t>end loop</a:t>
            </a:r>
            <a:r>
              <a:rPr dirty="0">
                <a:latin typeface="Courier"/>
              </a:rPr>
              <a:t>;</a:t>
            </a:r>
          </a:p>
          <a:p>
            <a:pPr lvl="0"/>
            <a:r>
              <a:rPr dirty="0"/>
              <a:t>Identical to</a:t>
            </a:r>
          </a:p>
          <a:p>
            <a:pPr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b="1" dirty="0">
                <a:solidFill>
                  <a:srgbClr val="007020"/>
                </a:solidFill>
                <a:latin typeface="Courier"/>
              </a:rPr>
              <a:t>loop</a:t>
            </a:r>
            <a:br>
              <a:rPr dirty="0"/>
            </a:br>
            <a:r>
              <a:rPr dirty="0">
                <a:latin typeface="Courier"/>
              </a:rPr>
              <a:t>   </a:t>
            </a:r>
            <a:r>
              <a:rPr b="1" dirty="0">
                <a:solidFill>
                  <a:srgbClr val="007020"/>
                </a:solidFill>
                <a:latin typeface="Courier"/>
              </a:rPr>
              <a:t>exit</a:t>
            </a:r>
            <a:r>
              <a:rPr dirty="0">
                <a:latin typeface="Courier"/>
              </a:rPr>
              <a:t> </a:t>
            </a:r>
            <a:r>
              <a:rPr b="1" dirty="0">
                <a:solidFill>
                  <a:srgbClr val="007020"/>
                </a:solidFill>
                <a:latin typeface="Courier"/>
              </a:rPr>
              <a:t>when</a:t>
            </a:r>
            <a:r>
              <a:rPr dirty="0">
                <a:latin typeface="Courier"/>
              </a:rPr>
              <a:t> </a:t>
            </a:r>
            <a:r>
              <a:rPr b="1" dirty="0">
                <a:solidFill>
                  <a:srgbClr val="007020"/>
                </a:solidFill>
                <a:latin typeface="Courier"/>
              </a:rPr>
              <a:t>not</a:t>
            </a:r>
            <a:r>
              <a:rPr dirty="0">
                <a:latin typeface="Courier"/>
              </a:rPr>
              <a:t> </a:t>
            </a:r>
            <a:r>
              <a:rPr dirty="0" err="1">
                <a:latin typeface="Courier"/>
              </a:rPr>
              <a:t>boolean_expression</a:t>
            </a:r>
            <a:r>
              <a:rPr dirty="0">
                <a:latin typeface="Courier"/>
              </a:rPr>
              <a:t>;</a:t>
            </a:r>
            <a:br>
              <a:rPr dirty="0"/>
            </a:br>
            <a:r>
              <a:rPr dirty="0">
                <a:latin typeface="Courier"/>
              </a:rPr>
              <a:t>   </a:t>
            </a:r>
            <a:r>
              <a:rPr dirty="0" err="1">
                <a:latin typeface="Courier"/>
              </a:rPr>
              <a:t>sequence_of_statements</a:t>
            </a:r>
            <a:br>
              <a:rPr dirty="0"/>
            </a:br>
            <a:r>
              <a:rPr b="1" dirty="0">
                <a:solidFill>
                  <a:srgbClr val="007020"/>
                </a:solidFill>
                <a:latin typeface="Courier"/>
              </a:rPr>
              <a:t>end loop</a:t>
            </a:r>
            <a:r>
              <a:rPr dirty="0">
                <a:latin typeface="Courier"/>
              </a:rPr>
              <a:t>;</a:t>
            </a:r>
          </a:p>
          <a:p>
            <a:pPr lvl="0"/>
            <a:r>
              <a:rPr dirty="0"/>
              <a:t>Example</a:t>
            </a:r>
          </a:p>
          <a:p>
            <a:pPr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b="1" dirty="0">
                <a:solidFill>
                  <a:srgbClr val="007020"/>
                </a:solidFill>
                <a:latin typeface="Courier"/>
              </a:rPr>
              <a:t>while</a:t>
            </a:r>
            <a:r>
              <a:rPr dirty="0">
                <a:latin typeface="Courier"/>
              </a:rPr>
              <a:t> Count </a:t>
            </a:r>
            <a:r>
              <a:rPr dirty="0">
                <a:solidFill>
                  <a:srgbClr val="666666"/>
                </a:solidFill>
                <a:latin typeface="Courier"/>
              </a:rPr>
              <a:t>&lt;</a:t>
            </a:r>
            <a:r>
              <a:rPr dirty="0">
                <a:latin typeface="Courier"/>
              </a:rPr>
              <a:t> Largest </a:t>
            </a:r>
            <a:r>
              <a:rPr b="1" dirty="0">
                <a:solidFill>
                  <a:srgbClr val="007020"/>
                </a:solidFill>
                <a:latin typeface="Courier"/>
              </a:rPr>
              <a:t>loop</a:t>
            </a:r>
            <a:br>
              <a:rPr dirty="0"/>
            </a:br>
            <a:r>
              <a:rPr dirty="0">
                <a:latin typeface="Courier"/>
              </a:rPr>
              <a:t>  Count </a:t>
            </a:r>
            <a:r>
              <a:rPr dirty="0">
                <a:solidFill>
                  <a:srgbClr val="666666"/>
                </a:solidFill>
                <a:latin typeface="Courier"/>
              </a:rPr>
              <a:t>:=</a:t>
            </a:r>
            <a:r>
              <a:rPr dirty="0">
                <a:latin typeface="Courier"/>
              </a:rPr>
              <a:t> Count </a:t>
            </a:r>
            <a:r>
              <a:rPr dirty="0">
                <a:solidFill>
                  <a:srgbClr val="666666"/>
                </a:solidFill>
                <a:latin typeface="Courier"/>
              </a:rPr>
              <a:t>+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40A070"/>
                </a:solidFill>
                <a:latin typeface="Courier"/>
              </a:rPr>
              <a:t>2</a:t>
            </a:r>
            <a:r>
              <a:rPr dirty="0">
                <a:latin typeface="Courier"/>
              </a:rPr>
              <a:t>;</a:t>
            </a:r>
            <a:br>
              <a:rPr dirty="0"/>
            </a:br>
            <a:r>
              <a:rPr dirty="0">
                <a:latin typeface="Courier"/>
              </a:rPr>
              <a:t>  Display </a:t>
            </a:r>
            <a:r>
              <a:rPr dirty="0">
                <a:solidFill>
                  <a:srgbClr val="666666"/>
                </a:solidFill>
                <a:latin typeface="Courier"/>
              </a:rPr>
              <a:t>(</a:t>
            </a:r>
            <a:r>
              <a:rPr dirty="0">
                <a:latin typeface="Courier"/>
              </a:rPr>
              <a:t>Count</a:t>
            </a:r>
            <a:r>
              <a:rPr dirty="0">
                <a:solidFill>
                  <a:srgbClr val="666666"/>
                </a:solidFill>
                <a:latin typeface="Courier"/>
              </a:rPr>
              <a:t>)</a:t>
            </a:r>
            <a:r>
              <a:rPr dirty="0">
                <a:latin typeface="Courier"/>
              </a:rPr>
              <a:t>;</a:t>
            </a:r>
            <a:br>
              <a:rPr dirty="0"/>
            </a:br>
            <a:r>
              <a:rPr b="1" dirty="0">
                <a:solidFill>
                  <a:srgbClr val="007020"/>
                </a:solidFill>
                <a:latin typeface="Courier"/>
              </a:rPr>
              <a:t>end loop</a:t>
            </a:r>
            <a:r>
              <a:rPr dirty="0">
                <a:latin typeface="Courier"/>
              </a:rPr>
              <a:t>;</a:t>
            </a:r>
          </a:p>
        </p:txBody>
      </p:sp>
      <p:sp>
        <p:nvSpPr>
          <p:cNvPr id="12" name="Google Shape;58;p4">
            <a:extLst>
              <a:ext uri="{FF2B5EF4-FFF2-40B4-BE49-F238E27FC236}">
                <a16:creationId xmlns:a16="http://schemas.microsoft.com/office/drawing/2014/main" id="{45977752-279C-C3C7-A0B9-8D2ABCF772A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0445262" y="6236695"/>
            <a:ext cx="9085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32</a:t>
            </a:fld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151A8-36F8-5058-BA25-E0F735499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1262" y="118037"/>
            <a:ext cx="10052538" cy="1246530"/>
          </a:xfrm>
          <a:prstGeom prst="rect">
            <a:avLst/>
          </a:prstGeom>
        </p:spPr>
        <p:txBody>
          <a:bodyPr/>
          <a:lstStyle/>
          <a:p>
            <a:pPr marL="0" lvl="0" indent="0">
              <a:buNone/>
            </a:pPr>
            <a:r>
              <a:rPr lang="en-US" dirty="0"/>
              <a:t>“</a:t>
            </a:r>
            <a:r>
              <a:rPr dirty="0"/>
              <a:t>for-i</a:t>
            </a:r>
            <a:r>
              <a:rPr lang="en-US" dirty="0"/>
              <a:t>n”</a:t>
            </a:r>
            <a:r>
              <a:rPr dirty="0"/>
              <a:t> Statements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6B7B2E-300D-9A35-45B6-BACE44EE5D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dirty="0"/>
              <a:t>Successive values of a </a:t>
            </a:r>
            <a:r>
              <a:rPr b="1" dirty="0"/>
              <a:t>discrete</a:t>
            </a:r>
            <a:r>
              <a:rPr dirty="0"/>
              <a:t> type</a:t>
            </a:r>
          </a:p>
          <a:p>
            <a:pPr lvl="1"/>
            <a:r>
              <a:rPr dirty="0" err="1"/>
              <a:t>eg.</a:t>
            </a:r>
            <a:r>
              <a:rPr dirty="0"/>
              <a:t> enumerations values</a:t>
            </a:r>
          </a:p>
          <a:p>
            <a:pPr lvl="0"/>
            <a:r>
              <a:rPr dirty="0"/>
              <a:t>Example</a:t>
            </a:r>
          </a:p>
          <a:p>
            <a:pPr lvl="0" indent="0">
              <a:buNone/>
            </a:pPr>
            <a:r>
              <a:rPr b="1" dirty="0">
                <a:solidFill>
                  <a:srgbClr val="007020"/>
                </a:solidFill>
                <a:latin typeface="Courier"/>
              </a:rPr>
              <a:t>for</a:t>
            </a:r>
            <a:r>
              <a:rPr dirty="0">
                <a:latin typeface="Courier"/>
              </a:rPr>
              <a:t> Day </a:t>
            </a:r>
            <a:r>
              <a:rPr b="1" dirty="0">
                <a:solidFill>
                  <a:srgbClr val="007020"/>
                </a:solidFill>
                <a:latin typeface="Courier"/>
              </a:rPr>
              <a:t>in</a:t>
            </a:r>
            <a:r>
              <a:rPr dirty="0">
                <a:latin typeface="Courier"/>
              </a:rPr>
              <a:t> </a:t>
            </a:r>
            <a:r>
              <a:rPr dirty="0" err="1">
                <a:latin typeface="Courier"/>
              </a:rPr>
              <a:t>Days_T</a:t>
            </a:r>
            <a:r>
              <a:rPr dirty="0">
                <a:latin typeface="Courier"/>
              </a:rPr>
              <a:t> </a:t>
            </a:r>
            <a:r>
              <a:rPr b="1" dirty="0">
                <a:solidFill>
                  <a:srgbClr val="007020"/>
                </a:solidFill>
                <a:latin typeface="Courier"/>
              </a:rPr>
              <a:t>loop</a:t>
            </a:r>
            <a:br>
              <a:rPr dirty="0"/>
            </a:br>
            <a:r>
              <a:rPr dirty="0">
                <a:latin typeface="Courier"/>
              </a:rPr>
              <a:t>   </a:t>
            </a:r>
            <a:r>
              <a:rPr dirty="0" err="1">
                <a:latin typeface="Courier"/>
              </a:rPr>
              <a:t>Refresh_Planning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666666"/>
                </a:solidFill>
                <a:latin typeface="Courier"/>
              </a:rPr>
              <a:t>(</a:t>
            </a:r>
            <a:r>
              <a:rPr dirty="0">
                <a:latin typeface="Courier"/>
              </a:rPr>
              <a:t>Day</a:t>
            </a:r>
            <a:r>
              <a:rPr dirty="0">
                <a:solidFill>
                  <a:srgbClr val="666666"/>
                </a:solidFill>
                <a:latin typeface="Courier"/>
              </a:rPr>
              <a:t>)</a:t>
            </a:r>
            <a:r>
              <a:rPr dirty="0">
                <a:latin typeface="Courier"/>
              </a:rPr>
              <a:t>;</a:t>
            </a:r>
            <a:br>
              <a:rPr dirty="0"/>
            </a:br>
            <a:r>
              <a:rPr b="1" dirty="0">
                <a:solidFill>
                  <a:srgbClr val="007020"/>
                </a:solidFill>
                <a:latin typeface="Courier"/>
              </a:rPr>
              <a:t>end loop</a:t>
            </a:r>
            <a:r>
              <a:rPr dirty="0">
                <a:latin typeface="Courier"/>
              </a:rPr>
              <a:t>;</a:t>
            </a:r>
            <a:br>
              <a:rPr dirty="0"/>
            </a:br>
            <a:br>
              <a:rPr dirty="0"/>
            </a:br>
            <a:r>
              <a:rPr b="1" dirty="0">
                <a:solidFill>
                  <a:srgbClr val="007020"/>
                </a:solidFill>
                <a:latin typeface="Courier"/>
              </a:rPr>
              <a:t>for</a:t>
            </a:r>
            <a:r>
              <a:rPr dirty="0">
                <a:latin typeface="Courier"/>
              </a:rPr>
              <a:t> </a:t>
            </a:r>
            <a:r>
              <a:rPr dirty="0" err="1">
                <a:latin typeface="Courier"/>
              </a:rPr>
              <a:t>Idx</a:t>
            </a:r>
            <a:r>
              <a:rPr dirty="0">
                <a:latin typeface="Courier"/>
              </a:rPr>
              <a:t> </a:t>
            </a:r>
            <a:r>
              <a:rPr b="1" dirty="0">
                <a:solidFill>
                  <a:srgbClr val="007020"/>
                </a:solidFill>
                <a:latin typeface="Courier"/>
              </a:rPr>
              <a:t>in</a:t>
            </a:r>
            <a:r>
              <a:rPr dirty="0">
                <a:latin typeface="Courier"/>
              </a:rPr>
              <a:t> </a:t>
            </a:r>
            <a:r>
              <a:rPr b="1" dirty="0">
                <a:solidFill>
                  <a:srgbClr val="007020"/>
                </a:solidFill>
                <a:latin typeface="Courier"/>
              </a:rPr>
              <a:t>reverse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40A070"/>
                </a:solidFill>
                <a:latin typeface="Courier"/>
              </a:rPr>
              <a:t>1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666666"/>
                </a:solidFill>
                <a:latin typeface="Courier"/>
              </a:rPr>
              <a:t>..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40A070"/>
                </a:solidFill>
                <a:latin typeface="Courier"/>
              </a:rPr>
              <a:t>10</a:t>
            </a:r>
            <a:r>
              <a:rPr dirty="0">
                <a:latin typeface="Courier"/>
              </a:rPr>
              <a:t> </a:t>
            </a:r>
            <a:r>
              <a:rPr b="1" dirty="0">
                <a:solidFill>
                  <a:srgbClr val="007020"/>
                </a:solidFill>
                <a:latin typeface="Courier"/>
              </a:rPr>
              <a:t>loop</a:t>
            </a:r>
            <a:br>
              <a:rPr dirty="0"/>
            </a:br>
            <a:r>
              <a:rPr dirty="0">
                <a:latin typeface="Courier"/>
              </a:rPr>
              <a:t>   Countdown </a:t>
            </a:r>
            <a:r>
              <a:rPr dirty="0">
                <a:solidFill>
                  <a:srgbClr val="666666"/>
                </a:solidFill>
                <a:latin typeface="Courier"/>
              </a:rPr>
              <a:t>(</a:t>
            </a:r>
            <a:r>
              <a:rPr dirty="0" err="1">
                <a:latin typeface="Courier"/>
              </a:rPr>
              <a:t>Idx</a:t>
            </a:r>
            <a:r>
              <a:rPr dirty="0">
                <a:solidFill>
                  <a:srgbClr val="666666"/>
                </a:solidFill>
                <a:latin typeface="Courier"/>
              </a:rPr>
              <a:t>)</a:t>
            </a:r>
            <a:r>
              <a:rPr dirty="0">
                <a:latin typeface="Courier"/>
              </a:rPr>
              <a:t>;</a:t>
            </a:r>
            <a:br>
              <a:rPr dirty="0"/>
            </a:br>
            <a:r>
              <a:rPr b="1" dirty="0">
                <a:solidFill>
                  <a:srgbClr val="007020"/>
                </a:solidFill>
                <a:latin typeface="Courier"/>
              </a:rPr>
              <a:t>end loop</a:t>
            </a:r>
            <a:r>
              <a:rPr dirty="0">
                <a:latin typeface="Courier"/>
              </a:rPr>
              <a:t>;</a:t>
            </a:r>
          </a:p>
        </p:txBody>
      </p:sp>
      <p:sp>
        <p:nvSpPr>
          <p:cNvPr id="12" name="Google Shape;58;p4">
            <a:extLst>
              <a:ext uri="{FF2B5EF4-FFF2-40B4-BE49-F238E27FC236}">
                <a16:creationId xmlns:a16="http://schemas.microsoft.com/office/drawing/2014/main" id="{45977752-279C-C3C7-A0B9-8D2ABCF772A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0445262" y="6236695"/>
            <a:ext cx="9085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33</a:t>
            </a:fld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32823-BD47-C67B-B783-950BA1B6EB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 marL="0" lvl="0" indent="0">
              <a:buNone/>
            </a:pPr>
            <a:r>
              <a:t>Array Types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A9667F-14A6-BEED-3B21-54BA85B1FD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151A8-36F8-5058-BA25-E0F735499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1262" y="118037"/>
            <a:ext cx="10052538" cy="1246530"/>
          </a:xfrm>
          <a:prstGeom prst="rect">
            <a:avLst/>
          </a:prstGeom>
        </p:spPr>
        <p:txBody>
          <a:bodyPr/>
          <a:lstStyle/>
          <a:p>
            <a:pPr marL="0" lvl="0" indent="0">
              <a:buNone/>
            </a:pPr>
            <a:r>
              <a:t>Terminology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6B7B2E-300D-9A35-45B6-BACE44EE5D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i="1" dirty="0">
                <a:solidFill>
                  <a:schemeClr val="accent1"/>
                </a:solidFill>
              </a:rPr>
              <a:t>Index Type </a:t>
            </a:r>
            <a:endParaRPr dirty="0"/>
          </a:p>
          <a:p>
            <a:pPr lvl="1"/>
            <a:r>
              <a:rPr dirty="0"/>
              <a:t>Specifies the values to be used to access the array components</a:t>
            </a:r>
          </a:p>
          <a:p>
            <a:pPr lvl="0"/>
            <a:r>
              <a:rPr lang="en-US" i="1" dirty="0">
                <a:solidFill>
                  <a:schemeClr val="accent1"/>
                </a:solidFill>
              </a:rPr>
              <a:t>Component Type</a:t>
            </a:r>
            <a:endParaRPr dirty="0"/>
          </a:p>
          <a:p>
            <a:pPr lvl="1"/>
            <a:r>
              <a:rPr dirty="0"/>
              <a:t>Specifies the type of values contained by objects of the array type</a:t>
            </a:r>
          </a:p>
          <a:p>
            <a:pPr lvl="1"/>
            <a:r>
              <a:rPr dirty="0"/>
              <a:t>All components are of this same type</a:t>
            </a:r>
          </a:p>
          <a:p>
            <a:pPr lvl="0" indent="0">
              <a:buNone/>
            </a:pPr>
            <a:r>
              <a:rPr b="1" dirty="0">
                <a:solidFill>
                  <a:srgbClr val="007020"/>
                </a:solidFill>
                <a:latin typeface="Courier"/>
              </a:rPr>
              <a:t>type</a:t>
            </a:r>
            <a:r>
              <a:rPr dirty="0">
                <a:latin typeface="Courier"/>
              </a:rPr>
              <a:t> </a:t>
            </a:r>
            <a:r>
              <a:rPr dirty="0" err="1">
                <a:latin typeface="Courier"/>
              </a:rPr>
              <a:t>Array_T</a:t>
            </a:r>
            <a:r>
              <a:rPr dirty="0">
                <a:latin typeface="Courier"/>
              </a:rPr>
              <a:t> </a:t>
            </a:r>
            <a:r>
              <a:rPr b="1" dirty="0">
                <a:solidFill>
                  <a:srgbClr val="007020"/>
                </a:solidFill>
                <a:latin typeface="Courier"/>
              </a:rPr>
              <a:t>is</a:t>
            </a:r>
            <a:r>
              <a:rPr dirty="0">
                <a:latin typeface="Courier"/>
              </a:rPr>
              <a:t> </a:t>
            </a:r>
            <a:r>
              <a:rPr b="1" dirty="0">
                <a:solidFill>
                  <a:srgbClr val="007020"/>
                </a:solidFill>
                <a:latin typeface="Courier"/>
              </a:rPr>
              <a:t>array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666666"/>
                </a:solidFill>
                <a:latin typeface="Courier"/>
              </a:rPr>
              <a:t>(</a:t>
            </a:r>
            <a:r>
              <a:rPr dirty="0" err="1">
                <a:latin typeface="Courier"/>
              </a:rPr>
              <a:t>Index_T</a:t>
            </a:r>
            <a:r>
              <a:rPr dirty="0">
                <a:solidFill>
                  <a:srgbClr val="666666"/>
                </a:solidFill>
                <a:latin typeface="Courier"/>
              </a:rPr>
              <a:t>)</a:t>
            </a:r>
            <a:r>
              <a:rPr dirty="0">
                <a:latin typeface="Courier"/>
              </a:rPr>
              <a:t> </a:t>
            </a:r>
            <a:r>
              <a:rPr b="1" dirty="0">
                <a:solidFill>
                  <a:srgbClr val="007020"/>
                </a:solidFill>
                <a:latin typeface="Courier"/>
              </a:rPr>
              <a:t>of</a:t>
            </a:r>
            <a:r>
              <a:rPr dirty="0">
                <a:latin typeface="Courier"/>
              </a:rPr>
              <a:t> </a:t>
            </a:r>
            <a:r>
              <a:rPr dirty="0" err="1">
                <a:latin typeface="Courier"/>
              </a:rPr>
              <a:t>Component_T</a:t>
            </a:r>
            <a:r>
              <a:rPr dirty="0">
                <a:latin typeface="Courier"/>
              </a:rPr>
              <a:t>;</a:t>
            </a:r>
          </a:p>
        </p:txBody>
      </p:sp>
      <p:sp>
        <p:nvSpPr>
          <p:cNvPr id="12" name="Google Shape;58;p4">
            <a:extLst>
              <a:ext uri="{FF2B5EF4-FFF2-40B4-BE49-F238E27FC236}">
                <a16:creationId xmlns:a16="http://schemas.microsoft.com/office/drawing/2014/main" id="{45977752-279C-C3C7-A0B9-8D2ABCF772A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0445262" y="6236695"/>
            <a:ext cx="9085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35</a:t>
            </a:fld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151A8-36F8-5058-BA25-E0F735499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1262" y="118037"/>
            <a:ext cx="10052538" cy="1246530"/>
          </a:xfrm>
          <a:prstGeom prst="rect">
            <a:avLst/>
          </a:prstGeom>
        </p:spPr>
        <p:txBody>
          <a:bodyPr/>
          <a:lstStyle/>
          <a:p>
            <a:pPr marL="0" lvl="0" indent="0">
              <a:buNone/>
            </a:pPr>
            <a:r>
              <a:t>Array Type Index Constraints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6B7B2E-300D-9A35-45B6-BACE44EE5D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dirty="0"/>
              <a:t>Must be of an integer or enumeration type</a:t>
            </a:r>
          </a:p>
          <a:p>
            <a:pPr lvl="0"/>
            <a:r>
              <a:rPr dirty="0"/>
              <a:t>Default to predefined </a:t>
            </a:r>
            <a:r>
              <a:rPr b="1" dirty="0"/>
              <a:t>Integer</a:t>
            </a:r>
          </a:p>
          <a:p>
            <a:pPr lvl="0"/>
            <a:r>
              <a:rPr dirty="0"/>
              <a:t>Allowed to be null range</a:t>
            </a:r>
          </a:p>
          <a:p>
            <a:pPr lvl="1"/>
            <a:r>
              <a:rPr dirty="0"/>
              <a:t>Defines an empty array</a:t>
            </a:r>
          </a:p>
          <a:p>
            <a:pPr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sz="2000" b="1" dirty="0">
                <a:solidFill>
                  <a:srgbClr val="007020"/>
                </a:solidFill>
                <a:latin typeface="Courier"/>
              </a:rPr>
              <a:t>type</a:t>
            </a:r>
            <a:r>
              <a:rPr sz="2000" dirty="0">
                <a:latin typeface="Courier"/>
              </a:rPr>
              <a:t> Schedule </a:t>
            </a:r>
            <a:r>
              <a:rPr sz="2000" b="1" dirty="0">
                <a:solidFill>
                  <a:srgbClr val="007020"/>
                </a:solidFill>
                <a:latin typeface="Courier"/>
              </a:rPr>
              <a:t>is</a:t>
            </a:r>
            <a:r>
              <a:rPr sz="2000" dirty="0">
                <a:latin typeface="Courier"/>
              </a:rPr>
              <a:t> </a:t>
            </a:r>
            <a:r>
              <a:rPr sz="2000" b="1" dirty="0">
                <a:solidFill>
                  <a:srgbClr val="007020"/>
                </a:solidFill>
                <a:latin typeface="Courier"/>
              </a:rPr>
              <a:t>array</a:t>
            </a:r>
            <a:r>
              <a:rPr sz="2000" dirty="0">
                <a:latin typeface="Courier"/>
              </a:rPr>
              <a:t> </a:t>
            </a:r>
            <a:r>
              <a:rPr sz="2000" dirty="0">
                <a:solidFill>
                  <a:srgbClr val="666666"/>
                </a:solidFill>
                <a:latin typeface="Courier"/>
              </a:rPr>
              <a:t>(</a:t>
            </a:r>
            <a:r>
              <a:rPr sz="2000" dirty="0">
                <a:latin typeface="Courier"/>
              </a:rPr>
              <a:t>Days </a:t>
            </a:r>
            <a:r>
              <a:rPr sz="2000" b="1" dirty="0">
                <a:solidFill>
                  <a:srgbClr val="007020"/>
                </a:solidFill>
                <a:latin typeface="Courier"/>
              </a:rPr>
              <a:t>range</a:t>
            </a:r>
            <a:r>
              <a:rPr sz="2000" dirty="0">
                <a:latin typeface="Courier"/>
              </a:rPr>
              <a:t> Mon </a:t>
            </a:r>
            <a:r>
              <a:rPr sz="2000" dirty="0">
                <a:solidFill>
                  <a:srgbClr val="666666"/>
                </a:solidFill>
                <a:latin typeface="Courier"/>
              </a:rPr>
              <a:t>..</a:t>
            </a:r>
            <a:r>
              <a:rPr sz="2000" dirty="0">
                <a:latin typeface="Courier"/>
              </a:rPr>
              <a:t> Fri</a:t>
            </a:r>
            <a:r>
              <a:rPr sz="2000" dirty="0">
                <a:solidFill>
                  <a:srgbClr val="666666"/>
                </a:solidFill>
                <a:latin typeface="Courier"/>
              </a:rPr>
              <a:t>)</a:t>
            </a:r>
            <a:r>
              <a:rPr sz="2000" dirty="0">
                <a:latin typeface="Courier"/>
              </a:rPr>
              <a:t> </a:t>
            </a:r>
            <a:r>
              <a:rPr sz="2000" b="1" dirty="0">
                <a:solidFill>
                  <a:srgbClr val="007020"/>
                </a:solidFill>
                <a:latin typeface="Courier"/>
              </a:rPr>
              <a:t>of</a:t>
            </a:r>
            <a:r>
              <a:rPr sz="2000" dirty="0">
                <a:latin typeface="Courier"/>
              </a:rPr>
              <a:t> </a:t>
            </a:r>
            <a:r>
              <a:rPr sz="2000" dirty="0">
                <a:solidFill>
                  <a:srgbClr val="902000"/>
                </a:solidFill>
                <a:latin typeface="Courier"/>
              </a:rPr>
              <a:t>Float</a:t>
            </a:r>
            <a:r>
              <a:rPr sz="2000" dirty="0">
                <a:latin typeface="Courier"/>
              </a:rPr>
              <a:t>;</a:t>
            </a:r>
            <a:br>
              <a:rPr sz="2000" dirty="0"/>
            </a:br>
            <a:r>
              <a:rPr sz="2000" b="1" dirty="0">
                <a:solidFill>
                  <a:srgbClr val="007020"/>
                </a:solidFill>
                <a:latin typeface="Courier"/>
              </a:rPr>
              <a:t>type</a:t>
            </a:r>
            <a:r>
              <a:rPr sz="2000" dirty="0">
                <a:latin typeface="Courier"/>
              </a:rPr>
              <a:t> </a:t>
            </a:r>
            <a:r>
              <a:rPr sz="2000" dirty="0" err="1">
                <a:latin typeface="Courier"/>
              </a:rPr>
              <a:t>Flags_T</a:t>
            </a:r>
            <a:r>
              <a:rPr sz="2000" dirty="0">
                <a:latin typeface="Courier"/>
              </a:rPr>
              <a:t> </a:t>
            </a:r>
            <a:r>
              <a:rPr sz="2000" b="1" dirty="0">
                <a:solidFill>
                  <a:srgbClr val="007020"/>
                </a:solidFill>
                <a:latin typeface="Courier"/>
              </a:rPr>
              <a:t>is</a:t>
            </a:r>
            <a:r>
              <a:rPr sz="2000" dirty="0">
                <a:latin typeface="Courier"/>
              </a:rPr>
              <a:t> </a:t>
            </a:r>
            <a:r>
              <a:rPr sz="2000" b="1" dirty="0">
                <a:solidFill>
                  <a:srgbClr val="007020"/>
                </a:solidFill>
                <a:latin typeface="Courier"/>
              </a:rPr>
              <a:t>array</a:t>
            </a:r>
            <a:r>
              <a:rPr sz="2000" dirty="0">
                <a:latin typeface="Courier"/>
              </a:rPr>
              <a:t> </a:t>
            </a:r>
            <a:r>
              <a:rPr sz="2000" dirty="0">
                <a:solidFill>
                  <a:srgbClr val="666666"/>
                </a:solidFill>
                <a:latin typeface="Courier"/>
              </a:rPr>
              <a:t>(-</a:t>
            </a:r>
            <a:r>
              <a:rPr sz="2000" dirty="0">
                <a:solidFill>
                  <a:srgbClr val="40A070"/>
                </a:solidFill>
                <a:latin typeface="Courier"/>
              </a:rPr>
              <a:t>10</a:t>
            </a:r>
            <a:r>
              <a:rPr sz="2000" dirty="0">
                <a:latin typeface="Courier"/>
              </a:rPr>
              <a:t> </a:t>
            </a:r>
            <a:r>
              <a:rPr sz="2000" dirty="0">
                <a:solidFill>
                  <a:srgbClr val="666666"/>
                </a:solidFill>
                <a:latin typeface="Courier"/>
              </a:rPr>
              <a:t>..</a:t>
            </a:r>
            <a:r>
              <a:rPr sz="2000" dirty="0">
                <a:latin typeface="Courier"/>
              </a:rPr>
              <a:t> </a:t>
            </a:r>
            <a:r>
              <a:rPr sz="2000" dirty="0">
                <a:solidFill>
                  <a:srgbClr val="40A070"/>
                </a:solidFill>
                <a:latin typeface="Courier"/>
              </a:rPr>
              <a:t>10</a:t>
            </a:r>
            <a:r>
              <a:rPr sz="2000" dirty="0">
                <a:solidFill>
                  <a:srgbClr val="666666"/>
                </a:solidFill>
                <a:latin typeface="Courier"/>
              </a:rPr>
              <a:t>)</a:t>
            </a:r>
            <a:r>
              <a:rPr sz="2000" dirty="0">
                <a:latin typeface="Courier"/>
              </a:rPr>
              <a:t> </a:t>
            </a:r>
            <a:r>
              <a:rPr sz="2000" b="1" dirty="0">
                <a:solidFill>
                  <a:srgbClr val="007020"/>
                </a:solidFill>
                <a:latin typeface="Courier"/>
              </a:rPr>
              <a:t>of</a:t>
            </a:r>
            <a:r>
              <a:rPr sz="2000" dirty="0">
                <a:latin typeface="Courier"/>
              </a:rPr>
              <a:t> </a:t>
            </a:r>
            <a:r>
              <a:rPr sz="2000" dirty="0">
                <a:solidFill>
                  <a:srgbClr val="902000"/>
                </a:solidFill>
                <a:latin typeface="Courier"/>
              </a:rPr>
              <a:t>Boolean</a:t>
            </a:r>
            <a:r>
              <a:rPr sz="2000" dirty="0">
                <a:latin typeface="Courier"/>
              </a:rPr>
              <a:t>;</a:t>
            </a:r>
            <a:br>
              <a:rPr sz="2000" dirty="0"/>
            </a:br>
            <a:r>
              <a:rPr sz="2000" b="1" dirty="0">
                <a:solidFill>
                  <a:srgbClr val="007020"/>
                </a:solidFill>
                <a:latin typeface="Courier"/>
              </a:rPr>
              <a:t>type</a:t>
            </a:r>
            <a:r>
              <a:rPr sz="2000" dirty="0">
                <a:latin typeface="Courier"/>
              </a:rPr>
              <a:t> Dynamic </a:t>
            </a:r>
            <a:r>
              <a:rPr sz="2000" b="1" dirty="0">
                <a:solidFill>
                  <a:srgbClr val="007020"/>
                </a:solidFill>
                <a:latin typeface="Courier"/>
              </a:rPr>
              <a:t>is</a:t>
            </a:r>
            <a:r>
              <a:rPr sz="2000" dirty="0">
                <a:latin typeface="Courier"/>
              </a:rPr>
              <a:t> </a:t>
            </a:r>
            <a:r>
              <a:rPr sz="2000" b="1" dirty="0">
                <a:solidFill>
                  <a:srgbClr val="007020"/>
                </a:solidFill>
                <a:latin typeface="Courier"/>
              </a:rPr>
              <a:t>array</a:t>
            </a:r>
            <a:r>
              <a:rPr sz="2000" dirty="0">
                <a:latin typeface="Courier"/>
              </a:rPr>
              <a:t> </a:t>
            </a:r>
            <a:r>
              <a:rPr sz="2000" dirty="0">
                <a:solidFill>
                  <a:srgbClr val="666666"/>
                </a:solidFill>
                <a:latin typeface="Courier"/>
              </a:rPr>
              <a:t>(</a:t>
            </a:r>
            <a:r>
              <a:rPr sz="2000" dirty="0">
                <a:solidFill>
                  <a:srgbClr val="40A070"/>
                </a:solidFill>
                <a:latin typeface="Courier"/>
              </a:rPr>
              <a:t>1</a:t>
            </a:r>
            <a:r>
              <a:rPr sz="2000" dirty="0">
                <a:latin typeface="Courier"/>
              </a:rPr>
              <a:t> </a:t>
            </a:r>
            <a:r>
              <a:rPr sz="2000" dirty="0">
                <a:solidFill>
                  <a:srgbClr val="666666"/>
                </a:solidFill>
                <a:latin typeface="Courier"/>
              </a:rPr>
              <a:t>..</a:t>
            </a:r>
            <a:r>
              <a:rPr sz="2000" dirty="0">
                <a:latin typeface="Courier"/>
              </a:rPr>
              <a:t> N</a:t>
            </a:r>
            <a:r>
              <a:rPr sz="2000" dirty="0">
                <a:solidFill>
                  <a:srgbClr val="666666"/>
                </a:solidFill>
                <a:latin typeface="Courier"/>
              </a:rPr>
              <a:t>)</a:t>
            </a:r>
            <a:r>
              <a:rPr sz="2000" dirty="0">
                <a:latin typeface="Courier"/>
              </a:rPr>
              <a:t> </a:t>
            </a:r>
            <a:r>
              <a:rPr sz="2000" b="1" dirty="0">
                <a:solidFill>
                  <a:srgbClr val="007020"/>
                </a:solidFill>
                <a:latin typeface="Courier"/>
              </a:rPr>
              <a:t>of</a:t>
            </a:r>
            <a:r>
              <a:rPr sz="2000" dirty="0">
                <a:latin typeface="Courier"/>
              </a:rPr>
              <a:t> </a:t>
            </a:r>
            <a:r>
              <a:rPr sz="2000" dirty="0">
                <a:solidFill>
                  <a:srgbClr val="902000"/>
                </a:solidFill>
                <a:latin typeface="Courier"/>
              </a:rPr>
              <a:t>Integer</a:t>
            </a:r>
            <a:r>
              <a:rPr sz="2000" dirty="0">
                <a:latin typeface="Courier"/>
              </a:rPr>
              <a:t>; </a:t>
            </a:r>
            <a:r>
              <a:rPr sz="2000" i="1" dirty="0">
                <a:solidFill>
                  <a:srgbClr val="60A0B0"/>
                </a:solidFill>
                <a:latin typeface="Courier"/>
              </a:rPr>
              <a:t>-- can be null range</a:t>
            </a:r>
            <a:br>
              <a:rPr sz="2000" dirty="0"/>
            </a:br>
            <a:br>
              <a:rPr sz="2000" dirty="0"/>
            </a:br>
            <a:r>
              <a:rPr sz="2000" b="1" dirty="0">
                <a:solidFill>
                  <a:srgbClr val="007020"/>
                </a:solidFill>
                <a:latin typeface="Courier"/>
              </a:rPr>
              <a:t>subtype</a:t>
            </a:r>
            <a:r>
              <a:rPr sz="2000" dirty="0">
                <a:latin typeface="Courier"/>
              </a:rPr>
              <a:t> Line </a:t>
            </a:r>
            <a:r>
              <a:rPr sz="2000" b="1" dirty="0">
                <a:solidFill>
                  <a:srgbClr val="007020"/>
                </a:solidFill>
                <a:latin typeface="Courier"/>
              </a:rPr>
              <a:t>is</a:t>
            </a:r>
            <a:r>
              <a:rPr sz="2000" dirty="0">
                <a:latin typeface="Courier"/>
              </a:rPr>
              <a:t> </a:t>
            </a:r>
            <a:r>
              <a:rPr sz="2000" dirty="0">
                <a:solidFill>
                  <a:srgbClr val="902000"/>
                </a:solidFill>
                <a:latin typeface="Courier"/>
              </a:rPr>
              <a:t>String</a:t>
            </a:r>
            <a:r>
              <a:rPr sz="2000" dirty="0">
                <a:latin typeface="Courier"/>
              </a:rPr>
              <a:t> </a:t>
            </a:r>
            <a:r>
              <a:rPr sz="2000" dirty="0">
                <a:solidFill>
                  <a:srgbClr val="666666"/>
                </a:solidFill>
                <a:latin typeface="Courier"/>
              </a:rPr>
              <a:t>(</a:t>
            </a:r>
            <a:r>
              <a:rPr sz="2000" dirty="0">
                <a:solidFill>
                  <a:srgbClr val="40A070"/>
                </a:solidFill>
                <a:latin typeface="Courier"/>
              </a:rPr>
              <a:t>1</a:t>
            </a:r>
            <a:r>
              <a:rPr sz="2000" dirty="0">
                <a:latin typeface="Courier"/>
              </a:rPr>
              <a:t> </a:t>
            </a:r>
            <a:r>
              <a:rPr sz="2000" dirty="0">
                <a:solidFill>
                  <a:srgbClr val="666666"/>
                </a:solidFill>
                <a:latin typeface="Courier"/>
              </a:rPr>
              <a:t>..</a:t>
            </a:r>
            <a:r>
              <a:rPr sz="2000" dirty="0">
                <a:latin typeface="Courier"/>
              </a:rPr>
              <a:t> </a:t>
            </a:r>
            <a:r>
              <a:rPr sz="2000" dirty="0">
                <a:solidFill>
                  <a:srgbClr val="40A070"/>
                </a:solidFill>
                <a:latin typeface="Courier"/>
              </a:rPr>
              <a:t>80</a:t>
            </a:r>
            <a:r>
              <a:rPr sz="2000" dirty="0">
                <a:solidFill>
                  <a:srgbClr val="666666"/>
                </a:solidFill>
                <a:latin typeface="Courier"/>
              </a:rPr>
              <a:t>)</a:t>
            </a:r>
            <a:r>
              <a:rPr sz="2000" dirty="0">
                <a:latin typeface="Courier"/>
              </a:rPr>
              <a:t>;</a:t>
            </a:r>
            <a:br>
              <a:rPr sz="2000" dirty="0"/>
            </a:br>
            <a:r>
              <a:rPr sz="2000" b="1" dirty="0">
                <a:solidFill>
                  <a:srgbClr val="007020"/>
                </a:solidFill>
                <a:latin typeface="Courier"/>
              </a:rPr>
              <a:t>subtype</a:t>
            </a:r>
            <a:r>
              <a:rPr sz="2000" dirty="0">
                <a:latin typeface="Courier"/>
              </a:rPr>
              <a:t> Translation </a:t>
            </a:r>
            <a:r>
              <a:rPr sz="2000" b="1" dirty="0">
                <a:solidFill>
                  <a:srgbClr val="007020"/>
                </a:solidFill>
                <a:latin typeface="Courier"/>
              </a:rPr>
              <a:t>is</a:t>
            </a:r>
            <a:r>
              <a:rPr sz="2000" dirty="0">
                <a:latin typeface="Courier"/>
              </a:rPr>
              <a:t> Matrix </a:t>
            </a:r>
            <a:r>
              <a:rPr sz="2000" dirty="0">
                <a:solidFill>
                  <a:srgbClr val="666666"/>
                </a:solidFill>
                <a:latin typeface="Courier"/>
              </a:rPr>
              <a:t>(</a:t>
            </a:r>
            <a:r>
              <a:rPr sz="2000" dirty="0">
                <a:solidFill>
                  <a:srgbClr val="40A070"/>
                </a:solidFill>
                <a:latin typeface="Courier"/>
              </a:rPr>
              <a:t>1</a:t>
            </a:r>
            <a:r>
              <a:rPr sz="2000" dirty="0">
                <a:solidFill>
                  <a:srgbClr val="666666"/>
                </a:solidFill>
                <a:latin typeface="Courier"/>
              </a:rPr>
              <a:t>..</a:t>
            </a:r>
            <a:r>
              <a:rPr sz="2000" dirty="0">
                <a:solidFill>
                  <a:srgbClr val="40A070"/>
                </a:solidFill>
                <a:latin typeface="Courier"/>
              </a:rPr>
              <a:t>3</a:t>
            </a:r>
            <a:r>
              <a:rPr sz="2000" dirty="0">
                <a:solidFill>
                  <a:srgbClr val="666666"/>
                </a:solidFill>
                <a:latin typeface="Courier"/>
              </a:rPr>
              <a:t>,</a:t>
            </a:r>
            <a:r>
              <a:rPr sz="2000" dirty="0">
                <a:latin typeface="Courier"/>
              </a:rPr>
              <a:t> </a:t>
            </a:r>
            <a:r>
              <a:rPr sz="2000" dirty="0">
                <a:solidFill>
                  <a:srgbClr val="40A070"/>
                </a:solidFill>
                <a:latin typeface="Courier"/>
              </a:rPr>
              <a:t>1</a:t>
            </a:r>
            <a:r>
              <a:rPr sz="2000" dirty="0">
                <a:solidFill>
                  <a:srgbClr val="666666"/>
                </a:solidFill>
                <a:latin typeface="Courier"/>
              </a:rPr>
              <a:t>..</a:t>
            </a:r>
            <a:r>
              <a:rPr sz="2000" dirty="0">
                <a:solidFill>
                  <a:srgbClr val="40A070"/>
                </a:solidFill>
                <a:latin typeface="Courier"/>
              </a:rPr>
              <a:t>3</a:t>
            </a:r>
            <a:r>
              <a:rPr sz="2000" dirty="0">
                <a:solidFill>
                  <a:srgbClr val="666666"/>
                </a:solidFill>
                <a:latin typeface="Courier"/>
              </a:rPr>
              <a:t>)</a:t>
            </a:r>
            <a:r>
              <a:rPr sz="2000" dirty="0">
                <a:latin typeface="Courier"/>
              </a:rPr>
              <a:t>;</a:t>
            </a:r>
          </a:p>
        </p:txBody>
      </p:sp>
      <p:sp>
        <p:nvSpPr>
          <p:cNvPr id="12" name="Google Shape;58;p4">
            <a:extLst>
              <a:ext uri="{FF2B5EF4-FFF2-40B4-BE49-F238E27FC236}">
                <a16:creationId xmlns:a16="http://schemas.microsoft.com/office/drawing/2014/main" id="{45977752-279C-C3C7-A0B9-8D2ABCF772A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0445262" y="6236695"/>
            <a:ext cx="9085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36</a:t>
            </a:fld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151A8-36F8-5058-BA25-E0F735499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1262" y="118037"/>
            <a:ext cx="10052538" cy="1246530"/>
          </a:xfrm>
          <a:prstGeom prst="rect">
            <a:avLst/>
          </a:prstGeom>
        </p:spPr>
        <p:txBody>
          <a:bodyPr/>
          <a:lstStyle/>
          <a:p>
            <a:pPr marL="0" lvl="0" indent="0">
              <a:buNone/>
            </a:pPr>
            <a:r>
              <a:t>Run-Time Index Checking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6B7B2E-300D-9A35-45B6-BACE44EE5D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dirty="0"/>
              <a:t>Array indices are checked at run-time as needed</a:t>
            </a:r>
          </a:p>
          <a:p>
            <a:pPr lvl="0"/>
            <a:r>
              <a:rPr dirty="0"/>
              <a:t>Invalid index values result in </a:t>
            </a:r>
            <a:r>
              <a:rPr dirty="0" err="1">
                <a:latin typeface="Courier"/>
              </a:rPr>
              <a:t>Constraint_Error</a:t>
            </a:r>
            <a:endParaRPr dirty="0">
              <a:latin typeface="Courier"/>
            </a:endParaRPr>
          </a:p>
          <a:p>
            <a:pPr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b="1" dirty="0">
                <a:solidFill>
                  <a:srgbClr val="007020"/>
                </a:solidFill>
                <a:latin typeface="Courier"/>
              </a:rPr>
              <a:t>procedure</a:t>
            </a:r>
            <a:r>
              <a:rPr dirty="0">
                <a:latin typeface="Courier"/>
              </a:rPr>
              <a:t> Test </a:t>
            </a:r>
            <a:r>
              <a:rPr b="1" dirty="0">
                <a:solidFill>
                  <a:srgbClr val="007020"/>
                </a:solidFill>
                <a:latin typeface="Courier"/>
              </a:rPr>
              <a:t>is</a:t>
            </a:r>
            <a:br>
              <a:rPr dirty="0"/>
            </a:br>
            <a:r>
              <a:rPr dirty="0">
                <a:latin typeface="Courier"/>
              </a:rPr>
              <a:t>  </a:t>
            </a:r>
            <a:r>
              <a:rPr b="1" dirty="0">
                <a:solidFill>
                  <a:srgbClr val="007020"/>
                </a:solidFill>
                <a:latin typeface="Courier"/>
              </a:rPr>
              <a:t>type</a:t>
            </a:r>
            <a:r>
              <a:rPr dirty="0">
                <a:latin typeface="Courier"/>
              </a:rPr>
              <a:t> </a:t>
            </a:r>
            <a:r>
              <a:rPr dirty="0" err="1">
                <a:latin typeface="Courier"/>
              </a:rPr>
              <a:t>Int_Arr</a:t>
            </a:r>
            <a:r>
              <a:rPr dirty="0">
                <a:latin typeface="Courier"/>
              </a:rPr>
              <a:t> </a:t>
            </a:r>
            <a:r>
              <a:rPr b="1" dirty="0">
                <a:solidFill>
                  <a:srgbClr val="007020"/>
                </a:solidFill>
                <a:latin typeface="Courier"/>
              </a:rPr>
              <a:t>is</a:t>
            </a:r>
            <a:r>
              <a:rPr dirty="0">
                <a:latin typeface="Courier"/>
              </a:rPr>
              <a:t> </a:t>
            </a:r>
            <a:r>
              <a:rPr b="1" dirty="0">
                <a:solidFill>
                  <a:srgbClr val="007020"/>
                </a:solidFill>
                <a:latin typeface="Courier"/>
              </a:rPr>
              <a:t>array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666666"/>
                </a:solidFill>
                <a:latin typeface="Courier"/>
              </a:rPr>
              <a:t>(</a:t>
            </a:r>
            <a:r>
              <a:rPr dirty="0">
                <a:solidFill>
                  <a:srgbClr val="40A070"/>
                </a:solidFill>
                <a:latin typeface="Courier"/>
              </a:rPr>
              <a:t>1</a:t>
            </a:r>
            <a:r>
              <a:rPr dirty="0">
                <a:solidFill>
                  <a:srgbClr val="666666"/>
                </a:solidFill>
                <a:latin typeface="Courier"/>
              </a:rPr>
              <a:t>..</a:t>
            </a:r>
            <a:r>
              <a:rPr dirty="0">
                <a:solidFill>
                  <a:srgbClr val="40A070"/>
                </a:solidFill>
                <a:latin typeface="Courier"/>
              </a:rPr>
              <a:t>10</a:t>
            </a:r>
            <a:r>
              <a:rPr dirty="0">
                <a:solidFill>
                  <a:srgbClr val="666666"/>
                </a:solidFill>
                <a:latin typeface="Courier"/>
              </a:rPr>
              <a:t>)</a:t>
            </a:r>
            <a:r>
              <a:rPr dirty="0">
                <a:latin typeface="Courier"/>
              </a:rPr>
              <a:t> </a:t>
            </a:r>
            <a:r>
              <a:rPr b="1" dirty="0">
                <a:solidFill>
                  <a:srgbClr val="007020"/>
                </a:solidFill>
                <a:latin typeface="Courier"/>
              </a:rPr>
              <a:t>of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902000"/>
                </a:solidFill>
                <a:latin typeface="Courier"/>
              </a:rPr>
              <a:t>Integer</a:t>
            </a:r>
            <a:r>
              <a:rPr dirty="0">
                <a:latin typeface="Courier"/>
              </a:rPr>
              <a:t>;</a:t>
            </a:r>
            <a:br>
              <a:rPr dirty="0"/>
            </a:br>
            <a:r>
              <a:rPr dirty="0">
                <a:latin typeface="Courier"/>
              </a:rPr>
              <a:t>  A </a:t>
            </a:r>
            <a:r>
              <a:rPr dirty="0">
                <a:solidFill>
                  <a:srgbClr val="666666"/>
                </a:solidFill>
                <a:latin typeface="Courier"/>
              </a:rPr>
              <a:t>:</a:t>
            </a:r>
            <a:r>
              <a:rPr dirty="0">
                <a:latin typeface="Courier"/>
              </a:rPr>
              <a:t> </a:t>
            </a:r>
            <a:r>
              <a:rPr dirty="0" err="1">
                <a:latin typeface="Courier"/>
              </a:rPr>
              <a:t>Int_Arr</a:t>
            </a:r>
            <a:r>
              <a:rPr dirty="0">
                <a:latin typeface="Courier"/>
              </a:rPr>
              <a:t>;</a:t>
            </a:r>
            <a:br>
              <a:rPr dirty="0"/>
            </a:br>
            <a:r>
              <a:rPr dirty="0">
                <a:latin typeface="Courier"/>
              </a:rPr>
              <a:t>  K </a:t>
            </a:r>
            <a:r>
              <a:rPr dirty="0">
                <a:solidFill>
                  <a:srgbClr val="666666"/>
                </a:solidFill>
                <a:latin typeface="Courier"/>
              </a:rPr>
              <a:t>: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902000"/>
                </a:solidFill>
                <a:latin typeface="Courier"/>
              </a:rPr>
              <a:t>Integer</a:t>
            </a:r>
            <a:r>
              <a:rPr dirty="0">
                <a:latin typeface="Courier"/>
              </a:rPr>
              <a:t>;</a:t>
            </a:r>
            <a:br>
              <a:rPr dirty="0"/>
            </a:br>
            <a:r>
              <a:rPr b="1" dirty="0">
                <a:solidFill>
                  <a:srgbClr val="007020"/>
                </a:solidFill>
                <a:latin typeface="Courier"/>
              </a:rPr>
              <a:t>begin</a:t>
            </a:r>
            <a:br>
              <a:rPr dirty="0"/>
            </a:br>
            <a:r>
              <a:rPr dirty="0">
                <a:latin typeface="Courier"/>
              </a:rPr>
              <a:t>  A </a:t>
            </a:r>
            <a:r>
              <a:rPr dirty="0">
                <a:solidFill>
                  <a:srgbClr val="666666"/>
                </a:solidFill>
                <a:latin typeface="Courier"/>
              </a:rPr>
              <a:t>:=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666666"/>
                </a:solidFill>
                <a:latin typeface="Courier"/>
              </a:rPr>
              <a:t>(</a:t>
            </a:r>
            <a:r>
              <a:rPr b="1" dirty="0">
                <a:solidFill>
                  <a:srgbClr val="007020"/>
                </a:solidFill>
                <a:latin typeface="Courier"/>
              </a:rPr>
              <a:t>others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666666"/>
                </a:solidFill>
                <a:latin typeface="Courier"/>
              </a:rPr>
              <a:t>=&gt;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40A070"/>
                </a:solidFill>
                <a:latin typeface="Courier"/>
              </a:rPr>
              <a:t>0</a:t>
            </a:r>
            <a:r>
              <a:rPr dirty="0">
                <a:solidFill>
                  <a:srgbClr val="666666"/>
                </a:solidFill>
                <a:latin typeface="Courier"/>
              </a:rPr>
              <a:t>)</a:t>
            </a:r>
            <a:r>
              <a:rPr dirty="0">
                <a:latin typeface="Courier"/>
              </a:rPr>
              <a:t>;</a:t>
            </a:r>
            <a:br>
              <a:rPr dirty="0"/>
            </a:br>
            <a:r>
              <a:rPr dirty="0">
                <a:latin typeface="Courier"/>
              </a:rPr>
              <a:t>  K </a:t>
            </a:r>
            <a:r>
              <a:rPr dirty="0">
                <a:solidFill>
                  <a:srgbClr val="666666"/>
                </a:solidFill>
                <a:latin typeface="Courier"/>
              </a:rPr>
              <a:t>:=</a:t>
            </a:r>
            <a:r>
              <a:rPr dirty="0">
                <a:latin typeface="Courier"/>
              </a:rPr>
              <a:t> Foo;</a:t>
            </a:r>
            <a:br>
              <a:rPr dirty="0"/>
            </a:br>
            <a:r>
              <a:rPr dirty="0">
                <a:latin typeface="Courier"/>
              </a:rPr>
              <a:t>  A </a:t>
            </a:r>
            <a:r>
              <a:rPr dirty="0">
                <a:solidFill>
                  <a:srgbClr val="666666"/>
                </a:solidFill>
                <a:latin typeface="Courier"/>
              </a:rPr>
              <a:t>(</a:t>
            </a:r>
            <a:r>
              <a:rPr dirty="0">
                <a:latin typeface="Courier"/>
              </a:rPr>
              <a:t>K</a:t>
            </a:r>
            <a:r>
              <a:rPr dirty="0">
                <a:solidFill>
                  <a:srgbClr val="666666"/>
                </a:solidFill>
                <a:latin typeface="Courier"/>
              </a:rPr>
              <a:t>)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666666"/>
                </a:solidFill>
                <a:latin typeface="Courier"/>
              </a:rPr>
              <a:t>:=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40A070"/>
                </a:solidFill>
                <a:latin typeface="Courier"/>
              </a:rPr>
              <a:t>42</a:t>
            </a:r>
            <a:r>
              <a:rPr dirty="0">
                <a:latin typeface="Courier"/>
              </a:rPr>
              <a:t>; </a:t>
            </a:r>
            <a:r>
              <a:rPr i="1" dirty="0">
                <a:solidFill>
                  <a:srgbClr val="60A0B0"/>
                </a:solidFill>
                <a:latin typeface="Courier"/>
              </a:rPr>
              <a:t>-- runtime error if Foo returns &lt; 1 or &gt; 10</a:t>
            </a:r>
            <a:br>
              <a:rPr dirty="0"/>
            </a:br>
            <a:r>
              <a:rPr dirty="0">
                <a:latin typeface="Courier"/>
              </a:rPr>
              <a:t>  </a:t>
            </a:r>
            <a:r>
              <a:rPr dirty="0" err="1">
                <a:latin typeface="Courier"/>
              </a:rPr>
              <a:t>Put_Line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666666"/>
                </a:solidFill>
                <a:latin typeface="Courier"/>
              </a:rPr>
              <a:t>(</a:t>
            </a:r>
            <a:r>
              <a:rPr dirty="0">
                <a:latin typeface="Courier"/>
              </a:rPr>
              <a:t>A</a:t>
            </a:r>
            <a:r>
              <a:rPr dirty="0">
                <a:solidFill>
                  <a:srgbClr val="666666"/>
                </a:solidFill>
                <a:latin typeface="Courier"/>
              </a:rPr>
              <a:t>(</a:t>
            </a:r>
            <a:r>
              <a:rPr dirty="0">
                <a:latin typeface="Courier"/>
              </a:rPr>
              <a:t>K</a:t>
            </a:r>
            <a:r>
              <a:rPr dirty="0">
                <a:solidFill>
                  <a:srgbClr val="666666"/>
                </a:solidFill>
                <a:latin typeface="Courier"/>
              </a:rPr>
              <a:t>)</a:t>
            </a:r>
            <a:r>
              <a:rPr dirty="0">
                <a:latin typeface="Courier"/>
              </a:rPr>
              <a:t>'Image</a:t>
            </a:r>
            <a:r>
              <a:rPr dirty="0">
                <a:solidFill>
                  <a:srgbClr val="666666"/>
                </a:solidFill>
                <a:latin typeface="Courier"/>
              </a:rPr>
              <a:t>)</a:t>
            </a:r>
            <a:r>
              <a:rPr dirty="0">
                <a:latin typeface="Courier"/>
              </a:rPr>
              <a:t>;</a:t>
            </a:r>
            <a:br>
              <a:rPr dirty="0"/>
            </a:br>
            <a:r>
              <a:rPr b="1" dirty="0">
                <a:solidFill>
                  <a:srgbClr val="007020"/>
                </a:solidFill>
                <a:latin typeface="Courier"/>
              </a:rPr>
              <a:t>end</a:t>
            </a:r>
            <a:r>
              <a:rPr dirty="0">
                <a:latin typeface="Courier"/>
              </a:rPr>
              <a:t> Test;</a:t>
            </a:r>
          </a:p>
        </p:txBody>
      </p:sp>
      <p:sp>
        <p:nvSpPr>
          <p:cNvPr id="12" name="Google Shape;58;p4">
            <a:extLst>
              <a:ext uri="{FF2B5EF4-FFF2-40B4-BE49-F238E27FC236}">
                <a16:creationId xmlns:a16="http://schemas.microsoft.com/office/drawing/2014/main" id="{45977752-279C-C3C7-A0B9-8D2ABCF772A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0445262" y="6236695"/>
            <a:ext cx="9085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37</a:t>
            </a:fld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32823-BD47-C67B-B783-950BA1B6E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8634" y="1709739"/>
            <a:ext cx="9968815" cy="2409460"/>
          </a:xfrm>
          <a:prstGeom prst="rect">
            <a:avLst/>
          </a:prstGeom>
        </p:spPr>
        <p:txBody>
          <a:bodyPr/>
          <a:lstStyle/>
          <a:p>
            <a:pPr marL="0" lvl="0" indent="0">
              <a:buNone/>
            </a:pPr>
            <a:r>
              <a:t>Unconstrained Array Types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151A8-36F8-5058-BA25-E0F735499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1262" y="118037"/>
            <a:ext cx="10052538" cy="1246530"/>
          </a:xfrm>
          <a:prstGeom prst="rect">
            <a:avLst/>
          </a:prstGeom>
        </p:spPr>
        <p:txBody>
          <a:bodyPr/>
          <a:lstStyle/>
          <a:p>
            <a:pPr marL="0" lvl="0" indent="0">
              <a:buNone/>
            </a:pPr>
            <a:r>
              <a:t>Unconstrained Array Type Declarations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6B7B2E-300D-9A35-45B6-BACE44EE5D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dirty="0"/>
              <a:t>Do not specify bounds for objects</a:t>
            </a:r>
          </a:p>
          <a:p>
            <a:pPr lvl="1"/>
            <a:r>
              <a:rPr dirty="0"/>
              <a:t>Thus different objects of the same type may have different bounds</a:t>
            </a:r>
          </a:p>
          <a:p>
            <a:pPr lvl="0"/>
            <a:r>
              <a:rPr dirty="0"/>
              <a:t>Bounds cannot change once set</a:t>
            </a:r>
          </a:p>
          <a:p>
            <a:pPr lvl="0"/>
            <a:r>
              <a:rPr dirty="0"/>
              <a:t>Example</a:t>
            </a:r>
          </a:p>
          <a:p>
            <a:pPr lvl="1" indent="0">
              <a:buNone/>
            </a:pPr>
            <a:r>
              <a:rPr b="1" dirty="0">
                <a:solidFill>
                  <a:srgbClr val="007020"/>
                </a:solidFill>
                <a:latin typeface="Courier"/>
              </a:rPr>
              <a:t>type</a:t>
            </a:r>
            <a:r>
              <a:rPr dirty="0">
                <a:latin typeface="Courier"/>
              </a:rPr>
              <a:t> Index </a:t>
            </a:r>
            <a:r>
              <a:rPr b="1" dirty="0">
                <a:solidFill>
                  <a:srgbClr val="007020"/>
                </a:solidFill>
                <a:latin typeface="Courier"/>
              </a:rPr>
              <a:t>is</a:t>
            </a:r>
            <a:r>
              <a:rPr dirty="0">
                <a:latin typeface="Courier"/>
              </a:rPr>
              <a:t> </a:t>
            </a:r>
            <a:r>
              <a:rPr b="1" dirty="0">
                <a:solidFill>
                  <a:srgbClr val="007020"/>
                </a:solidFill>
                <a:latin typeface="Courier"/>
              </a:rPr>
              <a:t>range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40A070"/>
                </a:solidFill>
                <a:latin typeface="Courier"/>
              </a:rPr>
              <a:t>1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666666"/>
                </a:solidFill>
                <a:latin typeface="Courier"/>
              </a:rPr>
              <a:t>..</a:t>
            </a:r>
            <a:r>
              <a:rPr dirty="0">
                <a:latin typeface="Courier"/>
              </a:rPr>
              <a:t> </a:t>
            </a:r>
            <a:r>
              <a:rPr dirty="0" err="1">
                <a:latin typeface="Courier"/>
              </a:rPr>
              <a:t>Integer'Last</a:t>
            </a:r>
            <a:r>
              <a:rPr dirty="0">
                <a:latin typeface="Courier"/>
              </a:rPr>
              <a:t>;</a:t>
            </a:r>
            <a:br>
              <a:rPr dirty="0"/>
            </a:br>
            <a:r>
              <a:rPr b="1" dirty="0">
                <a:solidFill>
                  <a:srgbClr val="007020"/>
                </a:solidFill>
                <a:latin typeface="Courier"/>
              </a:rPr>
              <a:t>type</a:t>
            </a:r>
            <a:r>
              <a:rPr dirty="0">
                <a:latin typeface="Courier"/>
              </a:rPr>
              <a:t> </a:t>
            </a:r>
            <a:r>
              <a:rPr dirty="0" err="1">
                <a:latin typeface="Courier"/>
              </a:rPr>
              <a:t>Char_Arr</a:t>
            </a:r>
            <a:r>
              <a:rPr dirty="0">
                <a:latin typeface="Courier"/>
              </a:rPr>
              <a:t> </a:t>
            </a:r>
            <a:r>
              <a:rPr b="1" dirty="0">
                <a:solidFill>
                  <a:srgbClr val="007020"/>
                </a:solidFill>
                <a:latin typeface="Courier"/>
              </a:rPr>
              <a:t>is</a:t>
            </a:r>
            <a:r>
              <a:rPr dirty="0">
                <a:latin typeface="Courier"/>
              </a:rPr>
              <a:t> </a:t>
            </a:r>
            <a:r>
              <a:rPr b="1" dirty="0">
                <a:solidFill>
                  <a:srgbClr val="007020"/>
                </a:solidFill>
                <a:latin typeface="Courier"/>
              </a:rPr>
              <a:t>array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666666"/>
                </a:solidFill>
                <a:latin typeface="Courier"/>
              </a:rPr>
              <a:t>(</a:t>
            </a:r>
            <a:r>
              <a:rPr dirty="0">
                <a:latin typeface="Courier"/>
              </a:rPr>
              <a:t>Index </a:t>
            </a:r>
            <a:r>
              <a:rPr b="1" dirty="0">
                <a:solidFill>
                  <a:srgbClr val="007020"/>
                </a:solidFill>
                <a:latin typeface="Courier"/>
              </a:rPr>
              <a:t>range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666666"/>
                </a:solidFill>
                <a:latin typeface="Courier"/>
              </a:rPr>
              <a:t>&lt;&gt;)</a:t>
            </a:r>
            <a:endParaRPr lang="en-US" dirty="0">
              <a:solidFill>
                <a:srgbClr val="666666"/>
              </a:solidFill>
              <a:latin typeface="Courier"/>
            </a:endParaRPr>
          </a:p>
          <a:p>
            <a:pPr lvl="1" indent="0">
              <a:buNone/>
            </a:pPr>
            <a:r>
              <a:rPr lang="en-US" b="1" dirty="0">
                <a:solidFill>
                  <a:srgbClr val="666666"/>
                </a:solidFill>
                <a:latin typeface="Courier"/>
              </a:rPr>
              <a:t>   </a:t>
            </a:r>
            <a:r>
              <a:rPr b="1" dirty="0">
                <a:solidFill>
                  <a:srgbClr val="007020"/>
                </a:solidFill>
                <a:latin typeface="Courier"/>
              </a:rPr>
              <a:t>of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902000"/>
                </a:solidFill>
                <a:latin typeface="Courier"/>
              </a:rPr>
              <a:t>Character</a:t>
            </a:r>
            <a:r>
              <a:rPr dirty="0">
                <a:latin typeface="Courier"/>
              </a:rPr>
              <a:t>;</a:t>
            </a:r>
            <a:br>
              <a:rPr dirty="0"/>
            </a:br>
            <a:r>
              <a:rPr dirty="0">
                <a:latin typeface="Courier"/>
              </a:rPr>
              <a:t>S1 </a:t>
            </a:r>
            <a:r>
              <a:rPr dirty="0">
                <a:solidFill>
                  <a:srgbClr val="666666"/>
                </a:solidFill>
                <a:latin typeface="Courier"/>
              </a:rPr>
              <a:t>:</a:t>
            </a:r>
            <a:r>
              <a:rPr dirty="0">
                <a:latin typeface="Courier"/>
              </a:rPr>
              <a:t> </a:t>
            </a:r>
            <a:r>
              <a:rPr dirty="0" err="1">
                <a:latin typeface="Courier"/>
              </a:rPr>
              <a:t>Char_Arr</a:t>
            </a:r>
            <a:r>
              <a:rPr dirty="0">
                <a:solidFill>
                  <a:srgbClr val="666666"/>
                </a:solidFill>
                <a:latin typeface="Courier"/>
              </a:rPr>
              <a:t>(</a:t>
            </a:r>
            <a:r>
              <a:rPr dirty="0">
                <a:solidFill>
                  <a:srgbClr val="40A070"/>
                </a:solidFill>
                <a:latin typeface="Courier"/>
              </a:rPr>
              <a:t>1</a:t>
            </a:r>
            <a:r>
              <a:rPr dirty="0">
                <a:solidFill>
                  <a:srgbClr val="666666"/>
                </a:solidFill>
                <a:latin typeface="Courier"/>
              </a:rPr>
              <a:t>..</a:t>
            </a:r>
            <a:r>
              <a:rPr dirty="0">
                <a:solidFill>
                  <a:srgbClr val="40A070"/>
                </a:solidFill>
                <a:latin typeface="Courier"/>
              </a:rPr>
              <a:t>10</a:t>
            </a:r>
            <a:r>
              <a:rPr dirty="0">
                <a:solidFill>
                  <a:srgbClr val="666666"/>
                </a:solidFill>
                <a:latin typeface="Courier"/>
              </a:rPr>
              <a:t>)</a:t>
            </a:r>
            <a:r>
              <a:rPr dirty="0">
                <a:latin typeface="Courier"/>
              </a:rPr>
              <a:t>;</a:t>
            </a:r>
            <a:br>
              <a:rPr dirty="0"/>
            </a:br>
            <a:r>
              <a:rPr dirty="0">
                <a:latin typeface="Courier"/>
              </a:rPr>
              <a:t>S2 </a:t>
            </a:r>
            <a:r>
              <a:rPr dirty="0">
                <a:solidFill>
                  <a:srgbClr val="666666"/>
                </a:solidFill>
                <a:latin typeface="Courier"/>
              </a:rPr>
              <a:t>:</a:t>
            </a:r>
            <a:r>
              <a:rPr dirty="0">
                <a:latin typeface="Courier"/>
              </a:rPr>
              <a:t> </a:t>
            </a:r>
            <a:r>
              <a:rPr dirty="0" err="1">
                <a:latin typeface="Courier"/>
              </a:rPr>
              <a:t>Char_Arr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666666"/>
                </a:solidFill>
                <a:latin typeface="Courier"/>
              </a:rPr>
              <a:t>:=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666666"/>
                </a:solidFill>
                <a:latin typeface="Courier"/>
              </a:rPr>
              <a:t>(</a:t>
            </a:r>
            <a:r>
              <a:rPr lang="en-US" dirty="0">
                <a:solidFill>
                  <a:srgbClr val="4070A0"/>
                </a:solidFill>
                <a:latin typeface="Courier"/>
              </a:rPr>
              <a:t>'</a:t>
            </a:r>
            <a:r>
              <a:rPr dirty="0">
                <a:solidFill>
                  <a:srgbClr val="4070A0"/>
                </a:solidFill>
                <a:latin typeface="Courier"/>
              </a:rPr>
              <a:t>A</a:t>
            </a:r>
            <a:r>
              <a:rPr lang="en-US" dirty="0">
                <a:solidFill>
                  <a:srgbClr val="4070A0"/>
                </a:solidFill>
                <a:latin typeface="Courier"/>
              </a:rPr>
              <a:t>'</a:t>
            </a:r>
            <a:r>
              <a:rPr dirty="0">
                <a:solidFill>
                  <a:srgbClr val="666666"/>
                </a:solidFill>
                <a:latin typeface="Courier"/>
              </a:rPr>
              <a:t>,</a:t>
            </a:r>
            <a:r>
              <a:rPr dirty="0">
                <a:latin typeface="Courier"/>
              </a:rPr>
              <a:t> </a:t>
            </a:r>
            <a:r>
              <a:rPr lang="en-US" dirty="0">
                <a:solidFill>
                  <a:srgbClr val="4070A0"/>
                </a:solidFill>
                <a:latin typeface="Courier"/>
              </a:rPr>
              <a:t>'</a:t>
            </a:r>
            <a:r>
              <a:rPr dirty="0">
                <a:solidFill>
                  <a:srgbClr val="4070A0"/>
                </a:solidFill>
                <a:latin typeface="Courier"/>
              </a:rPr>
              <a:t>B</a:t>
            </a:r>
            <a:r>
              <a:rPr lang="en-US" dirty="0">
                <a:solidFill>
                  <a:srgbClr val="4070A0"/>
                </a:solidFill>
                <a:latin typeface="Courier"/>
              </a:rPr>
              <a:t>'</a:t>
            </a:r>
            <a:r>
              <a:rPr dirty="0">
                <a:solidFill>
                  <a:srgbClr val="666666"/>
                </a:solidFill>
                <a:latin typeface="Courier"/>
              </a:rPr>
              <a:t>,</a:t>
            </a:r>
            <a:r>
              <a:rPr dirty="0">
                <a:latin typeface="Courier"/>
              </a:rPr>
              <a:t> </a:t>
            </a:r>
            <a:r>
              <a:rPr lang="en-US" dirty="0">
                <a:solidFill>
                  <a:srgbClr val="4070A0"/>
                </a:solidFill>
                <a:latin typeface="Courier"/>
              </a:rPr>
              <a:t>'</a:t>
            </a:r>
            <a:r>
              <a:rPr dirty="0">
                <a:solidFill>
                  <a:srgbClr val="4070A0"/>
                </a:solidFill>
                <a:latin typeface="Courier"/>
              </a:rPr>
              <a:t>C</a:t>
            </a:r>
            <a:r>
              <a:rPr lang="en-US" dirty="0">
                <a:solidFill>
                  <a:srgbClr val="4070A0"/>
                </a:solidFill>
                <a:latin typeface="Courier"/>
              </a:rPr>
              <a:t>'</a:t>
            </a:r>
            <a:r>
              <a:rPr dirty="0">
                <a:solidFill>
                  <a:srgbClr val="666666"/>
                </a:solidFill>
                <a:latin typeface="Courier"/>
              </a:rPr>
              <a:t>)</a:t>
            </a:r>
            <a:r>
              <a:rPr dirty="0">
                <a:latin typeface="Courier"/>
              </a:rPr>
              <a:t>;</a:t>
            </a:r>
          </a:p>
        </p:txBody>
      </p:sp>
      <p:sp>
        <p:nvSpPr>
          <p:cNvPr id="12" name="Google Shape;58;p4">
            <a:extLst>
              <a:ext uri="{FF2B5EF4-FFF2-40B4-BE49-F238E27FC236}">
                <a16:creationId xmlns:a16="http://schemas.microsoft.com/office/drawing/2014/main" id="{45977752-279C-C3C7-A0B9-8D2ABCF772A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0445262" y="6236695"/>
            <a:ext cx="9085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39</a:t>
            </a:fld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151A8-36F8-5058-BA25-E0F735499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1262" y="118037"/>
            <a:ext cx="10052538" cy="1246530"/>
          </a:xfrm>
          <a:prstGeom prst="rect">
            <a:avLst/>
          </a:prstGeom>
        </p:spPr>
        <p:txBody>
          <a:bodyPr/>
          <a:lstStyle/>
          <a:p>
            <a:pPr marL="0" lvl="0" indent="0">
              <a:buNone/>
            </a:pPr>
            <a:r>
              <a:t>Identifiers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6B7B2E-300D-9A35-45B6-BACE44EE5D5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lvl="0"/>
                <a:r>
                  <a:rPr dirty="0"/>
                  <a:t>Syntax</a:t>
                </a:r>
              </a:p>
              <a:p>
                <a:pPr lvl="1" indent="0">
                  <a:buNone/>
                </a:pPr>
                <a:r>
                  <a:rPr sz="2000" dirty="0">
                    <a:latin typeface="Courier"/>
                  </a:rPr>
                  <a:t>identifier ::= letter {[underline] </a:t>
                </a:r>
                <a:r>
                  <a:rPr sz="2000" dirty="0" err="1">
                    <a:latin typeface="Courier"/>
                  </a:rPr>
                  <a:t>letter_or_digit</a:t>
                </a:r>
                <a:r>
                  <a:rPr sz="2000" dirty="0">
                    <a:latin typeface="Courier"/>
                  </a:rPr>
                  <a:t>}</a:t>
                </a:r>
              </a:p>
              <a:p>
                <a:pPr lvl="0"/>
                <a:r>
                  <a:rPr dirty="0"/>
                  <a:t>Character set </a:t>
                </a:r>
                <a:r>
                  <a:rPr b="1" dirty="0"/>
                  <a:t>Unicode</a:t>
                </a:r>
                <a:r>
                  <a:rPr dirty="0"/>
                  <a:t> 4.0</a:t>
                </a:r>
              </a:p>
              <a:p>
                <a:pPr lvl="1"/>
                <a:r>
                  <a:rPr dirty="0"/>
                  <a:t>8, 16, 32 bit-wide characters</a:t>
                </a:r>
              </a:p>
              <a:p>
                <a:pPr lvl="0"/>
                <a:r>
                  <a:rPr dirty="0"/>
                  <a:t>Case </a:t>
                </a:r>
                <a:r>
                  <a:rPr b="1" dirty="0"/>
                  <a:t>not significant</a:t>
                </a:r>
              </a:p>
              <a:p>
                <a:pPr lvl="1"/>
                <a:r>
                  <a:rPr b="1" dirty="0" err="1"/>
                  <a:t>SpacePerson</a:t>
                </a:r>
                <a:r>
                  <a:rPr dirty="0"/>
                  <a:t>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dirty="0"/>
                  <a:t> </a:t>
                </a:r>
                <a:r>
                  <a:rPr b="1" dirty="0"/>
                  <a:t>SPACEPERSON</a:t>
                </a:r>
              </a:p>
              <a:p>
                <a:pPr lvl="1"/>
                <a:r>
                  <a:rPr dirty="0"/>
                  <a:t>but </a:t>
                </a:r>
                <a:r>
                  <a:rPr b="1" dirty="0"/>
                  <a:t>different</a:t>
                </a:r>
                <a:r>
                  <a:rPr dirty="0"/>
                  <a:t> from </a:t>
                </a:r>
                <a:r>
                  <a:rPr b="1" dirty="0" err="1"/>
                  <a:t>Space_Person</a:t>
                </a:r>
                <a:endParaRPr b="1" dirty="0"/>
              </a:p>
              <a:p>
                <a:pPr lvl="0"/>
                <a:r>
                  <a:rPr dirty="0"/>
                  <a:t>Reserved words are </a:t>
                </a:r>
                <a:r>
                  <a:rPr b="1" dirty="0"/>
                  <a:t>forbidden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6B7B2E-300D-9A35-45B6-BACE44EE5D5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5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Google Shape;58;p4">
            <a:extLst>
              <a:ext uri="{FF2B5EF4-FFF2-40B4-BE49-F238E27FC236}">
                <a16:creationId xmlns:a16="http://schemas.microsoft.com/office/drawing/2014/main" id="{45977752-279C-C3C7-A0B9-8D2ABCF772A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0445262" y="6236695"/>
            <a:ext cx="9085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151A8-36F8-5058-BA25-E0F735499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1262" y="118037"/>
            <a:ext cx="10052538" cy="1246530"/>
          </a:xfrm>
          <a:prstGeom prst="rect">
            <a:avLst/>
          </a:prstGeom>
        </p:spPr>
        <p:txBody>
          <a:bodyPr/>
          <a:lstStyle/>
          <a:p>
            <a:pPr marL="0" lvl="0" indent="0">
              <a:buNone/>
            </a:pPr>
            <a:r>
              <a:rPr lang="en-US" dirty="0"/>
              <a:t>“</a:t>
            </a:r>
            <a:r>
              <a:rPr dirty="0"/>
              <a:t>Strin</a:t>
            </a:r>
            <a:r>
              <a:rPr lang="en-US" dirty="0"/>
              <a:t>g”</a:t>
            </a:r>
            <a:r>
              <a:rPr dirty="0"/>
              <a:t> 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6B7B2E-300D-9A35-45B6-BACE44EE5D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dirty="0"/>
              <a:t>Language-defined unconstrained array types</a:t>
            </a:r>
          </a:p>
          <a:p>
            <a:pPr lvl="1"/>
            <a:r>
              <a:rPr dirty="0"/>
              <a:t>Always have a character component type</a:t>
            </a:r>
          </a:p>
          <a:p>
            <a:pPr lvl="1"/>
            <a:r>
              <a:rPr dirty="0"/>
              <a:t>Always one-dimensional</a:t>
            </a:r>
          </a:p>
          <a:p>
            <a:pPr lvl="0"/>
            <a:r>
              <a:rPr dirty="0"/>
              <a:t>Language defines various types</a:t>
            </a:r>
          </a:p>
          <a:p>
            <a:pPr lvl="1"/>
            <a:r>
              <a:rPr b="1" dirty="0"/>
              <a:t>String</a:t>
            </a:r>
            <a:r>
              <a:rPr dirty="0"/>
              <a:t>, with </a:t>
            </a:r>
            <a:r>
              <a:rPr b="1" dirty="0"/>
              <a:t>Character</a:t>
            </a:r>
            <a:r>
              <a:rPr dirty="0"/>
              <a:t> as component</a:t>
            </a:r>
          </a:p>
          <a:p>
            <a:pPr lvl="2" indent="0">
              <a:buNone/>
            </a:pPr>
            <a:r>
              <a:rPr b="1" dirty="0">
                <a:solidFill>
                  <a:srgbClr val="007020"/>
                </a:solidFill>
                <a:latin typeface="Courier"/>
              </a:rPr>
              <a:t>subtype</a:t>
            </a:r>
            <a:r>
              <a:rPr dirty="0">
                <a:latin typeface="Courier"/>
              </a:rPr>
              <a:t> Positive </a:t>
            </a:r>
            <a:r>
              <a:rPr b="1" dirty="0">
                <a:solidFill>
                  <a:srgbClr val="007020"/>
                </a:solidFill>
                <a:latin typeface="Courier"/>
              </a:rPr>
              <a:t>is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902000"/>
                </a:solidFill>
                <a:latin typeface="Courier"/>
              </a:rPr>
              <a:t>Integer</a:t>
            </a:r>
            <a:r>
              <a:rPr dirty="0">
                <a:latin typeface="Courier"/>
              </a:rPr>
              <a:t> </a:t>
            </a:r>
            <a:r>
              <a:rPr b="1" dirty="0">
                <a:solidFill>
                  <a:srgbClr val="007020"/>
                </a:solidFill>
                <a:latin typeface="Courier"/>
              </a:rPr>
              <a:t>range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40A070"/>
                </a:solidFill>
                <a:latin typeface="Courier"/>
              </a:rPr>
              <a:t>1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666666"/>
                </a:solidFill>
                <a:latin typeface="Courier"/>
              </a:rPr>
              <a:t>..</a:t>
            </a:r>
            <a:r>
              <a:rPr dirty="0">
                <a:latin typeface="Courier"/>
              </a:rPr>
              <a:t> </a:t>
            </a:r>
            <a:r>
              <a:rPr dirty="0" err="1">
                <a:latin typeface="Courier"/>
              </a:rPr>
              <a:t>Integer'Last</a:t>
            </a:r>
            <a:r>
              <a:rPr dirty="0">
                <a:latin typeface="Courier"/>
              </a:rPr>
              <a:t>;</a:t>
            </a:r>
            <a:br>
              <a:rPr dirty="0"/>
            </a:br>
            <a:r>
              <a:rPr b="1" dirty="0">
                <a:solidFill>
                  <a:srgbClr val="007020"/>
                </a:solidFill>
                <a:latin typeface="Courier"/>
              </a:rPr>
              <a:t>type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902000"/>
                </a:solidFill>
                <a:latin typeface="Courier"/>
              </a:rPr>
              <a:t>String</a:t>
            </a:r>
            <a:r>
              <a:rPr dirty="0">
                <a:latin typeface="Courier"/>
              </a:rPr>
              <a:t> </a:t>
            </a:r>
            <a:r>
              <a:rPr b="1" dirty="0">
                <a:solidFill>
                  <a:srgbClr val="007020"/>
                </a:solidFill>
                <a:latin typeface="Courier"/>
              </a:rPr>
              <a:t>is</a:t>
            </a:r>
            <a:r>
              <a:rPr dirty="0">
                <a:latin typeface="Courier"/>
              </a:rPr>
              <a:t> </a:t>
            </a:r>
            <a:r>
              <a:rPr b="1" dirty="0">
                <a:solidFill>
                  <a:srgbClr val="007020"/>
                </a:solidFill>
                <a:latin typeface="Courier"/>
              </a:rPr>
              <a:t>array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666666"/>
                </a:solidFill>
                <a:latin typeface="Courier"/>
              </a:rPr>
              <a:t>(</a:t>
            </a:r>
            <a:r>
              <a:rPr dirty="0">
                <a:latin typeface="Courier"/>
              </a:rPr>
              <a:t>Positive </a:t>
            </a:r>
            <a:r>
              <a:rPr b="1" dirty="0">
                <a:solidFill>
                  <a:srgbClr val="007020"/>
                </a:solidFill>
                <a:latin typeface="Courier"/>
              </a:rPr>
              <a:t>range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666666"/>
                </a:solidFill>
                <a:latin typeface="Courier"/>
              </a:rPr>
              <a:t>&lt;&gt;)</a:t>
            </a:r>
            <a:r>
              <a:rPr dirty="0">
                <a:latin typeface="Courier"/>
              </a:rPr>
              <a:t> </a:t>
            </a:r>
            <a:r>
              <a:rPr b="1" dirty="0">
                <a:solidFill>
                  <a:srgbClr val="007020"/>
                </a:solidFill>
                <a:latin typeface="Courier"/>
              </a:rPr>
              <a:t>of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902000"/>
                </a:solidFill>
                <a:latin typeface="Courier"/>
              </a:rPr>
              <a:t>Character</a:t>
            </a:r>
            <a:r>
              <a:rPr dirty="0">
                <a:latin typeface="Courier"/>
              </a:rPr>
              <a:t>;</a:t>
            </a:r>
          </a:p>
          <a:p>
            <a:pPr lvl="1"/>
            <a:r>
              <a:rPr b="1" dirty="0" err="1"/>
              <a:t>Wide_String</a:t>
            </a:r>
            <a:r>
              <a:rPr dirty="0"/>
              <a:t>, with </a:t>
            </a:r>
            <a:r>
              <a:rPr b="1" dirty="0" err="1"/>
              <a:t>Wide_Character</a:t>
            </a:r>
            <a:r>
              <a:rPr dirty="0"/>
              <a:t> as component</a:t>
            </a:r>
          </a:p>
          <a:p>
            <a:pPr lvl="1"/>
            <a:r>
              <a:rPr b="1" dirty="0" err="1"/>
              <a:t>Wide_Wide_String</a:t>
            </a:r>
            <a:r>
              <a:rPr dirty="0"/>
              <a:t>, with </a:t>
            </a:r>
            <a:r>
              <a:rPr b="1" dirty="0" err="1"/>
              <a:t>Wide_Wide_Character</a:t>
            </a:r>
            <a:r>
              <a:rPr dirty="0"/>
              <a:t> as component</a:t>
            </a:r>
          </a:p>
          <a:p>
            <a:pPr lvl="0"/>
            <a:r>
              <a:rPr dirty="0"/>
              <a:t>Can create your own</a:t>
            </a:r>
          </a:p>
        </p:txBody>
      </p:sp>
      <p:sp>
        <p:nvSpPr>
          <p:cNvPr id="12" name="Google Shape;58;p4">
            <a:extLst>
              <a:ext uri="{FF2B5EF4-FFF2-40B4-BE49-F238E27FC236}">
                <a16:creationId xmlns:a16="http://schemas.microsoft.com/office/drawing/2014/main" id="{45977752-279C-C3C7-A0B9-8D2ABCF772A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0445262" y="6236695"/>
            <a:ext cx="9085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40</a:t>
            </a:fld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32823-BD47-C67B-B783-950BA1B6E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8634" y="1709739"/>
            <a:ext cx="9968815" cy="2409460"/>
          </a:xfrm>
          <a:prstGeom prst="rect">
            <a:avLst/>
          </a:prstGeom>
        </p:spPr>
        <p:txBody>
          <a:bodyPr/>
          <a:lstStyle/>
          <a:p>
            <a:pPr marL="0" lvl="0" indent="0">
              <a:buNone/>
            </a:pPr>
            <a:r>
              <a:t>Aggregates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151A8-36F8-5058-BA25-E0F735499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1262" y="118037"/>
            <a:ext cx="10052538" cy="1246530"/>
          </a:xfrm>
          <a:prstGeom prst="rect">
            <a:avLst/>
          </a:prstGeom>
        </p:spPr>
        <p:txBody>
          <a:bodyPr/>
          <a:lstStyle/>
          <a:p>
            <a:pPr marL="0" lvl="0" indent="0">
              <a:buNone/>
            </a:pPr>
            <a:r>
              <a:rPr dirty="0"/>
              <a:t>Aggregate</a:t>
            </a:r>
            <a:r>
              <a:rPr lang="en-US" dirty="0"/>
              <a:t> “</a:t>
            </a:r>
            <a:r>
              <a:rPr dirty="0"/>
              <a:t>Positiona</a:t>
            </a:r>
            <a:r>
              <a:rPr lang="en-US" dirty="0"/>
              <a:t>l”</a:t>
            </a:r>
            <a:r>
              <a:rPr dirty="0"/>
              <a:t> Form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6B7B2E-300D-9A35-45B6-BACE44EE5D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dirty="0"/>
              <a:t>Specifies array component values explicitly</a:t>
            </a:r>
          </a:p>
          <a:p>
            <a:pPr lvl="0"/>
            <a:r>
              <a:rPr dirty="0"/>
              <a:t>Uses implicit ascending index values</a:t>
            </a:r>
          </a:p>
          <a:p>
            <a:pPr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sz="2400" b="1" dirty="0">
                <a:solidFill>
                  <a:srgbClr val="007020"/>
                </a:solidFill>
                <a:latin typeface="Courier"/>
              </a:rPr>
              <a:t>type</a:t>
            </a:r>
            <a:r>
              <a:rPr sz="2400" dirty="0">
                <a:latin typeface="Courier"/>
              </a:rPr>
              <a:t> Days </a:t>
            </a:r>
            <a:r>
              <a:rPr sz="2400" b="1" dirty="0">
                <a:solidFill>
                  <a:srgbClr val="007020"/>
                </a:solidFill>
                <a:latin typeface="Courier"/>
              </a:rPr>
              <a:t>is</a:t>
            </a:r>
            <a:r>
              <a:rPr sz="2400" dirty="0">
                <a:latin typeface="Courier"/>
              </a:rPr>
              <a:t> </a:t>
            </a:r>
            <a:r>
              <a:rPr sz="2400" dirty="0">
                <a:solidFill>
                  <a:srgbClr val="666666"/>
                </a:solidFill>
                <a:latin typeface="Courier"/>
              </a:rPr>
              <a:t>(</a:t>
            </a:r>
            <a:r>
              <a:rPr sz="2400" dirty="0">
                <a:latin typeface="Courier"/>
              </a:rPr>
              <a:t>Mon</a:t>
            </a:r>
            <a:r>
              <a:rPr sz="2400" dirty="0">
                <a:solidFill>
                  <a:srgbClr val="666666"/>
                </a:solidFill>
                <a:latin typeface="Courier"/>
              </a:rPr>
              <a:t>,</a:t>
            </a:r>
            <a:r>
              <a:rPr sz="2400" dirty="0">
                <a:latin typeface="Courier"/>
              </a:rPr>
              <a:t> Tue</a:t>
            </a:r>
            <a:r>
              <a:rPr sz="2400" dirty="0">
                <a:solidFill>
                  <a:srgbClr val="666666"/>
                </a:solidFill>
                <a:latin typeface="Courier"/>
              </a:rPr>
              <a:t>,</a:t>
            </a:r>
            <a:r>
              <a:rPr sz="2400" dirty="0">
                <a:latin typeface="Courier"/>
              </a:rPr>
              <a:t> Wed</a:t>
            </a:r>
            <a:r>
              <a:rPr sz="2400" dirty="0">
                <a:solidFill>
                  <a:srgbClr val="666666"/>
                </a:solidFill>
                <a:latin typeface="Courier"/>
              </a:rPr>
              <a:t>,</a:t>
            </a:r>
            <a:r>
              <a:rPr sz="2400" dirty="0">
                <a:latin typeface="Courier"/>
              </a:rPr>
              <a:t> Thu</a:t>
            </a:r>
            <a:r>
              <a:rPr sz="2400" dirty="0">
                <a:solidFill>
                  <a:srgbClr val="666666"/>
                </a:solidFill>
                <a:latin typeface="Courier"/>
              </a:rPr>
              <a:t>,</a:t>
            </a:r>
            <a:r>
              <a:rPr sz="2400" dirty="0">
                <a:latin typeface="Courier"/>
              </a:rPr>
              <a:t> Fri</a:t>
            </a:r>
            <a:r>
              <a:rPr sz="2400" dirty="0">
                <a:solidFill>
                  <a:srgbClr val="666666"/>
                </a:solidFill>
                <a:latin typeface="Courier"/>
              </a:rPr>
              <a:t>,</a:t>
            </a:r>
            <a:r>
              <a:rPr sz="2400" dirty="0">
                <a:latin typeface="Courier"/>
              </a:rPr>
              <a:t> Sat</a:t>
            </a:r>
            <a:r>
              <a:rPr sz="2400" dirty="0">
                <a:solidFill>
                  <a:srgbClr val="666666"/>
                </a:solidFill>
                <a:latin typeface="Courier"/>
              </a:rPr>
              <a:t>,</a:t>
            </a:r>
            <a:r>
              <a:rPr sz="2400" dirty="0">
                <a:latin typeface="Courier"/>
              </a:rPr>
              <a:t> Sun</a:t>
            </a:r>
            <a:r>
              <a:rPr sz="2400" dirty="0">
                <a:solidFill>
                  <a:srgbClr val="666666"/>
                </a:solidFill>
                <a:latin typeface="Courier"/>
              </a:rPr>
              <a:t>)</a:t>
            </a:r>
            <a:r>
              <a:rPr sz="2400" dirty="0">
                <a:latin typeface="Courier"/>
              </a:rPr>
              <a:t>;</a:t>
            </a:r>
            <a:br>
              <a:rPr sz="2400" dirty="0"/>
            </a:br>
            <a:r>
              <a:rPr sz="2400" b="1" dirty="0">
                <a:solidFill>
                  <a:srgbClr val="007020"/>
                </a:solidFill>
                <a:latin typeface="Courier"/>
              </a:rPr>
              <a:t>type</a:t>
            </a:r>
            <a:r>
              <a:rPr sz="2400" dirty="0">
                <a:latin typeface="Courier"/>
              </a:rPr>
              <a:t> Working </a:t>
            </a:r>
            <a:r>
              <a:rPr sz="2400" b="1" dirty="0">
                <a:solidFill>
                  <a:srgbClr val="007020"/>
                </a:solidFill>
                <a:latin typeface="Courier"/>
              </a:rPr>
              <a:t>is</a:t>
            </a:r>
            <a:r>
              <a:rPr sz="2400" dirty="0">
                <a:latin typeface="Courier"/>
              </a:rPr>
              <a:t> </a:t>
            </a:r>
            <a:r>
              <a:rPr sz="2400" b="1" dirty="0">
                <a:solidFill>
                  <a:srgbClr val="007020"/>
                </a:solidFill>
                <a:latin typeface="Courier"/>
              </a:rPr>
              <a:t>array</a:t>
            </a:r>
            <a:r>
              <a:rPr sz="2400" dirty="0">
                <a:latin typeface="Courier"/>
              </a:rPr>
              <a:t> </a:t>
            </a:r>
            <a:r>
              <a:rPr sz="2400" dirty="0">
                <a:solidFill>
                  <a:srgbClr val="666666"/>
                </a:solidFill>
                <a:latin typeface="Courier"/>
              </a:rPr>
              <a:t>(</a:t>
            </a:r>
            <a:r>
              <a:rPr sz="2400" dirty="0">
                <a:latin typeface="Courier"/>
              </a:rPr>
              <a:t>Days</a:t>
            </a:r>
            <a:r>
              <a:rPr sz="2400" dirty="0">
                <a:solidFill>
                  <a:srgbClr val="666666"/>
                </a:solidFill>
                <a:latin typeface="Courier"/>
              </a:rPr>
              <a:t>)</a:t>
            </a:r>
            <a:r>
              <a:rPr sz="2400" dirty="0">
                <a:latin typeface="Courier"/>
              </a:rPr>
              <a:t> </a:t>
            </a:r>
            <a:r>
              <a:rPr sz="2400" b="1" dirty="0">
                <a:solidFill>
                  <a:srgbClr val="007020"/>
                </a:solidFill>
                <a:latin typeface="Courier"/>
              </a:rPr>
              <a:t>of</a:t>
            </a:r>
            <a:r>
              <a:rPr sz="2400" dirty="0">
                <a:latin typeface="Courier"/>
              </a:rPr>
              <a:t> </a:t>
            </a:r>
            <a:r>
              <a:rPr sz="2400" dirty="0">
                <a:solidFill>
                  <a:srgbClr val="902000"/>
                </a:solidFill>
                <a:latin typeface="Courier"/>
              </a:rPr>
              <a:t>Boolean</a:t>
            </a:r>
            <a:r>
              <a:rPr sz="2400" dirty="0">
                <a:latin typeface="Courier"/>
              </a:rPr>
              <a:t>;</a:t>
            </a:r>
            <a:br>
              <a:rPr sz="2400" dirty="0"/>
            </a:br>
            <a:r>
              <a:rPr sz="2400" dirty="0">
                <a:latin typeface="Courier"/>
              </a:rPr>
              <a:t>Week </a:t>
            </a:r>
            <a:r>
              <a:rPr sz="2400" dirty="0">
                <a:solidFill>
                  <a:srgbClr val="666666"/>
                </a:solidFill>
                <a:latin typeface="Courier"/>
              </a:rPr>
              <a:t>:</a:t>
            </a:r>
            <a:r>
              <a:rPr sz="2400" dirty="0">
                <a:latin typeface="Courier"/>
              </a:rPr>
              <a:t> Working;</a:t>
            </a:r>
            <a:br>
              <a:rPr sz="2400" dirty="0"/>
            </a:br>
            <a:r>
              <a:rPr sz="2400" dirty="0">
                <a:solidFill>
                  <a:srgbClr val="666666"/>
                </a:solidFill>
                <a:latin typeface="Courier"/>
              </a:rPr>
              <a:t>...</a:t>
            </a:r>
            <a:br>
              <a:rPr sz="2400" dirty="0"/>
            </a:br>
            <a:r>
              <a:rPr sz="2400" i="1" dirty="0">
                <a:solidFill>
                  <a:srgbClr val="60A0B0"/>
                </a:solidFill>
                <a:latin typeface="Courier"/>
              </a:rPr>
              <a:t>-- Saturday and Sunday are False, everything else true</a:t>
            </a:r>
            <a:br>
              <a:rPr sz="2400" dirty="0"/>
            </a:br>
            <a:r>
              <a:rPr sz="2400" dirty="0">
                <a:latin typeface="Courier"/>
              </a:rPr>
              <a:t>Week </a:t>
            </a:r>
            <a:r>
              <a:rPr sz="2400" dirty="0">
                <a:solidFill>
                  <a:srgbClr val="666666"/>
                </a:solidFill>
                <a:latin typeface="Courier"/>
              </a:rPr>
              <a:t>:=</a:t>
            </a:r>
            <a:r>
              <a:rPr sz="2400" dirty="0">
                <a:latin typeface="Courier"/>
              </a:rPr>
              <a:t> </a:t>
            </a:r>
            <a:r>
              <a:rPr sz="2400" dirty="0">
                <a:solidFill>
                  <a:srgbClr val="666666"/>
                </a:solidFill>
                <a:latin typeface="Courier"/>
              </a:rPr>
              <a:t>(</a:t>
            </a:r>
            <a:r>
              <a:rPr sz="2400" dirty="0">
                <a:latin typeface="Courier"/>
              </a:rPr>
              <a:t>True</a:t>
            </a:r>
            <a:r>
              <a:rPr sz="2400" dirty="0">
                <a:solidFill>
                  <a:srgbClr val="666666"/>
                </a:solidFill>
                <a:latin typeface="Courier"/>
              </a:rPr>
              <a:t>,</a:t>
            </a:r>
            <a:r>
              <a:rPr sz="2400" dirty="0">
                <a:latin typeface="Courier"/>
              </a:rPr>
              <a:t> True</a:t>
            </a:r>
            <a:r>
              <a:rPr sz="2400" dirty="0">
                <a:solidFill>
                  <a:srgbClr val="666666"/>
                </a:solidFill>
                <a:latin typeface="Courier"/>
              </a:rPr>
              <a:t>,</a:t>
            </a:r>
            <a:r>
              <a:rPr sz="2400" dirty="0">
                <a:latin typeface="Courier"/>
              </a:rPr>
              <a:t> True</a:t>
            </a:r>
            <a:r>
              <a:rPr sz="2400" dirty="0">
                <a:solidFill>
                  <a:srgbClr val="666666"/>
                </a:solidFill>
                <a:latin typeface="Courier"/>
              </a:rPr>
              <a:t>,</a:t>
            </a:r>
            <a:r>
              <a:rPr sz="2400" dirty="0">
                <a:latin typeface="Courier"/>
              </a:rPr>
              <a:t> True</a:t>
            </a:r>
            <a:r>
              <a:rPr sz="2400" dirty="0">
                <a:solidFill>
                  <a:srgbClr val="666666"/>
                </a:solidFill>
                <a:latin typeface="Courier"/>
              </a:rPr>
              <a:t>,</a:t>
            </a:r>
            <a:r>
              <a:rPr sz="2400" dirty="0">
                <a:latin typeface="Courier"/>
              </a:rPr>
              <a:t> True</a:t>
            </a:r>
            <a:r>
              <a:rPr sz="2400" dirty="0">
                <a:solidFill>
                  <a:srgbClr val="666666"/>
                </a:solidFill>
                <a:latin typeface="Courier"/>
              </a:rPr>
              <a:t>,</a:t>
            </a:r>
            <a:r>
              <a:rPr sz="2400" dirty="0">
                <a:latin typeface="Courier"/>
              </a:rPr>
              <a:t> False</a:t>
            </a:r>
            <a:r>
              <a:rPr sz="2400" dirty="0">
                <a:solidFill>
                  <a:srgbClr val="666666"/>
                </a:solidFill>
                <a:latin typeface="Courier"/>
              </a:rPr>
              <a:t>,</a:t>
            </a:r>
            <a:r>
              <a:rPr sz="2400" dirty="0">
                <a:latin typeface="Courier"/>
              </a:rPr>
              <a:t> False</a:t>
            </a:r>
            <a:r>
              <a:rPr sz="2400" dirty="0">
                <a:solidFill>
                  <a:srgbClr val="666666"/>
                </a:solidFill>
                <a:latin typeface="Courier"/>
              </a:rPr>
              <a:t>)</a:t>
            </a:r>
            <a:r>
              <a:rPr sz="2400" dirty="0">
                <a:latin typeface="Courier"/>
              </a:rPr>
              <a:t>;</a:t>
            </a:r>
          </a:p>
        </p:txBody>
      </p:sp>
      <p:sp>
        <p:nvSpPr>
          <p:cNvPr id="12" name="Google Shape;58;p4">
            <a:extLst>
              <a:ext uri="{FF2B5EF4-FFF2-40B4-BE49-F238E27FC236}">
                <a16:creationId xmlns:a16="http://schemas.microsoft.com/office/drawing/2014/main" id="{45977752-279C-C3C7-A0B9-8D2ABCF772A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0445262" y="6236695"/>
            <a:ext cx="9085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42</a:t>
            </a:fld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151A8-36F8-5058-BA25-E0F735499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1262" y="118037"/>
            <a:ext cx="10052538" cy="1246530"/>
          </a:xfrm>
          <a:prstGeom prst="rect">
            <a:avLst/>
          </a:prstGeom>
        </p:spPr>
        <p:txBody>
          <a:bodyPr/>
          <a:lstStyle/>
          <a:p>
            <a:pPr marL="0" lvl="0" indent="0">
              <a:buNone/>
            </a:pPr>
            <a:r>
              <a:rPr dirty="0"/>
              <a:t>Aggregate</a:t>
            </a:r>
            <a:r>
              <a:rPr lang="en-US" dirty="0"/>
              <a:t> “</a:t>
            </a:r>
            <a:r>
              <a:rPr dirty="0"/>
              <a:t>Name</a:t>
            </a:r>
            <a:r>
              <a:rPr lang="en-US" dirty="0"/>
              <a:t>d” </a:t>
            </a:r>
            <a:r>
              <a:rPr dirty="0"/>
              <a:t>Form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6B7B2E-300D-9A35-45B6-BACE44EE5D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dirty="0"/>
              <a:t>Explicitly specifies both index and corresponding component values</a:t>
            </a:r>
          </a:p>
          <a:p>
            <a:pPr lvl="0"/>
            <a:r>
              <a:rPr dirty="0"/>
              <a:t>Allows any order to be specified</a:t>
            </a:r>
          </a:p>
          <a:p>
            <a:pPr lvl="0"/>
            <a:r>
              <a:rPr dirty="0"/>
              <a:t>Ranges and choice lists are allowed (like case choices)</a:t>
            </a:r>
          </a:p>
          <a:p>
            <a:pPr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sz="2400" b="1" dirty="0">
                <a:solidFill>
                  <a:srgbClr val="007020"/>
                </a:solidFill>
                <a:latin typeface="Courier"/>
              </a:rPr>
              <a:t>type</a:t>
            </a:r>
            <a:r>
              <a:rPr sz="2400" dirty="0">
                <a:latin typeface="Courier"/>
              </a:rPr>
              <a:t> Days </a:t>
            </a:r>
            <a:r>
              <a:rPr sz="2400" b="1" dirty="0">
                <a:solidFill>
                  <a:srgbClr val="007020"/>
                </a:solidFill>
                <a:latin typeface="Courier"/>
              </a:rPr>
              <a:t>is</a:t>
            </a:r>
            <a:r>
              <a:rPr sz="2400" dirty="0">
                <a:latin typeface="Courier"/>
              </a:rPr>
              <a:t> </a:t>
            </a:r>
            <a:r>
              <a:rPr sz="2400" dirty="0">
                <a:solidFill>
                  <a:srgbClr val="666666"/>
                </a:solidFill>
                <a:latin typeface="Courier"/>
              </a:rPr>
              <a:t>(</a:t>
            </a:r>
            <a:r>
              <a:rPr sz="2400" dirty="0">
                <a:latin typeface="Courier"/>
              </a:rPr>
              <a:t>Mon</a:t>
            </a:r>
            <a:r>
              <a:rPr sz="2400" dirty="0">
                <a:solidFill>
                  <a:srgbClr val="666666"/>
                </a:solidFill>
                <a:latin typeface="Courier"/>
              </a:rPr>
              <a:t>,</a:t>
            </a:r>
            <a:r>
              <a:rPr sz="2400" dirty="0">
                <a:latin typeface="Courier"/>
              </a:rPr>
              <a:t> Tue</a:t>
            </a:r>
            <a:r>
              <a:rPr sz="2400" dirty="0">
                <a:solidFill>
                  <a:srgbClr val="666666"/>
                </a:solidFill>
                <a:latin typeface="Courier"/>
              </a:rPr>
              <a:t>,</a:t>
            </a:r>
            <a:r>
              <a:rPr sz="2400" dirty="0">
                <a:latin typeface="Courier"/>
              </a:rPr>
              <a:t> Wed</a:t>
            </a:r>
            <a:r>
              <a:rPr sz="2400" dirty="0">
                <a:solidFill>
                  <a:srgbClr val="666666"/>
                </a:solidFill>
                <a:latin typeface="Courier"/>
              </a:rPr>
              <a:t>,</a:t>
            </a:r>
            <a:r>
              <a:rPr sz="2400" dirty="0">
                <a:latin typeface="Courier"/>
              </a:rPr>
              <a:t> Thu</a:t>
            </a:r>
            <a:r>
              <a:rPr sz="2400" dirty="0">
                <a:solidFill>
                  <a:srgbClr val="666666"/>
                </a:solidFill>
                <a:latin typeface="Courier"/>
              </a:rPr>
              <a:t>,</a:t>
            </a:r>
            <a:r>
              <a:rPr sz="2400" dirty="0">
                <a:latin typeface="Courier"/>
              </a:rPr>
              <a:t> Fri</a:t>
            </a:r>
            <a:r>
              <a:rPr sz="2400" dirty="0">
                <a:solidFill>
                  <a:srgbClr val="666666"/>
                </a:solidFill>
                <a:latin typeface="Courier"/>
              </a:rPr>
              <a:t>,</a:t>
            </a:r>
            <a:r>
              <a:rPr sz="2400" dirty="0">
                <a:latin typeface="Courier"/>
              </a:rPr>
              <a:t> Sat</a:t>
            </a:r>
            <a:r>
              <a:rPr sz="2400" dirty="0">
                <a:solidFill>
                  <a:srgbClr val="666666"/>
                </a:solidFill>
                <a:latin typeface="Courier"/>
              </a:rPr>
              <a:t>,</a:t>
            </a:r>
            <a:r>
              <a:rPr sz="2400" dirty="0">
                <a:latin typeface="Courier"/>
              </a:rPr>
              <a:t> Sun</a:t>
            </a:r>
            <a:r>
              <a:rPr sz="2400" dirty="0">
                <a:solidFill>
                  <a:srgbClr val="666666"/>
                </a:solidFill>
                <a:latin typeface="Courier"/>
              </a:rPr>
              <a:t>)</a:t>
            </a:r>
            <a:r>
              <a:rPr sz="2400" dirty="0">
                <a:latin typeface="Courier"/>
              </a:rPr>
              <a:t>;</a:t>
            </a:r>
            <a:br>
              <a:rPr sz="2400" dirty="0"/>
            </a:br>
            <a:r>
              <a:rPr sz="2400" b="1" dirty="0">
                <a:solidFill>
                  <a:srgbClr val="007020"/>
                </a:solidFill>
                <a:latin typeface="Courier"/>
              </a:rPr>
              <a:t>type</a:t>
            </a:r>
            <a:r>
              <a:rPr sz="2400" dirty="0">
                <a:latin typeface="Courier"/>
              </a:rPr>
              <a:t> Working </a:t>
            </a:r>
            <a:r>
              <a:rPr sz="2400" b="1" dirty="0">
                <a:solidFill>
                  <a:srgbClr val="007020"/>
                </a:solidFill>
                <a:latin typeface="Courier"/>
              </a:rPr>
              <a:t>is</a:t>
            </a:r>
            <a:r>
              <a:rPr sz="2400" dirty="0">
                <a:latin typeface="Courier"/>
              </a:rPr>
              <a:t> </a:t>
            </a:r>
            <a:r>
              <a:rPr sz="2400" b="1" dirty="0">
                <a:solidFill>
                  <a:srgbClr val="007020"/>
                </a:solidFill>
                <a:latin typeface="Courier"/>
              </a:rPr>
              <a:t>array</a:t>
            </a:r>
            <a:r>
              <a:rPr sz="2400" dirty="0">
                <a:latin typeface="Courier"/>
              </a:rPr>
              <a:t> </a:t>
            </a:r>
            <a:r>
              <a:rPr sz="2400" dirty="0">
                <a:solidFill>
                  <a:srgbClr val="666666"/>
                </a:solidFill>
                <a:latin typeface="Courier"/>
              </a:rPr>
              <a:t>(</a:t>
            </a:r>
            <a:r>
              <a:rPr sz="2400" dirty="0">
                <a:latin typeface="Courier"/>
              </a:rPr>
              <a:t>Days</a:t>
            </a:r>
            <a:r>
              <a:rPr sz="2400" dirty="0">
                <a:solidFill>
                  <a:srgbClr val="666666"/>
                </a:solidFill>
                <a:latin typeface="Courier"/>
              </a:rPr>
              <a:t>)</a:t>
            </a:r>
            <a:r>
              <a:rPr sz="2400" dirty="0">
                <a:latin typeface="Courier"/>
              </a:rPr>
              <a:t> </a:t>
            </a:r>
            <a:r>
              <a:rPr sz="2400" b="1" dirty="0">
                <a:solidFill>
                  <a:srgbClr val="007020"/>
                </a:solidFill>
                <a:latin typeface="Courier"/>
              </a:rPr>
              <a:t>of</a:t>
            </a:r>
            <a:r>
              <a:rPr sz="2400" dirty="0">
                <a:latin typeface="Courier"/>
              </a:rPr>
              <a:t> </a:t>
            </a:r>
            <a:r>
              <a:rPr sz="2400" dirty="0">
                <a:solidFill>
                  <a:srgbClr val="902000"/>
                </a:solidFill>
                <a:latin typeface="Courier"/>
              </a:rPr>
              <a:t>Boolean</a:t>
            </a:r>
            <a:r>
              <a:rPr sz="2400" dirty="0">
                <a:latin typeface="Courier"/>
              </a:rPr>
              <a:t>;</a:t>
            </a:r>
            <a:br>
              <a:rPr sz="2400" dirty="0"/>
            </a:br>
            <a:r>
              <a:rPr sz="2400" dirty="0">
                <a:latin typeface="Courier"/>
              </a:rPr>
              <a:t>Week </a:t>
            </a:r>
            <a:r>
              <a:rPr sz="2400" dirty="0">
                <a:solidFill>
                  <a:srgbClr val="666666"/>
                </a:solidFill>
                <a:latin typeface="Courier"/>
              </a:rPr>
              <a:t>:</a:t>
            </a:r>
            <a:r>
              <a:rPr sz="2400" dirty="0">
                <a:latin typeface="Courier"/>
              </a:rPr>
              <a:t> Working;</a:t>
            </a:r>
            <a:br>
              <a:rPr sz="2400" dirty="0"/>
            </a:br>
            <a:r>
              <a:rPr sz="2400" dirty="0">
                <a:solidFill>
                  <a:srgbClr val="666666"/>
                </a:solidFill>
                <a:latin typeface="Courier"/>
              </a:rPr>
              <a:t>...</a:t>
            </a:r>
            <a:br>
              <a:rPr sz="2400" dirty="0"/>
            </a:br>
            <a:r>
              <a:rPr sz="2400" dirty="0">
                <a:latin typeface="Courier"/>
              </a:rPr>
              <a:t>Week </a:t>
            </a:r>
            <a:r>
              <a:rPr sz="2400" dirty="0">
                <a:solidFill>
                  <a:srgbClr val="666666"/>
                </a:solidFill>
                <a:latin typeface="Courier"/>
              </a:rPr>
              <a:t>:=</a:t>
            </a:r>
            <a:r>
              <a:rPr sz="2400" dirty="0">
                <a:latin typeface="Courier"/>
              </a:rPr>
              <a:t> </a:t>
            </a:r>
            <a:r>
              <a:rPr sz="2400" dirty="0">
                <a:solidFill>
                  <a:srgbClr val="666666"/>
                </a:solidFill>
                <a:latin typeface="Courier"/>
              </a:rPr>
              <a:t>(</a:t>
            </a:r>
            <a:r>
              <a:rPr sz="2400" dirty="0">
                <a:latin typeface="Courier"/>
              </a:rPr>
              <a:t>Sat </a:t>
            </a:r>
            <a:r>
              <a:rPr sz="2400" dirty="0">
                <a:solidFill>
                  <a:srgbClr val="666666"/>
                </a:solidFill>
                <a:latin typeface="Courier"/>
              </a:rPr>
              <a:t>=&gt;</a:t>
            </a:r>
            <a:r>
              <a:rPr sz="2400" dirty="0">
                <a:latin typeface="Courier"/>
              </a:rPr>
              <a:t> False</a:t>
            </a:r>
            <a:r>
              <a:rPr sz="2400" dirty="0">
                <a:solidFill>
                  <a:srgbClr val="666666"/>
                </a:solidFill>
                <a:latin typeface="Courier"/>
              </a:rPr>
              <a:t>,</a:t>
            </a:r>
            <a:r>
              <a:rPr sz="2400" dirty="0">
                <a:latin typeface="Courier"/>
              </a:rPr>
              <a:t> Sun </a:t>
            </a:r>
            <a:r>
              <a:rPr sz="2400" dirty="0">
                <a:solidFill>
                  <a:srgbClr val="666666"/>
                </a:solidFill>
                <a:latin typeface="Courier"/>
              </a:rPr>
              <a:t>=&gt;</a:t>
            </a:r>
            <a:r>
              <a:rPr sz="2400" dirty="0">
                <a:latin typeface="Courier"/>
              </a:rPr>
              <a:t> False</a:t>
            </a:r>
            <a:r>
              <a:rPr sz="2400" dirty="0">
                <a:solidFill>
                  <a:srgbClr val="666666"/>
                </a:solidFill>
                <a:latin typeface="Courier"/>
              </a:rPr>
              <a:t>,</a:t>
            </a:r>
            <a:r>
              <a:rPr sz="2400" dirty="0">
                <a:latin typeface="Courier"/>
              </a:rPr>
              <a:t> </a:t>
            </a:r>
            <a:r>
              <a:rPr sz="2400" dirty="0" err="1">
                <a:latin typeface="Courier"/>
              </a:rPr>
              <a:t>Mon</a:t>
            </a:r>
            <a:r>
              <a:rPr sz="2400" dirty="0" err="1">
                <a:solidFill>
                  <a:srgbClr val="666666"/>
                </a:solidFill>
                <a:latin typeface="Courier"/>
              </a:rPr>
              <a:t>..</a:t>
            </a:r>
            <a:r>
              <a:rPr sz="2400" dirty="0" err="1">
                <a:latin typeface="Courier"/>
              </a:rPr>
              <a:t>Fri</a:t>
            </a:r>
            <a:r>
              <a:rPr sz="2400" dirty="0">
                <a:latin typeface="Courier"/>
              </a:rPr>
              <a:t> </a:t>
            </a:r>
            <a:r>
              <a:rPr sz="2400" dirty="0">
                <a:solidFill>
                  <a:srgbClr val="666666"/>
                </a:solidFill>
                <a:latin typeface="Courier"/>
              </a:rPr>
              <a:t>=&gt;</a:t>
            </a:r>
            <a:r>
              <a:rPr sz="2400" dirty="0">
                <a:latin typeface="Courier"/>
              </a:rPr>
              <a:t> True</a:t>
            </a:r>
            <a:r>
              <a:rPr sz="2400" dirty="0">
                <a:solidFill>
                  <a:srgbClr val="666666"/>
                </a:solidFill>
                <a:latin typeface="Courier"/>
              </a:rPr>
              <a:t>)</a:t>
            </a:r>
            <a:r>
              <a:rPr sz="2400" dirty="0">
                <a:latin typeface="Courier"/>
              </a:rPr>
              <a:t>;</a:t>
            </a:r>
            <a:br>
              <a:rPr sz="2400" dirty="0"/>
            </a:br>
            <a:r>
              <a:rPr sz="2400" dirty="0">
                <a:latin typeface="Courier"/>
              </a:rPr>
              <a:t>Week </a:t>
            </a:r>
            <a:r>
              <a:rPr sz="2400" dirty="0">
                <a:solidFill>
                  <a:srgbClr val="666666"/>
                </a:solidFill>
                <a:latin typeface="Courier"/>
              </a:rPr>
              <a:t>:=</a:t>
            </a:r>
            <a:r>
              <a:rPr sz="2400" dirty="0">
                <a:latin typeface="Courier"/>
              </a:rPr>
              <a:t> </a:t>
            </a:r>
            <a:r>
              <a:rPr sz="2400" dirty="0">
                <a:solidFill>
                  <a:srgbClr val="666666"/>
                </a:solidFill>
                <a:latin typeface="Courier"/>
              </a:rPr>
              <a:t>(</a:t>
            </a:r>
            <a:r>
              <a:rPr sz="2400" dirty="0">
                <a:latin typeface="Courier"/>
              </a:rPr>
              <a:t>Sat </a:t>
            </a:r>
            <a:r>
              <a:rPr sz="2400" dirty="0">
                <a:solidFill>
                  <a:srgbClr val="666666"/>
                </a:solidFill>
                <a:latin typeface="Courier"/>
              </a:rPr>
              <a:t>|</a:t>
            </a:r>
            <a:r>
              <a:rPr sz="2400" dirty="0">
                <a:latin typeface="Courier"/>
              </a:rPr>
              <a:t> Sun </a:t>
            </a:r>
            <a:r>
              <a:rPr sz="2400" dirty="0">
                <a:solidFill>
                  <a:srgbClr val="666666"/>
                </a:solidFill>
                <a:latin typeface="Courier"/>
              </a:rPr>
              <a:t>=&gt;</a:t>
            </a:r>
            <a:r>
              <a:rPr sz="2400" dirty="0">
                <a:latin typeface="Courier"/>
              </a:rPr>
              <a:t> False</a:t>
            </a:r>
            <a:r>
              <a:rPr sz="2400" dirty="0">
                <a:solidFill>
                  <a:srgbClr val="666666"/>
                </a:solidFill>
                <a:latin typeface="Courier"/>
              </a:rPr>
              <a:t>,</a:t>
            </a:r>
            <a:r>
              <a:rPr sz="2400" dirty="0">
                <a:latin typeface="Courier"/>
              </a:rPr>
              <a:t> </a:t>
            </a:r>
            <a:r>
              <a:rPr sz="2400" dirty="0" err="1">
                <a:latin typeface="Courier"/>
              </a:rPr>
              <a:t>Mon</a:t>
            </a:r>
            <a:r>
              <a:rPr sz="2400" dirty="0" err="1">
                <a:solidFill>
                  <a:srgbClr val="666666"/>
                </a:solidFill>
                <a:latin typeface="Courier"/>
              </a:rPr>
              <a:t>..</a:t>
            </a:r>
            <a:r>
              <a:rPr sz="2400" dirty="0" err="1">
                <a:latin typeface="Courier"/>
              </a:rPr>
              <a:t>Fri</a:t>
            </a:r>
            <a:r>
              <a:rPr sz="2400" dirty="0">
                <a:latin typeface="Courier"/>
              </a:rPr>
              <a:t> </a:t>
            </a:r>
            <a:r>
              <a:rPr sz="2400" dirty="0">
                <a:solidFill>
                  <a:srgbClr val="666666"/>
                </a:solidFill>
                <a:latin typeface="Courier"/>
              </a:rPr>
              <a:t>=&gt;</a:t>
            </a:r>
            <a:r>
              <a:rPr sz="2400" dirty="0">
                <a:latin typeface="Courier"/>
              </a:rPr>
              <a:t> True</a:t>
            </a:r>
            <a:r>
              <a:rPr sz="2400" dirty="0">
                <a:solidFill>
                  <a:srgbClr val="666666"/>
                </a:solidFill>
                <a:latin typeface="Courier"/>
              </a:rPr>
              <a:t>)</a:t>
            </a:r>
            <a:r>
              <a:rPr sz="2400" dirty="0">
                <a:latin typeface="Courier"/>
              </a:rPr>
              <a:t>;</a:t>
            </a:r>
          </a:p>
        </p:txBody>
      </p:sp>
      <p:sp>
        <p:nvSpPr>
          <p:cNvPr id="12" name="Google Shape;58;p4">
            <a:extLst>
              <a:ext uri="{FF2B5EF4-FFF2-40B4-BE49-F238E27FC236}">
                <a16:creationId xmlns:a16="http://schemas.microsoft.com/office/drawing/2014/main" id="{45977752-279C-C3C7-A0B9-8D2ABCF772A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0445262" y="6236695"/>
            <a:ext cx="9085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43</a:t>
            </a:fld>
            <a:endParaRPr 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151A8-36F8-5058-BA25-E0F735499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1262" y="118037"/>
            <a:ext cx="10052538" cy="1246530"/>
          </a:xfrm>
          <a:prstGeom prst="rect">
            <a:avLst/>
          </a:prstGeom>
        </p:spPr>
        <p:txBody>
          <a:bodyPr/>
          <a:lstStyle/>
          <a:p>
            <a:pPr marL="0" lvl="0" indent="0">
              <a:buNone/>
            </a:pPr>
            <a:r>
              <a:rPr lang="en-US" dirty="0"/>
              <a:t>“</a:t>
            </a:r>
            <a:r>
              <a:rPr dirty="0"/>
              <a:t>Other</a:t>
            </a:r>
            <a:r>
              <a:rPr lang="en-US" dirty="0"/>
              <a:t>s”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6B7B2E-300D-9A35-45B6-BACE44EE5D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dirty="0"/>
              <a:t>Indicates all components not yet assigned a value</a:t>
            </a:r>
          </a:p>
          <a:p>
            <a:pPr lvl="0"/>
            <a:r>
              <a:rPr dirty="0"/>
              <a:t>All remaining components get this single value</a:t>
            </a:r>
          </a:p>
          <a:p>
            <a:pPr lvl="0"/>
            <a:r>
              <a:rPr dirty="0"/>
              <a:t>Similar to case statement's </a:t>
            </a:r>
            <a:r>
              <a:rPr dirty="0">
                <a:latin typeface="Courier"/>
              </a:rPr>
              <a:t>others</a:t>
            </a:r>
          </a:p>
          <a:p>
            <a:pPr lvl="0"/>
            <a:r>
              <a:rPr dirty="0"/>
              <a:t>Can be used to apply defaults too</a:t>
            </a:r>
          </a:p>
          <a:p>
            <a:pPr lvl="0" indent="0">
              <a:buNone/>
            </a:pPr>
            <a:r>
              <a:rPr sz="2400" b="1" dirty="0">
                <a:solidFill>
                  <a:srgbClr val="007020"/>
                </a:solidFill>
                <a:latin typeface="Courier"/>
              </a:rPr>
              <a:t>type</a:t>
            </a:r>
            <a:r>
              <a:rPr sz="2400" dirty="0">
                <a:latin typeface="Courier"/>
              </a:rPr>
              <a:t> Schedule </a:t>
            </a:r>
            <a:r>
              <a:rPr sz="2400" b="1" dirty="0">
                <a:solidFill>
                  <a:srgbClr val="007020"/>
                </a:solidFill>
                <a:latin typeface="Courier"/>
              </a:rPr>
              <a:t>is</a:t>
            </a:r>
            <a:r>
              <a:rPr sz="2400" dirty="0">
                <a:latin typeface="Courier"/>
              </a:rPr>
              <a:t> </a:t>
            </a:r>
            <a:r>
              <a:rPr sz="2400" b="1" dirty="0">
                <a:solidFill>
                  <a:srgbClr val="007020"/>
                </a:solidFill>
                <a:latin typeface="Courier"/>
              </a:rPr>
              <a:t>array</a:t>
            </a:r>
            <a:r>
              <a:rPr sz="2400" dirty="0">
                <a:latin typeface="Courier"/>
              </a:rPr>
              <a:t> </a:t>
            </a:r>
            <a:r>
              <a:rPr sz="2400" dirty="0">
                <a:solidFill>
                  <a:srgbClr val="666666"/>
                </a:solidFill>
                <a:latin typeface="Courier"/>
              </a:rPr>
              <a:t>(</a:t>
            </a:r>
            <a:r>
              <a:rPr sz="2400" dirty="0">
                <a:latin typeface="Courier"/>
              </a:rPr>
              <a:t>Days</a:t>
            </a:r>
            <a:r>
              <a:rPr sz="2400" dirty="0">
                <a:solidFill>
                  <a:srgbClr val="666666"/>
                </a:solidFill>
                <a:latin typeface="Courier"/>
              </a:rPr>
              <a:t>)</a:t>
            </a:r>
            <a:r>
              <a:rPr sz="2400" dirty="0">
                <a:latin typeface="Courier"/>
              </a:rPr>
              <a:t> </a:t>
            </a:r>
            <a:r>
              <a:rPr sz="2400" b="1" dirty="0">
                <a:solidFill>
                  <a:srgbClr val="007020"/>
                </a:solidFill>
                <a:latin typeface="Courier"/>
              </a:rPr>
              <a:t>of</a:t>
            </a:r>
            <a:r>
              <a:rPr sz="2400" dirty="0">
                <a:latin typeface="Courier"/>
              </a:rPr>
              <a:t> </a:t>
            </a:r>
            <a:r>
              <a:rPr sz="2400" dirty="0">
                <a:solidFill>
                  <a:srgbClr val="902000"/>
                </a:solidFill>
                <a:latin typeface="Courier"/>
              </a:rPr>
              <a:t>Float</a:t>
            </a:r>
            <a:r>
              <a:rPr sz="2400" dirty="0">
                <a:latin typeface="Courier"/>
              </a:rPr>
              <a:t>;</a:t>
            </a:r>
            <a:br>
              <a:rPr sz="2400" dirty="0"/>
            </a:br>
            <a:r>
              <a:rPr sz="2400" dirty="0">
                <a:latin typeface="Courier"/>
              </a:rPr>
              <a:t>Work </a:t>
            </a:r>
            <a:r>
              <a:rPr sz="2400" dirty="0">
                <a:solidFill>
                  <a:srgbClr val="666666"/>
                </a:solidFill>
                <a:latin typeface="Courier"/>
              </a:rPr>
              <a:t>:</a:t>
            </a:r>
            <a:r>
              <a:rPr sz="2400" dirty="0">
                <a:latin typeface="Courier"/>
              </a:rPr>
              <a:t> Schedule;</a:t>
            </a:r>
            <a:br>
              <a:rPr sz="2400" dirty="0"/>
            </a:br>
            <a:r>
              <a:rPr sz="2400" dirty="0">
                <a:latin typeface="Courier"/>
              </a:rPr>
              <a:t>Normal </a:t>
            </a:r>
            <a:r>
              <a:rPr sz="2400" dirty="0">
                <a:solidFill>
                  <a:srgbClr val="666666"/>
                </a:solidFill>
                <a:latin typeface="Courier"/>
              </a:rPr>
              <a:t>:</a:t>
            </a:r>
            <a:r>
              <a:rPr sz="2400" dirty="0">
                <a:latin typeface="Courier"/>
              </a:rPr>
              <a:t> </a:t>
            </a:r>
            <a:r>
              <a:rPr sz="2400" b="1" dirty="0">
                <a:solidFill>
                  <a:srgbClr val="007020"/>
                </a:solidFill>
                <a:latin typeface="Courier"/>
              </a:rPr>
              <a:t>constant</a:t>
            </a:r>
            <a:r>
              <a:rPr sz="2400" dirty="0">
                <a:latin typeface="Courier"/>
              </a:rPr>
              <a:t> Schedule </a:t>
            </a:r>
            <a:r>
              <a:rPr sz="2400" dirty="0">
                <a:solidFill>
                  <a:srgbClr val="666666"/>
                </a:solidFill>
                <a:latin typeface="Courier"/>
              </a:rPr>
              <a:t>:=</a:t>
            </a:r>
            <a:r>
              <a:rPr sz="2400" dirty="0">
                <a:latin typeface="Courier"/>
              </a:rPr>
              <a:t> </a:t>
            </a:r>
            <a:r>
              <a:rPr sz="2400" dirty="0">
                <a:solidFill>
                  <a:srgbClr val="666666"/>
                </a:solidFill>
                <a:latin typeface="Courier"/>
              </a:rPr>
              <a:t>(</a:t>
            </a:r>
            <a:r>
              <a:rPr sz="2400" dirty="0">
                <a:solidFill>
                  <a:srgbClr val="40A070"/>
                </a:solidFill>
                <a:latin typeface="Courier"/>
              </a:rPr>
              <a:t>8.0</a:t>
            </a:r>
            <a:r>
              <a:rPr sz="2400" dirty="0">
                <a:solidFill>
                  <a:srgbClr val="666666"/>
                </a:solidFill>
                <a:latin typeface="Courier"/>
              </a:rPr>
              <a:t>,</a:t>
            </a:r>
            <a:r>
              <a:rPr sz="2400" dirty="0">
                <a:latin typeface="Courier"/>
              </a:rPr>
              <a:t> </a:t>
            </a:r>
            <a:r>
              <a:rPr sz="2400" dirty="0">
                <a:solidFill>
                  <a:srgbClr val="40A070"/>
                </a:solidFill>
                <a:latin typeface="Courier"/>
              </a:rPr>
              <a:t>8.0</a:t>
            </a:r>
            <a:r>
              <a:rPr sz="2400" dirty="0">
                <a:solidFill>
                  <a:srgbClr val="666666"/>
                </a:solidFill>
                <a:latin typeface="Courier"/>
              </a:rPr>
              <a:t>,</a:t>
            </a:r>
            <a:r>
              <a:rPr sz="2400" dirty="0">
                <a:latin typeface="Courier"/>
              </a:rPr>
              <a:t> </a:t>
            </a:r>
            <a:r>
              <a:rPr sz="2400" dirty="0">
                <a:solidFill>
                  <a:srgbClr val="40A070"/>
                </a:solidFill>
                <a:latin typeface="Courier"/>
              </a:rPr>
              <a:t>8.0</a:t>
            </a:r>
            <a:r>
              <a:rPr sz="2400" dirty="0">
                <a:solidFill>
                  <a:srgbClr val="666666"/>
                </a:solidFill>
                <a:latin typeface="Courier"/>
              </a:rPr>
              <a:t>,</a:t>
            </a:r>
            <a:r>
              <a:rPr sz="2400" dirty="0">
                <a:latin typeface="Courier"/>
              </a:rPr>
              <a:t> </a:t>
            </a:r>
            <a:r>
              <a:rPr sz="2400" dirty="0">
                <a:solidFill>
                  <a:srgbClr val="40A070"/>
                </a:solidFill>
                <a:latin typeface="Courier"/>
              </a:rPr>
              <a:t>8.0</a:t>
            </a:r>
            <a:r>
              <a:rPr sz="2400" dirty="0">
                <a:solidFill>
                  <a:srgbClr val="666666"/>
                </a:solidFill>
                <a:latin typeface="Courier"/>
              </a:rPr>
              <a:t>,</a:t>
            </a:r>
            <a:r>
              <a:rPr sz="2400" dirty="0">
                <a:latin typeface="Courier"/>
              </a:rPr>
              <a:t> </a:t>
            </a:r>
            <a:r>
              <a:rPr sz="2400" dirty="0">
                <a:solidFill>
                  <a:srgbClr val="40A070"/>
                </a:solidFill>
                <a:latin typeface="Courier"/>
              </a:rPr>
              <a:t>8.0</a:t>
            </a:r>
            <a:r>
              <a:rPr sz="2400" dirty="0">
                <a:solidFill>
                  <a:srgbClr val="666666"/>
                </a:solidFill>
                <a:latin typeface="Courier"/>
              </a:rPr>
              <a:t>,</a:t>
            </a:r>
            <a:br>
              <a:rPr sz="2400" dirty="0"/>
            </a:br>
            <a:r>
              <a:rPr sz="2400" dirty="0">
                <a:latin typeface="Courier"/>
              </a:rPr>
              <a:t>                               </a:t>
            </a:r>
            <a:r>
              <a:rPr sz="2400" b="1" dirty="0">
                <a:solidFill>
                  <a:srgbClr val="007020"/>
                </a:solidFill>
                <a:latin typeface="Courier"/>
              </a:rPr>
              <a:t>others</a:t>
            </a:r>
            <a:r>
              <a:rPr sz="2400" dirty="0">
                <a:latin typeface="Courier"/>
              </a:rPr>
              <a:t> </a:t>
            </a:r>
            <a:r>
              <a:rPr sz="2400" dirty="0">
                <a:solidFill>
                  <a:srgbClr val="666666"/>
                </a:solidFill>
                <a:latin typeface="Courier"/>
              </a:rPr>
              <a:t>=&gt;</a:t>
            </a:r>
            <a:r>
              <a:rPr sz="2400" dirty="0">
                <a:latin typeface="Courier"/>
              </a:rPr>
              <a:t> </a:t>
            </a:r>
            <a:r>
              <a:rPr sz="2400" dirty="0">
                <a:solidFill>
                  <a:srgbClr val="40A070"/>
                </a:solidFill>
                <a:latin typeface="Courier"/>
              </a:rPr>
              <a:t>0.0</a:t>
            </a:r>
            <a:r>
              <a:rPr sz="2400" dirty="0">
                <a:solidFill>
                  <a:srgbClr val="666666"/>
                </a:solidFill>
                <a:latin typeface="Courier"/>
              </a:rPr>
              <a:t>)</a:t>
            </a:r>
            <a:r>
              <a:rPr sz="2400" dirty="0">
                <a:latin typeface="Courier"/>
              </a:rPr>
              <a:t>;</a:t>
            </a:r>
          </a:p>
        </p:txBody>
      </p:sp>
      <p:sp>
        <p:nvSpPr>
          <p:cNvPr id="12" name="Google Shape;58;p4">
            <a:extLst>
              <a:ext uri="{FF2B5EF4-FFF2-40B4-BE49-F238E27FC236}">
                <a16:creationId xmlns:a16="http://schemas.microsoft.com/office/drawing/2014/main" id="{45977752-279C-C3C7-A0B9-8D2ABCF772A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0445262" y="6236695"/>
            <a:ext cx="9085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44</a:t>
            </a:fld>
            <a:endParaRPr 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32823-BD47-C67B-B783-950BA1B6EB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 marL="0" lvl="0" indent="0">
              <a:buNone/>
            </a:pPr>
            <a:r>
              <a:t>Record Types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E92274-0AA0-6CB7-D8AB-DC4686606DA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151A8-36F8-5058-BA25-E0F735499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1262" y="118037"/>
            <a:ext cx="10052538" cy="1246530"/>
          </a:xfrm>
          <a:prstGeom prst="rect">
            <a:avLst/>
          </a:prstGeom>
        </p:spPr>
        <p:txBody>
          <a:bodyPr/>
          <a:lstStyle/>
          <a:p>
            <a:pPr marL="0" lvl="0" indent="0">
              <a:buNone/>
            </a:pPr>
            <a:r>
              <a:t>Syntax and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6B7B2E-300D-9A35-45B6-BACE44EE5D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lvl="0"/>
            <a:r>
              <a:rPr dirty="0"/>
              <a:t>Syntax (simplified)</a:t>
            </a:r>
          </a:p>
          <a:p>
            <a:pPr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b="1" dirty="0">
                <a:solidFill>
                  <a:srgbClr val="007020"/>
                </a:solidFill>
                <a:latin typeface="Courier"/>
              </a:rPr>
              <a:t>type</a:t>
            </a:r>
            <a:r>
              <a:rPr dirty="0">
                <a:latin typeface="Courier"/>
              </a:rPr>
              <a:t> T </a:t>
            </a:r>
            <a:r>
              <a:rPr b="1" dirty="0">
                <a:solidFill>
                  <a:srgbClr val="007020"/>
                </a:solidFill>
                <a:latin typeface="Courier"/>
              </a:rPr>
              <a:t>is</a:t>
            </a:r>
            <a:r>
              <a:rPr dirty="0">
                <a:latin typeface="Courier"/>
              </a:rPr>
              <a:t> </a:t>
            </a:r>
            <a:r>
              <a:rPr b="1" dirty="0">
                <a:solidFill>
                  <a:srgbClr val="007020"/>
                </a:solidFill>
                <a:latin typeface="Courier"/>
              </a:rPr>
              <a:t>record</a:t>
            </a:r>
            <a:br>
              <a:rPr dirty="0"/>
            </a:br>
            <a:r>
              <a:rPr dirty="0">
                <a:latin typeface="Courier"/>
              </a:rPr>
              <a:t>   </a:t>
            </a:r>
            <a:r>
              <a:rPr dirty="0" err="1">
                <a:latin typeface="Courier"/>
              </a:rPr>
              <a:t>Component_Name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666666"/>
                </a:solidFill>
                <a:latin typeface="Courier"/>
              </a:rPr>
              <a:t>:</a:t>
            </a:r>
            <a:r>
              <a:rPr dirty="0">
                <a:latin typeface="Courier"/>
              </a:rPr>
              <a:t> </a:t>
            </a:r>
            <a:r>
              <a:rPr b="1" dirty="0">
                <a:solidFill>
                  <a:srgbClr val="007020"/>
                </a:solidFill>
                <a:latin typeface="Courier"/>
              </a:rPr>
              <a:t>Type</a:t>
            </a:r>
            <a:r>
              <a:rPr dirty="0">
                <a:latin typeface="Courier"/>
              </a:rPr>
              <a:t> [</a:t>
            </a:r>
            <a:r>
              <a:rPr dirty="0">
                <a:solidFill>
                  <a:srgbClr val="666666"/>
                </a:solidFill>
                <a:latin typeface="Courier"/>
              </a:rPr>
              <a:t>:=</a:t>
            </a:r>
            <a:r>
              <a:rPr dirty="0">
                <a:latin typeface="Courier"/>
              </a:rPr>
              <a:t> </a:t>
            </a:r>
            <a:r>
              <a:rPr dirty="0" err="1">
                <a:latin typeface="Courier"/>
              </a:rPr>
              <a:t>Default_Value</a:t>
            </a:r>
            <a:r>
              <a:rPr dirty="0">
                <a:latin typeface="Courier"/>
              </a:rPr>
              <a:t>];</a:t>
            </a:r>
            <a:br>
              <a:rPr dirty="0"/>
            </a:br>
            <a:r>
              <a:rPr dirty="0">
                <a:latin typeface="Courier"/>
              </a:rPr>
              <a:t>   </a:t>
            </a:r>
            <a:r>
              <a:rPr dirty="0">
                <a:solidFill>
                  <a:srgbClr val="666666"/>
                </a:solidFill>
                <a:latin typeface="Courier"/>
              </a:rPr>
              <a:t>...</a:t>
            </a:r>
            <a:br>
              <a:rPr dirty="0"/>
            </a:br>
            <a:r>
              <a:rPr b="1" dirty="0">
                <a:solidFill>
                  <a:srgbClr val="007020"/>
                </a:solidFill>
                <a:latin typeface="Courier"/>
              </a:rPr>
              <a:t>end record</a:t>
            </a:r>
            <a:r>
              <a:rPr dirty="0">
                <a:latin typeface="Courier"/>
              </a:rPr>
              <a:t>;</a:t>
            </a:r>
            <a:br>
              <a:rPr dirty="0"/>
            </a:br>
            <a:br>
              <a:rPr dirty="0"/>
            </a:br>
            <a:r>
              <a:rPr b="1" dirty="0">
                <a:solidFill>
                  <a:srgbClr val="007020"/>
                </a:solidFill>
                <a:latin typeface="Courier"/>
              </a:rPr>
              <a:t>type</a:t>
            </a:r>
            <a:r>
              <a:rPr dirty="0">
                <a:latin typeface="Courier"/>
              </a:rPr>
              <a:t> </a:t>
            </a:r>
            <a:r>
              <a:rPr dirty="0" err="1">
                <a:latin typeface="Courier"/>
              </a:rPr>
              <a:t>T_Empty</a:t>
            </a:r>
            <a:r>
              <a:rPr dirty="0">
                <a:latin typeface="Courier"/>
              </a:rPr>
              <a:t> </a:t>
            </a:r>
            <a:r>
              <a:rPr b="1" dirty="0">
                <a:solidFill>
                  <a:srgbClr val="007020"/>
                </a:solidFill>
                <a:latin typeface="Courier"/>
              </a:rPr>
              <a:t>is</a:t>
            </a:r>
            <a:r>
              <a:rPr dirty="0">
                <a:latin typeface="Courier"/>
              </a:rPr>
              <a:t> </a:t>
            </a:r>
            <a:r>
              <a:rPr b="1" dirty="0">
                <a:solidFill>
                  <a:srgbClr val="007020"/>
                </a:solidFill>
                <a:latin typeface="Courier"/>
              </a:rPr>
              <a:t>null</a:t>
            </a:r>
            <a:r>
              <a:rPr dirty="0">
                <a:latin typeface="Courier"/>
              </a:rPr>
              <a:t> </a:t>
            </a:r>
            <a:r>
              <a:rPr b="1" dirty="0">
                <a:solidFill>
                  <a:srgbClr val="007020"/>
                </a:solidFill>
                <a:latin typeface="Courier"/>
              </a:rPr>
              <a:t>record</a:t>
            </a:r>
            <a:r>
              <a:rPr dirty="0">
                <a:latin typeface="Courier"/>
              </a:rPr>
              <a:t>;</a:t>
            </a:r>
          </a:p>
          <a:p>
            <a:pPr lvl="0"/>
            <a:r>
              <a:rPr dirty="0"/>
              <a:t>Example</a:t>
            </a:r>
          </a:p>
          <a:p>
            <a:pPr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b="1" dirty="0">
                <a:solidFill>
                  <a:srgbClr val="007020"/>
                </a:solidFill>
                <a:latin typeface="Courier"/>
              </a:rPr>
              <a:t>type</a:t>
            </a:r>
            <a:r>
              <a:rPr dirty="0">
                <a:latin typeface="Courier"/>
              </a:rPr>
              <a:t> Record1_T </a:t>
            </a:r>
            <a:r>
              <a:rPr b="1" dirty="0">
                <a:solidFill>
                  <a:srgbClr val="007020"/>
                </a:solidFill>
                <a:latin typeface="Courier"/>
              </a:rPr>
              <a:t>is</a:t>
            </a:r>
            <a:r>
              <a:rPr dirty="0">
                <a:latin typeface="Courier"/>
              </a:rPr>
              <a:t> </a:t>
            </a:r>
            <a:r>
              <a:rPr b="1" dirty="0">
                <a:solidFill>
                  <a:srgbClr val="007020"/>
                </a:solidFill>
                <a:latin typeface="Courier"/>
              </a:rPr>
              <a:t>record</a:t>
            </a:r>
            <a:br>
              <a:rPr dirty="0"/>
            </a:br>
            <a:r>
              <a:rPr dirty="0">
                <a:latin typeface="Courier"/>
              </a:rPr>
              <a:t>   Field1 </a:t>
            </a:r>
            <a:r>
              <a:rPr dirty="0">
                <a:solidFill>
                  <a:srgbClr val="666666"/>
                </a:solidFill>
                <a:latin typeface="Courier"/>
              </a:rPr>
              <a:t>: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902000"/>
                </a:solidFill>
                <a:latin typeface="Courier"/>
              </a:rPr>
              <a:t>integer</a:t>
            </a:r>
            <a:r>
              <a:rPr dirty="0">
                <a:latin typeface="Courier"/>
              </a:rPr>
              <a:t>;</a:t>
            </a:r>
            <a:br>
              <a:rPr dirty="0"/>
            </a:br>
            <a:r>
              <a:rPr dirty="0">
                <a:latin typeface="Courier"/>
              </a:rPr>
              <a:t>   Field2 </a:t>
            </a:r>
            <a:r>
              <a:rPr dirty="0">
                <a:solidFill>
                  <a:srgbClr val="666666"/>
                </a:solidFill>
                <a:latin typeface="Courier"/>
              </a:rPr>
              <a:t>:</a:t>
            </a:r>
            <a:r>
              <a:rPr dirty="0">
                <a:latin typeface="Courier"/>
              </a:rPr>
              <a:t> </a:t>
            </a:r>
            <a:r>
              <a:rPr dirty="0" err="1">
                <a:solidFill>
                  <a:srgbClr val="902000"/>
                </a:solidFill>
                <a:latin typeface="Courier"/>
              </a:rPr>
              <a:t>boolean</a:t>
            </a:r>
            <a:r>
              <a:rPr dirty="0">
                <a:latin typeface="Courier"/>
              </a:rPr>
              <a:t>;</a:t>
            </a:r>
            <a:br>
              <a:rPr dirty="0"/>
            </a:br>
            <a:r>
              <a:rPr b="1" dirty="0">
                <a:solidFill>
                  <a:srgbClr val="007020"/>
                </a:solidFill>
                <a:latin typeface="Courier"/>
              </a:rPr>
              <a:t>end record</a:t>
            </a:r>
            <a:r>
              <a:rPr dirty="0">
                <a:latin typeface="Courier"/>
              </a:rPr>
              <a:t>;</a:t>
            </a:r>
          </a:p>
          <a:p>
            <a:pPr lvl="0"/>
            <a:r>
              <a:rPr dirty="0"/>
              <a:t>Records can be </a:t>
            </a:r>
            <a:r>
              <a:rPr b="1" dirty="0"/>
              <a:t>discriminated</a:t>
            </a:r>
            <a:r>
              <a:rPr dirty="0"/>
              <a:t> as well</a:t>
            </a:r>
          </a:p>
          <a:p>
            <a:pPr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b="1" dirty="0">
                <a:solidFill>
                  <a:srgbClr val="007020"/>
                </a:solidFill>
                <a:latin typeface="Courier"/>
              </a:rPr>
              <a:t>type</a:t>
            </a:r>
            <a:r>
              <a:rPr dirty="0">
                <a:latin typeface="Courier"/>
              </a:rPr>
              <a:t> T </a:t>
            </a:r>
            <a:r>
              <a:rPr dirty="0">
                <a:solidFill>
                  <a:srgbClr val="666666"/>
                </a:solidFill>
                <a:latin typeface="Courier"/>
              </a:rPr>
              <a:t>(</a:t>
            </a:r>
            <a:r>
              <a:rPr dirty="0">
                <a:latin typeface="Courier"/>
              </a:rPr>
              <a:t>Size </a:t>
            </a:r>
            <a:r>
              <a:rPr dirty="0">
                <a:solidFill>
                  <a:srgbClr val="666666"/>
                </a:solidFill>
                <a:latin typeface="Courier"/>
              </a:rPr>
              <a:t>:</a:t>
            </a:r>
            <a:r>
              <a:rPr dirty="0">
                <a:latin typeface="Courier"/>
              </a:rPr>
              <a:t> Natural </a:t>
            </a:r>
            <a:r>
              <a:rPr dirty="0">
                <a:solidFill>
                  <a:srgbClr val="666666"/>
                </a:solidFill>
                <a:latin typeface="Courier"/>
              </a:rPr>
              <a:t>:=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40A070"/>
                </a:solidFill>
                <a:latin typeface="Courier"/>
              </a:rPr>
              <a:t>0</a:t>
            </a:r>
            <a:r>
              <a:rPr dirty="0">
                <a:solidFill>
                  <a:srgbClr val="666666"/>
                </a:solidFill>
                <a:latin typeface="Courier"/>
              </a:rPr>
              <a:t>)</a:t>
            </a:r>
            <a:r>
              <a:rPr dirty="0">
                <a:latin typeface="Courier"/>
              </a:rPr>
              <a:t> </a:t>
            </a:r>
            <a:r>
              <a:rPr b="1" dirty="0">
                <a:solidFill>
                  <a:srgbClr val="007020"/>
                </a:solidFill>
                <a:latin typeface="Courier"/>
              </a:rPr>
              <a:t>is</a:t>
            </a:r>
            <a:r>
              <a:rPr dirty="0">
                <a:latin typeface="Courier"/>
              </a:rPr>
              <a:t> </a:t>
            </a:r>
            <a:r>
              <a:rPr b="1" dirty="0">
                <a:solidFill>
                  <a:srgbClr val="007020"/>
                </a:solidFill>
                <a:latin typeface="Courier"/>
              </a:rPr>
              <a:t>record</a:t>
            </a:r>
            <a:br>
              <a:rPr dirty="0"/>
            </a:br>
            <a:r>
              <a:rPr dirty="0">
                <a:latin typeface="Courier"/>
              </a:rPr>
              <a:t>   Text </a:t>
            </a:r>
            <a:r>
              <a:rPr dirty="0">
                <a:solidFill>
                  <a:srgbClr val="666666"/>
                </a:solidFill>
                <a:latin typeface="Courier"/>
              </a:rPr>
              <a:t>: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902000"/>
                </a:solidFill>
                <a:latin typeface="Courier"/>
              </a:rPr>
              <a:t>String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666666"/>
                </a:solidFill>
                <a:latin typeface="Courier"/>
              </a:rPr>
              <a:t>(</a:t>
            </a:r>
            <a:r>
              <a:rPr dirty="0">
                <a:solidFill>
                  <a:srgbClr val="40A070"/>
                </a:solidFill>
                <a:latin typeface="Courier"/>
              </a:rPr>
              <a:t>1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666666"/>
                </a:solidFill>
                <a:latin typeface="Courier"/>
              </a:rPr>
              <a:t>..</a:t>
            </a:r>
            <a:r>
              <a:rPr dirty="0">
                <a:latin typeface="Courier"/>
              </a:rPr>
              <a:t> Size</a:t>
            </a:r>
            <a:r>
              <a:rPr dirty="0">
                <a:solidFill>
                  <a:srgbClr val="666666"/>
                </a:solidFill>
                <a:latin typeface="Courier"/>
              </a:rPr>
              <a:t>)</a:t>
            </a:r>
            <a:r>
              <a:rPr dirty="0">
                <a:latin typeface="Courier"/>
              </a:rPr>
              <a:t>;</a:t>
            </a:r>
            <a:br>
              <a:rPr dirty="0"/>
            </a:br>
            <a:r>
              <a:rPr b="1" dirty="0">
                <a:solidFill>
                  <a:srgbClr val="007020"/>
                </a:solidFill>
                <a:latin typeface="Courier"/>
              </a:rPr>
              <a:t>end record</a:t>
            </a:r>
            <a:r>
              <a:rPr dirty="0">
                <a:latin typeface="Courier"/>
              </a:rPr>
              <a:t>;</a:t>
            </a:r>
          </a:p>
        </p:txBody>
      </p:sp>
      <p:sp>
        <p:nvSpPr>
          <p:cNvPr id="12" name="Google Shape;58;p4">
            <a:extLst>
              <a:ext uri="{FF2B5EF4-FFF2-40B4-BE49-F238E27FC236}">
                <a16:creationId xmlns:a16="http://schemas.microsoft.com/office/drawing/2014/main" id="{45977752-279C-C3C7-A0B9-8D2ABCF772A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0445262" y="6236695"/>
            <a:ext cx="9085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46</a:t>
            </a:fld>
            <a:endParaRPr lang="en-US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151A8-36F8-5058-BA25-E0F735499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1262" y="118037"/>
            <a:ext cx="10052538" cy="1246530"/>
          </a:xfrm>
          <a:prstGeom prst="rect">
            <a:avLst/>
          </a:prstGeom>
        </p:spPr>
        <p:txBody>
          <a:bodyPr/>
          <a:lstStyle/>
          <a:p>
            <a:pPr marL="0" lvl="0" indent="0">
              <a:buNone/>
            </a:pPr>
            <a:r>
              <a:rPr dirty="0"/>
              <a:t>Dot Notation for Component Reference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6B7B2E-300D-9A35-45B6-BACE44EE5D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b="1" dirty="0">
                <a:solidFill>
                  <a:srgbClr val="007020"/>
                </a:solidFill>
                <a:latin typeface="Courier"/>
              </a:rPr>
              <a:t>type</a:t>
            </a:r>
            <a:r>
              <a:rPr dirty="0">
                <a:latin typeface="Courier"/>
              </a:rPr>
              <a:t> </a:t>
            </a:r>
            <a:r>
              <a:rPr dirty="0" err="1">
                <a:latin typeface="Courier"/>
              </a:rPr>
              <a:t>Months_T</a:t>
            </a:r>
            <a:r>
              <a:rPr dirty="0">
                <a:latin typeface="Courier"/>
              </a:rPr>
              <a:t> </a:t>
            </a:r>
            <a:r>
              <a:rPr b="1" dirty="0">
                <a:solidFill>
                  <a:srgbClr val="007020"/>
                </a:solidFill>
                <a:latin typeface="Courier"/>
              </a:rPr>
              <a:t>is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666666"/>
                </a:solidFill>
                <a:latin typeface="Courier"/>
              </a:rPr>
              <a:t>(</a:t>
            </a:r>
            <a:r>
              <a:rPr dirty="0">
                <a:latin typeface="Courier"/>
              </a:rPr>
              <a:t>January</a:t>
            </a:r>
            <a:r>
              <a:rPr dirty="0">
                <a:solidFill>
                  <a:srgbClr val="666666"/>
                </a:solidFill>
                <a:latin typeface="Courier"/>
              </a:rPr>
              <a:t>,</a:t>
            </a:r>
            <a:r>
              <a:rPr dirty="0">
                <a:latin typeface="Courier"/>
              </a:rPr>
              <a:t> February</a:t>
            </a:r>
            <a:r>
              <a:rPr dirty="0">
                <a:solidFill>
                  <a:srgbClr val="666666"/>
                </a:solidFill>
                <a:latin typeface="Courier"/>
              </a:rPr>
              <a:t>,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666666"/>
                </a:solidFill>
                <a:latin typeface="Courier"/>
              </a:rPr>
              <a:t>...,</a:t>
            </a:r>
            <a:r>
              <a:rPr dirty="0">
                <a:latin typeface="Courier"/>
              </a:rPr>
              <a:t> December</a:t>
            </a:r>
            <a:r>
              <a:rPr dirty="0">
                <a:solidFill>
                  <a:srgbClr val="666666"/>
                </a:solidFill>
                <a:latin typeface="Courier"/>
              </a:rPr>
              <a:t>)</a:t>
            </a:r>
            <a:r>
              <a:rPr dirty="0">
                <a:latin typeface="Courier"/>
              </a:rPr>
              <a:t>;</a:t>
            </a:r>
            <a:br>
              <a:rPr dirty="0"/>
            </a:br>
            <a:r>
              <a:rPr b="1" dirty="0">
                <a:solidFill>
                  <a:srgbClr val="007020"/>
                </a:solidFill>
                <a:latin typeface="Courier"/>
              </a:rPr>
              <a:t>type</a:t>
            </a:r>
            <a:r>
              <a:rPr dirty="0">
                <a:latin typeface="Courier"/>
              </a:rPr>
              <a:t> Date </a:t>
            </a:r>
            <a:r>
              <a:rPr b="1" dirty="0">
                <a:solidFill>
                  <a:srgbClr val="007020"/>
                </a:solidFill>
                <a:latin typeface="Courier"/>
              </a:rPr>
              <a:t>is</a:t>
            </a:r>
            <a:r>
              <a:rPr dirty="0">
                <a:latin typeface="Courier"/>
              </a:rPr>
              <a:t> </a:t>
            </a:r>
            <a:r>
              <a:rPr b="1" dirty="0">
                <a:solidFill>
                  <a:srgbClr val="007020"/>
                </a:solidFill>
                <a:latin typeface="Courier"/>
              </a:rPr>
              <a:t>record</a:t>
            </a:r>
            <a:br>
              <a:rPr dirty="0"/>
            </a:br>
            <a:r>
              <a:rPr dirty="0">
                <a:latin typeface="Courier"/>
              </a:rPr>
              <a:t>   Day </a:t>
            </a:r>
            <a:r>
              <a:rPr lang="en-US" dirty="0">
                <a:latin typeface="Courier"/>
              </a:rPr>
              <a:t>  </a:t>
            </a:r>
            <a:r>
              <a:rPr dirty="0">
                <a:solidFill>
                  <a:srgbClr val="666666"/>
                </a:solidFill>
                <a:latin typeface="Courier"/>
              </a:rPr>
              <a:t>: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902000"/>
                </a:solidFill>
                <a:latin typeface="Courier"/>
              </a:rPr>
              <a:t>Integer</a:t>
            </a:r>
            <a:r>
              <a:rPr dirty="0">
                <a:latin typeface="Courier"/>
              </a:rPr>
              <a:t> </a:t>
            </a:r>
            <a:r>
              <a:rPr b="1" dirty="0">
                <a:solidFill>
                  <a:srgbClr val="007020"/>
                </a:solidFill>
                <a:latin typeface="Courier"/>
              </a:rPr>
              <a:t>range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40A070"/>
                </a:solidFill>
                <a:latin typeface="Courier"/>
              </a:rPr>
              <a:t>1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666666"/>
                </a:solidFill>
                <a:latin typeface="Courier"/>
              </a:rPr>
              <a:t>..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40A070"/>
                </a:solidFill>
                <a:latin typeface="Courier"/>
              </a:rPr>
              <a:t>31</a:t>
            </a:r>
            <a:r>
              <a:rPr dirty="0">
                <a:latin typeface="Courier"/>
              </a:rPr>
              <a:t>;</a:t>
            </a:r>
            <a:br>
              <a:rPr dirty="0"/>
            </a:br>
            <a:r>
              <a:rPr dirty="0">
                <a:latin typeface="Courier"/>
              </a:rPr>
              <a:t>   Month </a:t>
            </a:r>
            <a:r>
              <a:rPr dirty="0">
                <a:solidFill>
                  <a:srgbClr val="666666"/>
                </a:solidFill>
                <a:latin typeface="Courier"/>
              </a:rPr>
              <a:t>:</a:t>
            </a:r>
            <a:r>
              <a:rPr dirty="0">
                <a:latin typeface="Courier"/>
              </a:rPr>
              <a:t> </a:t>
            </a:r>
            <a:r>
              <a:rPr dirty="0" err="1">
                <a:latin typeface="Courier"/>
              </a:rPr>
              <a:t>Months_T</a:t>
            </a:r>
            <a:r>
              <a:rPr dirty="0">
                <a:latin typeface="Courier"/>
              </a:rPr>
              <a:t>;</a:t>
            </a:r>
            <a:br>
              <a:rPr dirty="0"/>
            </a:br>
            <a:r>
              <a:rPr dirty="0">
                <a:latin typeface="Courier"/>
              </a:rPr>
              <a:t>   Year </a:t>
            </a:r>
            <a:r>
              <a:rPr lang="en-US" dirty="0">
                <a:latin typeface="Courier"/>
              </a:rPr>
              <a:t> </a:t>
            </a:r>
            <a:r>
              <a:rPr dirty="0">
                <a:solidFill>
                  <a:srgbClr val="666666"/>
                </a:solidFill>
                <a:latin typeface="Courier"/>
              </a:rPr>
              <a:t>: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902000"/>
                </a:solidFill>
                <a:latin typeface="Courier"/>
              </a:rPr>
              <a:t>Integer</a:t>
            </a:r>
            <a:r>
              <a:rPr dirty="0">
                <a:latin typeface="Courier"/>
              </a:rPr>
              <a:t> </a:t>
            </a:r>
            <a:r>
              <a:rPr b="1" dirty="0">
                <a:solidFill>
                  <a:srgbClr val="007020"/>
                </a:solidFill>
                <a:latin typeface="Courier"/>
              </a:rPr>
              <a:t>range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40A070"/>
                </a:solidFill>
                <a:latin typeface="Courier"/>
              </a:rPr>
              <a:t>0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666666"/>
                </a:solidFill>
                <a:latin typeface="Courier"/>
              </a:rPr>
              <a:t>..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40A070"/>
                </a:solidFill>
                <a:latin typeface="Courier"/>
              </a:rPr>
              <a:t>2099</a:t>
            </a:r>
            <a:r>
              <a:rPr dirty="0">
                <a:latin typeface="Courier"/>
              </a:rPr>
              <a:t>;</a:t>
            </a:r>
            <a:br>
              <a:rPr dirty="0"/>
            </a:br>
            <a:r>
              <a:rPr b="1" dirty="0">
                <a:solidFill>
                  <a:srgbClr val="007020"/>
                </a:solidFill>
                <a:latin typeface="Courier"/>
              </a:rPr>
              <a:t>end record</a:t>
            </a:r>
            <a:r>
              <a:rPr dirty="0">
                <a:latin typeface="Courier"/>
              </a:rPr>
              <a:t>;</a:t>
            </a:r>
            <a:br>
              <a:rPr dirty="0"/>
            </a:br>
            <a:r>
              <a:rPr dirty="0">
                <a:latin typeface="Courier"/>
              </a:rPr>
              <a:t>Arrival </a:t>
            </a:r>
            <a:r>
              <a:rPr dirty="0">
                <a:solidFill>
                  <a:srgbClr val="666666"/>
                </a:solidFill>
                <a:latin typeface="Courier"/>
              </a:rPr>
              <a:t>:</a:t>
            </a:r>
            <a:r>
              <a:rPr dirty="0">
                <a:latin typeface="Courier"/>
              </a:rPr>
              <a:t> Date;</a:t>
            </a:r>
            <a:br>
              <a:rPr dirty="0"/>
            </a:br>
            <a:r>
              <a:rPr dirty="0">
                <a:solidFill>
                  <a:srgbClr val="666666"/>
                </a:solidFill>
                <a:latin typeface="Courier"/>
              </a:rPr>
              <a:t>...</a:t>
            </a:r>
            <a:br>
              <a:rPr dirty="0"/>
            </a:br>
            <a:r>
              <a:rPr dirty="0" err="1">
                <a:latin typeface="Courier"/>
              </a:rPr>
              <a:t>Arrival</a:t>
            </a:r>
            <a:r>
              <a:rPr dirty="0" err="1">
                <a:solidFill>
                  <a:srgbClr val="666666"/>
                </a:solidFill>
                <a:latin typeface="Courier"/>
              </a:rPr>
              <a:t>.</a:t>
            </a:r>
            <a:r>
              <a:rPr dirty="0" err="1">
                <a:latin typeface="Courier"/>
              </a:rPr>
              <a:t>Day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666666"/>
                </a:solidFill>
                <a:latin typeface="Courier"/>
              </a:rPr>
              <a:t>:=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40A070"/>
                </a:solidFill>
                <a:latin typeface="Courier"/>
              </a:rPr>
              <a:t>27</a:t>
            </a:r>
            <a:r>
              <a:rPr dirty="0">
                <a:latin typeface="Courier"/>
              </a:rPr>
              <a:t>;  </a:t>
            </a:r>
            <a:r>
              <a:rPr i="1" dirty="0">
                <a:solidFill>
                  <a:srgbClr val="60A0B0"/>
                </a:solidFill>
                <a:latin typeface="Courier"/>
              </a:rPr>
              <a:t>-- components referenced by name</a:t>
            </a:r>
            <a:br>
              <a:rPr dirty="0"/>
            </a:br>
            <a:r>
              <a:rPr dirty="0" err="1">
                <a:latin typeface="Courier"/>
              </a:rPr>
              <a:t>Arrival</a:t>
            </a:r>
            <a:r>
              <a:rPr dirty="0" err="1">
                <a:solidFill>
                  <a:srgbClr val="666666"/>
                </a:solidFill>
                <a:latin typeface="Courier"/>
              </a:rPr>
              <a:t>.</a:t>
            </a:r>
            <a:r>
              <a:rPr dirty="0" err="1">
                <a:latin typeface="Courier"/>
              </a:rPr>
              <a:t>Month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666666"/>
                </a:solidFill>
                <a:latin typeface="Courier"/>
              </a:rPr>
              <a:t>:=</a:t>
            </a:r>
            <a:r>
              <a:rPr dirty="0">
                <a:latin typeface="Courier"/>
              </a:rPr>
              <a:t> November;</a:t>
            </a:r>
            <a:br>
              <a:rPr dirty="0"/>
            </a:br>
            <a:r>
              <a:rPr dirty="0" err="1">
                <a:latin typeface="Courier"/>
              </a:rPr>
              <a:t>Arrival</a:t>
            </a:r>
            <a:r>
              <a:rPr dirty="0" err="1">
                <a:solidFill>
                  <a:srgbClr val="666666"/>
                </a:solidFill>
                <a:latin typeface="Courier"/>
              </a:rPr>
              <a:t>.</a:t>
            </a:r>
            <a:r>
              <a:rPr dirty="0" err="1">
                <a:latin typeface="Courier"/>
              </a:rPr>
              <a:t>Year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666666"/>
                </a:solidFill>
                <a:latin typeface="Courier"/>
              </a:rPr>
              <a:t>:=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40A070"/>
                </a:solidFill>
                <a:latin typeface="Courier"/>
              </a:rPr>
              <a:t>1990</a:t>
            </a:r>
            <a:r>
              <a:rPr dirty="0">
                <a:latin typeface="Courier"/>
              </a:rPr>
              <a:t>;</a:t>
            </a:r>
          </a:p>
          <a:p>
            <a:pPr lvl="0"/>
            <a:r>
              <a:rPr dirty="0"/>
              <a:t>Can reference nested components</a:t>
            </a:r>
          </a:p>
          <a:p>
            <a:pPr lvl="0" indent="0">
              <a:buNone/>
            </a:pPr>
            <a:r>
              <a:rPr dirty="0">
                <a:latin typeface="Courier"/>
              </a:rPr>
              <a:t>Employee</a:t>
            </a:r>
            <a:br>
              <a:rPr dirty="0"/>
            </a:br>
            <a:r>
              <a:rPr dirty="0">
                <a:latin typeface="Courier"/>
              </a:rPr>
              <a:t>   </a:t>
            </a:r>
            <a:r>
              <a:rPr dirty="0">
                <a:solidFill>
                  <a:srgbClr val="666666"/>
                </a:solidFill>
                <a:latin typeface="Courier"/>
              </a:rPr>
              <a:t>.</a:t>
            </a:r>
            <a:r>
              <a:rPr dirty="0" err="1">
                <a:latin typeface="Courier"/>
              </a:rPr>
              <a:t>Birth_Date</a:t>
            </a:r>
            <a:br>
              <a:rPr dirty="0"/>
            </a:br>
            <a:r>
              <a:rPr dirty="0">
                <a:latin typeface="Courier"/>
              </a:rPr>
              <a:t>     </a:t>
            </a:r>
            <a:r>
              <a:rPr dirty="0">
                <a:solidFill>
                  <a:srgbClr val="666666"/>
                </a:solidFill>
                <a:latin typeface="Courier"/>
              </a:rPr>
              <a:t>.</a:t>
            </a:r>
            <a:r>
              <a:rPr dirty="0">
                <a:latin typeface="Courier"/>
              </a:rPr>
              <a:t>Month </a:t>
            </a:r>
            <a:r>
              <a:rPr dirty="0">
                <a:solidFill>
                  <a:srgbClr val="666666"/>
                </a:solidFill>
                <a:latin typeface="Courier"/>
              </a:rPr>
              <a:t>:=</a:t>
            </a:r>
            <a:r>
              <a:rPr dirty="0">
                <a:latin typeface="Courier"/>
              </a:rPr>
              <a:t> March;</a:t>
            </a:r>
          </a:p>
        </p:txBody>
      </p:sp>
      <p:sp>
        <p:nvSpPr>
          <p:cNvPr id="12" name="Google Shape;58;p4">
            <a:extLst>
              <a:ext uri="{FF2B5EF4-FFF2-40B4-BE49-F238E27FC236}">
                <a16:creationId xmlns:a16="http://schemas.microsoft.com/office/drawing/2014/main" id="{45977752-279C-C3C7-A0B9-8D2ABCF772A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0445262" y="6236695"/>
            <a:ext cx="9085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47</a:t>
            </a:fld>
            <a:endParaRPr lang="en-US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32823-BD47-C67B-B783-950BA1B6E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8634" y="1709739"/>
            <a:ext cx="9968815" cy="2409460"/>
          </a:xfrm>
          <a:prstGeom prst="rect">
            <a:avLst/>
          </a:prstGeom>
        </p:spPr>
        <p:txBody>
          <a:bodyPr/>
          <a:lstStyle/>
          <a:p>
            <a:pPr marL="0" lvl="0" indent="0">
              <a:buNone/>
            </a:pPr>
            <a:r>
              <a:t>Aggregates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151A8-36F8-5058-BA25-E0F735499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1262" y="118037"/>
            <a:ext cx="10052538" cy="1246530"/>
          </a:xfrm>
          <a:prstGeom prst="rect">
            <a:avLst/>
          </a:prstGeom>
        </p:spPr>
        <p:txBody>
          <a:bodyPr/>
          <a:lstStyle/>
          <a:p>
            <a:pPr marL="0" lvl="0" indent="0">
              <a:buNone/>
            </a:pPr>
            <a:r>
              <a:t>Aggregates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6B7B2E-300D-9A35-45B6-BACE44EE5D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dirty="0"/>
              <a:t>Literal values for composite types</a:t>
            </a:r>
          </a:p>
          <a:p>
            <a:pPr lvl="1"/>
            <a:r>
              <a:rPr dirty="0"/>
              <a:t>As for arrays</a:t>
            </a:r>
          </a:p>
          <a:p>
            <a:pPr lvl="1"/>
            <a:r>
              <a:rPr dirty="0"/>
              <a:t>Default value / selector: </a:t>
            </a:r>
            <a:r>
              <a:rPr dirty="0">
                <a:latin typeface="Courier"/>
              </a:rPr>
              <a:t>&lt;&gt;</a:t>
            </a:r>
            <a:r>
              <a:rPr dirty="0"/>
              <a:t>, </a:t>
            </a:r>
            <a:r>
              <a:rPr dirty="0">
                <a:latin typeface="Courier"/>
              </a:rPr>
              <a:t>others</a:t>
            </a:r>
          </a:p>
          <a:p>
            <a:pPr lvl="0"/>
            <a:r>
              <a:rPr dirty="0"/>
              <a:t>Can use both </a:t>
            </a:r>
            <a:r>
              <a:rPr b="1" dirty="0"/>
              <a:t>named</a:t>
            </a:r>
            <a:r>
              <a:rPr dirty="0"/>
              <a:t> and </a:t>
            </a:r>
            <a:r>
              <a:rPr b="1" dirty="0"/>
              <a:t>positional</a:t>
            </a:r>
          </a:p>
          <a:p>
            <a:pPr lvl="1"/>
            <a:r>
              <a:rPr dirty="0"/>
              <a:t>Unambiguous</a:t>
            </a:r>
          </a:p>
          <a:p>
            <a:pPr lvl="0"/>
            <a:r>
              <a:rPr dirty="0"/>
              <a:t>Example:</a:t>
            </a:r>
          </a:p>
          <a:p>
            <a:pPr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sz="2000" dirty="0">
                <a:solidFill>
                  <a:srgbClr val="666666"/>
                </a:solidFill>
                <a:latin typeface="Courier"/>
              </a:rPr>
              <a:t>(</a:t>
            </a:r>
            <a:r>
              <a:rPr sz="2000" dirty="0">
                <a:latin typeface="Courier"/>
              </a:rPr>
              <a:t>Pos_1_Value</a:t>
            </a:r>
            <a:r>
              <a:rPr sz="2000" dirty="0">
                <a:solidFill>
                  <a:srgbClr val="666666"/>
                </a:solidFill>
                <a:latin typeface="Courier"/>
              </a:rPr>
              <a:t>,</a:t>
            </a:r>
            <a:br>
              <a:rPr sz="2000" dirty="0"/>
            </a:br>
            <a:r>
              <a:rPr sz="2000" dirty="0">
                <a:latin typeface="Courier"/>
              </a:rPr>
              <a:t> Pos_2_Value</a:t>
            </a:r>
            <a:r>
              <a:rPr sz="2000" dirty="0">
                <a:solidFill>
                  <a:srgbClr val="666666"/>
                </a:solidFill>
                <a:latin typeface="Courier"/>
              </a:rPr>
              <a:t>,</a:t>
            </a:r>
            <a:br>
              <a:rPr sz="2000" dirty="0"/>
            </a:br>
            <a:r>
              <a:rPr sz="2000" dirty="0">
                <a:latin typeface="Courier"/>
              </a:rPr>
              <a:t> Component_3 </a:t>
            </a:r>
            <a:r>
              <a:rPr sz="2000" dirty="0">
                <a:solidFill>
                  <a:srgbClr val="666666"/>
                </a:solidFill>
                <a:latin typeface="Courier"/>
              </a:rPr>
              <a:t>=&gt;</a:t>
            </a:r>
            <a:r>
              <a:rPr sz="2000" dirty="0">
                <a:latin typeface="Courier"/>
              </a:rPr>
              <a:t> Pos_3_Value</a:t>
            </a:r>
            <a:r>
              <a:rPr sz="2000" dirty="0">
                <a:solidFill>
                  <a:srgbClr val="666666"/>
                </a:solidFill>
                <a:latin typeface="Courier"/>
              </a:rPr>
              <a:t>,</a:t>
            </a:r>
            <a:br>
              <a:rPr sz="2000" dirty="0"/>
            </a:br>
            <a:r>
              <a:rPr sz="2000" dirty="0">
                <a:latin typeface="Courier"/>
              </a:rPr>
              <a:t> Component_4 </a:t>
            </a:r>
            <a:r>
              <a:rPr sz="2000" dirty="0">
                <a:solidFill>
                  <a:srgbClr val="666666"/>
                </a:solidFill>
                <a:latin typeface="Courier"/>
              </a:rPr>
              <a:t>=&gt;</a:t>
            </a:r>
            <a:r>
              <a:rPr sz="2000" dirty="0">
                <a:latin typeface="Courier"/>
              </a:rPr>
              <a:t> </a:t>
            </a:r>
            <a:r>
              <a:rPr sz="2000" dirty="0">
                <a:solidFill>
                  <a:srgbClr val="666666"/>
                </a:solidFill>
                <a:latin typeface="Courier"/>
              </a:rPr>
              <a:t>&lt;&gt;,</a:t>
            </a:r>
            <a:br>
              <a:rPr sz="2000" dirty="0"/>
            </a:br>
            <a:r>
              <a:rPr sz="2000" dirty="0">
                <a:latin typeface="Courier"/>
              </a:rPr>
              <a:t> </a:t>
            </a:r>
            <a:r>
              <a:rPr sz="2000" b="1" dirty="0">
                <a:solidFill>
                  <a:srgbClr val="007020"/>
                </a:solidFill>
                <a:latin typeface="Courier"/>
              </a:rPr>
              <a:t>others</a:t>
            </a:r>
            <a:r>
              <a:rPr sz="2000" dirty="0">
                <a:latin typeface="Courier"/>
              </a:rPr>
              <a:t> </a:t>
            </a:r>
            <a:r>
              <a:rPr sz="2000" dirty="0">
                <a:solidFill>
                  <a:srgbClr val="666666"/>
                </a:solidFill>
                <a:latin typeface="Courier"/>
              </a:rPr>
              <a:t>=&gt;</a:t>
            </a:r>
            <a:r>
              <a:rPr sz="2000" dirty="0">
                <a:latin typeface="Courier"/>
              </a:rPr>
              <a:t> </a:t>
            </a:r>
            <a:r>
              <a:rPr sz="2000" dirty="0" err="1">
                <a:latin typeface="Courier"/>
              </a:rPr>
              <a:t>Remaining_Value</a:t>
            </a:r>
            <a:r>
              <a:rPr sz="2000" dirty="0">
                <a:solidFill>
                  <a:srgbClr val="666666"/>
                </a:solidFill>
                <a:latin typeface="Courier"/>
              </a:rPr>
              <a:t>)</a:t>
            </a:r>
          </a:p>
        </p:txBody>
      </p:sp>
      <p:sp>
        <p:nvSpPr>
          <p:cNvPr id="12" name="Google Shape;58;p4">
            <a:extLst>
              <a:ext uri="{FF2B5EF4-FFF2-40B4-BE49-F238E27FC236}">
                <a16:creationId xmlns:a16="http://schemas.microsoft.com/office/drawing/2014/main" id="{45977752-279C-C3C7-A0B9-8D2ABCF772A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0445262" y="6236695"/>
            <a:ext cx="9085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49</a:t>
            </a:fld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151A8-36F8-5058-BA25-E0F735499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1262" y="118037"/>
            <a:ext cx="10052538" cy="1246530"/>
          </a:xfrm>
          <a:prstGeom prst="rect">
            <a:avLst/>
          </a:prstGeom>
        </p:spPr>
        <p:txBody>
          <a:bodyPr/>
          <a:lstStyle/>
          <a:p>
            <a:pPr marL="0" lvl="0" indent="0">
              <a:buNone/>
            </a:pPr>
            <a:r>
              <a:t>Comments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6B7B2E-300D-9A35-45B6-BACE44EE5D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t>Terminate at end of line (i.e., no comment terminator sequence)</a:t>
            </a:r>
          </a:p>
          <a:p>
            <a:pPr lvl="1" indent="0">
              <a:buNone/>
            </a:pPr>
            <a:r>
              <a:rPr i="1">
                <a:solidFill>
                  <a:srgbClr val="60A0B0"/>
                </a:solidFill>
                <a:latin typeface="Courier"/>
              </a:rPr>
              <a:t>-- This is a multi-</a:t>
            </a:r>
            <a:br/>
            <a:r>
              <a:rPr i="1">
                <a:solidFill>
                  <a:srgbClr val="60A0B0"/>
                </a:solidFill>
                <a:latin typeface="Courier"/>
              </a:rPr>
              <a:t>-- line comment</a:t>
            </a:r>
            <a:br/>
            <a:r>
              <a:rPr>
                <a:latin typeface="Courier"/>
              </a:rPr>
              <a:t>A </a:t>
            </a:r>
            <a:r>
              <a:rPr>
                <a:solidFill>
                  <a:srgbClr val="666666"/>
                </a:solidFill>
                <a:latin typeface="Courier"/>
              </a:rPr>
              <a:t>:</a:t>
            </a:r>
            <a:r>
              <a:rPr>
                <a:latin typeface="Courier"/>
              </a:rPr>
              <a:t> B; </a:t>
            </a:r>
            <a:r>
              <a:rPr i="1">
                <a:solidFill>
                  <a:srgbClr val="60A0B0"/>
                </a:solidFill>
                <a:latin typeface="Courier"/>
              </a:rPr>
              <a:t>-- this is an end-of-line comment</a:t>
            </a:r>
          </a:p>
        </p:txBody>
      </p:sp>
      <p:sp>
        <p:nvSpPr>
          <p:cNvPr id="12" name="Google Shape;58;p4">
            <a:extLst>
              <a:ext uri="{FF2B5EF4-FFF2-40B4-BE49-F238E27FC236}">
                <a16:creationId xmlns:a16="http://schemas.microsoft.com/office/drawing/2014/main" id="{45977752-279C-C3C7-A0B9-8D2ABCF772A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0445262" y="6236695"/>
            <a:ext cx="9085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151A8-36F8-5058-BA25-E0F735499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1262" y="118037"/>
            <a:ext cx="10052538" cy="1246530"/>
          </a:xfrm>
          <a:prstGeom prst="rect">
            <a:avLst/>
          </a:prstGeom>
        </p:spPr>
        <p:txBody>
          <a:bodyPr/>
          <a:lstStyle/>
          <a:p>
            <a:pPr marL="0" lvl="0" indent="0">
              <a:buNone/>
            </a:pPr>
            <a:r>
              <a:t>Record Aggregate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6B7B2E-300D-9A35-45B6-BACE44EE5D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sz="1600" b="1" dirty="0">
                <a:solidFill>
                  <a:srgbClr val="007020"/>
                </a:solidFill>
                <a:latin typeface="Courier"/>
              </a:rPr>
              <a:t>type</a:t>
            </a:r>
            <a:r>
              <a:rPr sz="1600" dirty="0">
                <a:latin typeface="Courier"/>
              </a:rPr>
              <a:t> </a:t>
            </a:r>
            <a:r>
              <a:rPr sz="1600" dirty="0" err="1">
                <a:latin typeface="Courier"/>
              </a:rPr>
              <a:t>Color_T</a:t>
            </a:r>
            <a:r>
              <a:rPr sz="1600" dirty="0">
                <a:latin typeface="Courier"/>
              </a:rPr>
              <a:t> </a:t>
            </a:r>
            <a:r>
              <a:rPr sz="1600" b="1" dirty="0">
                <a:solidFill>
                  <a:srgbClr val="007020"/>
                </a:solidFill>
                <a:latin typeface="Courier"/>
              </a:rPr>
              <a:t>is</a:t>
            </a:r>
            <a:r>
              <a:rPr sz="1600" dirty="0">
                <a:latin typeface="Courier"/>
              </a:rPr>
              <a:t> </a:t>
            </a:r>
            <a:r>
              <a:rPr sz="1600" dirty="0">
                <a:solidFill>
                  <a:srgbClr val="666666"/>
                </a:solidFill>
                <a:latin typeface="Courier"/>
              </a:rPr>
              <a:t>(</a:t>
            </a:r>
            <a:r>
              <a:rPr sz="1600" dirty="0">
                <a:latin typeface="Courier"/>
              </a:rPr>
              <a:t>Red</a:t>
            </a:r>
            <a:r>
              <a:rPr sz="1600" dirty="0">
                <a:solidFill>
                  <a:srgbClr val="666666"/>
                </a:solidFill>
                <a:latin typeface="Courier"/>
              </a:rPr>
              <a:t>)</a:t>
            </a:r>
            <a:r>
              <a:rPr sz="1600" dirty="0">
                <a:latin typeface="Courier"/>
              </a:rPr>
              <a:t>;</a:t>
            </a:r>
            <a:br>
              <a:rPr sz="1600" dirty="0"/>
            </a:br>
            <a:r>
              <a:rPr sz="1600" b="1" dirty="0">
                <a:solidFill>
                  <a:srgbClr val="007020"/>
                </a:solidFill>
                <a:latin typeface="Courier"/>
              </a:rPr>
              <a:t>type</a:t>
            </a:r>
            <a:r>
              <a:rPr sz="1600" dirty="0">
                <a:latin typeface="Courier"/>
              </a:rPr>
              <a:t> </a:t>
            </a:r>
            <a:r>
              <a:rPr sz="1600" dirty="0" err="1">
                <a:latin typeface="Courier"/>
              </a:rPr>
              <a:t>Car_T</a:t>
            </a:r>
            <a:r>
              <a:rPr sz="1600" dirty="0">
                <a:latin typeface="Courier"/>
              </a:rPr>
              <a:t> </a:t>
            </a:r>
            <a:r>
              <a:rPr sz="1600" b="1" dirty="0">
                <a:solidFill>
                  <a:srgbClr val="007020"/>
                </a:solidFill>
                <a:latin typeface="Courier"/>
              </a:rPr>
              <a:t>is</a:t>
            </a:r>
            <a:r>
              <a:rPr sz="1600" dirty="0">
                <a:latin typeface="Courier"/>
              </a:rPr>
              <a:t> </a:t>
            </a:r>
            <a:r>
              <a:rPr sz="1600" b="1" dirty="0">
                <a:solidFill>
                  <a:srgbClr val="007020"/>
                </a:solidFill>
                <a:latin typeface="Courier"/>
              </a:rPr>
              <a:t>record</a:t>
            </a:r>
            <a:br>
              <a:rPr sz="1600" dirty="0"/>
            </a:br>
            <a:r>
              <a:rPr sz="1600" dirty="0">
                <a:latin typeface="Courier"/>
              </a:rPr>
              <a:t>   Color    </a:t>
            </a:r>
            <a:r>
              <a:rPr sz="1600" dirty="0">
                <a:solidFill>
                  <a:srgbClr val="666666"/>
                </a:solidFill>
                <a:latin typeface="Courier"/>
              </a:rPr>
              <a:t>:</a:t>
            </a:r>
            <a:r>
              <a:rPr sz="1600" dirty="0">
                <a:latin typeface="Courier"/>
              </a:rPr>
              <a:t> </a:t>
            </a:r>
            <a:r>
              <a:rPr sz="1600" dirty="0" err="1">
                <a:latin typeface="Courier"/>
              </a:rPr>
              <a:t>Color_T</a:t>
            </a:r>
            <a:r>
              <a:rPr sz="1600" dirty="0">
                <a:latin typeface="Courier"/>
              </a:rPr>
              <a:t>;</a:t>
            </a:r>
            <a:br>
              <a:rPr sz="1600" dirty="0"/>
            </a:br>
            <a:r>
              <a:rPr sz="1600" dirty="0">
                <a:latin typeface="Courier"/>
              </a:rPr>
              <a:t>   </a:t>
            </a:r>
            <a:r>
              <a:rPr sz="1600" dirty="0" err="1">
                <a:latin typeface="Courier"/>
              </a:rPr>
              <a:t>Plate_No</a:t>
            </a:r>
            <a:r>
              <a:rPr sz="1600" dirty="0">
                <a:latin typeface="Courier"/>
              </a:rPr>
              <a:t> </a:t>
            </a:r>
            <a:r>
              <a:rPr sz="1600" dirty="0">
                <a:solidFill>
                  <a:srgbClr val="666666"/>
                </a:solidFill>
                <a:latin typeface="Courier"/>
              </a:rPr>
              <a:t>:</a:t>
            </a:r>
            <a:r>
              <a:rPr sz="1600" dirty="0">
                <a:latin typeface="Courier"/>
              </a:rPr>
              <a:t> </a:t>
            </a:r>
            <a:r>
              <a:rPr sz="1600" dirty="0">
                <a:solidFill>
                  <a:srgbClr val="902000"/>
                </a:solidFill>
                <a:latin typeface="Courier"/>
              </a:rPr>
              <a:t>String</a:t>
            </a:r>
            <a:r>
              <a:rPr sz="1600" dirty="0">
                <a:latin typeface="Courier"/>
              </a:rPr>
              <a:t> </a:t>
            </a:r>
            <a:r>
              <a:rPr sz="1600" dirty="0">
                <a:solidFill>
                  <a:srgbClr val="666666"/>
                </a:solidFill>
                <a:latin typeface="Courier"/>
              </a:rPr>
              <a:t>(</a:t>
            </a:r>
            <a:r>
              <a:rPr sz="1600" dirty="0">
                <a:solidFill>
                  <a:srgbClr val="40A070"/>
                </a:solidFill>
                <a:latin typeface="Courier"/>
              </a:rPr>
              <a:t>1</a:t>
            </a:r>
            <a:r>
              <a:rPr sz="1600" dirty="0">
                <a:latin typeface="Courier"/>
              </a:rPr>
              <a:t> </a:t>
            </a:r>
            <a:r>
              <a:rPr sz="1600" dirty="0">
                <a:solidFill>
                  <a:srgbClr val="666666"/>
                </a:solidFill>
                <a:latin typeface="Courier"/>
              </a:rPr>
              <a:t>..</a:t>
            </a:r>
            <a:r>
              <a:rPr sz="1600" dirty="0">
                <a:latin typeface="Courier"/>
              </a:rPr>
              <a:t> </a:t>
            </a:r>
            <a:r>
              <a:rPr sz="1600" dirty="0">
                <a:solidFill>
                  <a:srgbClr val="40A070"/>
                </a:solidFill>
                <a:latin typeface="Courier"/>
              </a:rPr>
              <a:t>6</a:t>
            </a:r>
            <a:r>
              <a:rPr sz="1600" dirty="0">
                <a:solidFill>
                  <a:srgbClr val="666666"/>
                </a:solidFill>
                <a:latin typeface="Courier"/>
              </a:rPr>
              <a:t>)</a:t>
            </a:r>
            <a:r>
              <a:rPr sz="1600" dirty="0">
                <a:latin typeface="Courier"/>
              </a:rPr>
              <a:t>;</a:t>
            </a:r>
            <a:br>
              <a:rPr sz="1600" dirty="0"/>
            </a:br>
            <a:r>
              <a:rPr sz="1600" dirty="0">
                <a:latin typeface="Courier"/>
              </a:rPr>
              <a:t>   Year     </a:t>
            </a:r>
            <a:r>
              <a:rPr sz="1600" dirty="0">
                <a:solidFill>
                  <a:srgbClr val="666666"/>
                </a:solidFill>
                <a:latin typeface="Courier"/>
              </a:rPr>
              <a:t>:</a:t>
            </a:r>
            <a:r>
              <a:rPr sz="1600" dirty="0">
                <a:latin typeface="Courier"/>
              </a:rPr>
              <a:t> Natural;</a:t>
            </a:r>
            <a:br>
              <a:rPr sz="1600" dirty="0"/>
            </a:br>
            <a:r>
              <a:rPr sz="1600" b="1" dirty="0">
                <a:solidFill>
                  <a:srgbClr val="007020"/>
                </a:solidFill>
                <a:latin typeface="Courier"/>
              </a:rPr>
              <a:t>end record</a:t>
            </a:r>
            <a:r>
              <a:rPr sz="1600" dirty="0">
                <a:latin typeface="Courier"/>
              </a:rPr>
              <a:t>;</a:t>
            </a:r>
            <a:br>
              <a:rPr sz="1600" dirty="0"/>
            </a:br>
            <a:r>
              <a:rPr sz="1600" b="1" dirty="0">
                <a:solidFill>
                  <a:srgbClr val="007020"/>
                </a:solidFill>
                <a:latin typeface="Courier"/>
              </a:rPr>
              <a:t>type</a:t>
            </a:r>
            <a:r>
              <a:rPr sz="1600" dirty="0">
                <a:latin typeface="Courier"/>
              </a:rPr>
              <a:t> </a:t>
            </a:r>
            <a:r>
              <a:rPr sz="1600" dirty="0" err="1">
                <a:latin typeface="Courier"/>
              </a:rPr>
              <a:t>Complex_T</a:t>
            </a:r>
            <a:r>
              <a:rPr sz="1600" dirty="0">
                <a:latin typeface="Courier"/>
              </a:rPr>
              <a:t> </a:t>
            </a:r>
            <a:r>
              <a:rPr sz="1600" b="1" dirty="0">
                <a:solidFill>
                  <a:srgbClr val="007020"/>
                </a:solidFill>
                <a:latin typeface="Courier"/>
              </a:rPr>
              <a:t>is</a:t>
            </a:r>
            <a:r>
              <a:rPr sz="1600" dirty="0">
                <a:latin typeface="Courier"/>
              </a:rPr>
              <a:t> </a:t>
            </a:r>
            <a:r>
              <a:rPr sz="1600" b="1" dirty="0">
                <a:solidFill>
                  <a:srgbClr val="007020"/>
                </a:solidFill>
                <a:latin typeface="Courier"/>
              </a:rPr>
              <a:t>record</a:t>
            </a:r>
            <a:br>
              <a:rPr sz="1600" dirty="0"/>
            </a:br>
            <a:r>
              <a:rPr sz="1600" dirty="0">
                <a:latin typeface="Courier"/>
              </a:rPr>
              <a:t>   Real      </a:t>
            </a:r>
            <a:r>
              <a:rPr sz="1600" dirty="0">
                <a:solidFill>
                  <a:srgbClr val="666666"/>
                </a:solidFill>
                <a:latin typeface="Courier"/>
              </a:rPr>
              <a:t>:</a:t>
            </a:r>
            <a:r>
              <a:rPr sz="1600" dirty="0">
                <a:latin typeface="Courier"/>
              </a:rPr>
              <a:t> </a:t>
            </a:r>
            <a:r>
              <a:rPr sz="1600" dirty="0">
                <a:solidFill>
                  <a:srgbClr val="902000"/>
                </a:solidFill>
                <a:latin typeface="Courier"/>
              </a:rPr>
              <a:t>Float</a:t>
            </a:r>
            <a:r>
              <a:rPr sz="1600" dirty="0">
                <a:latin typeface="Courier"/>
              </a:rPr>
              <a:t>;</a:t>
            </a:r>
            <a:br>
              <a:rPr sz="1600" dirty="0"/>
            </a:br>
            <a:r>
              <a:rPr sz="1600" dirty="0">
                <a:latin typeface="Courier"/>
              </a:rPr>
              <a:t>   Imaginary </a:t>
            </a:r>
            <a:r>
              <a:rPr sz="1600" dirty="0">
                <a:solidFill>
                  <a:srgbClr val="666666"/>
                </a:solidFill>
                <a:latin typeface="Courier"/>
              </a:rPr>
              <a:t>:</a:t>
            </a:r>
            <a:r>
              <a:rPr sz="1600" dirty="0">
                <a:latin typeface="Courier"/>
              </a:rPr>
              <a:t> </a:t>
            </a:r>
            <a:r>
              <a:rPr sz="1600" dirty="0">
                <a:solidFill>
                  <a:srgbClr val="902000"/>
                </a:solidFill>
                <a:latin typeface="Courier"/>
              </a:rPr>
              <a:t>Float</a:t>
            </a:r>
            <a:r>
              <a:rPr sz="1600" dirty="0">
                <a:latin typeface="Courier"/>
              </a:rPr>
              <a:t>;</a:t>
            </a:r>
            <a:br>
              <a:rPr sz="1600" dirty="0"/>
            </a:br>
            <a:r>
              <a:rPr sz="1600" b="1" dirty="0">
                <a:solidFill>
                  <a:srgbClr val="007020"/>
                </a:solidFill>
                <a:latin typeface="Courier"/>
              </a:rPr>
              <a:t>end record</a:t>
            </a:r>
            <a:r>
              <a:rPr sz="1600" dirty="0">
                <a:latin typeface="Courier"/>
              </a:rPr>
              <a:t>;</a:t>
            </a:r>
          </a:p>
          <a:p>
            <a:pPr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sz="1600" b="1" dirty="0">
                <a:solidFill>
                  <a:srgbClr val="007020"/>
                </a:solidFill>
                <a:latin typeface="Courier"/>
              </a:rPr>
              <a:t>declare</a:t>
            </a:r>
            <a:br>
              <a:rPr sz="1600" dirty="0"/>
            </a:br>
            <a:r>
              <a:rPr sz="1600" dirty="0">
                <a:latin typeface="Courier"/>
              </a:rPr>
              <a:t>   Car   </a:t>
            </a:r>
            <a:r>
              <a:rPr sz="1600" dirty="0">
                <a:solidFill>
                  <a:srgbClr val="666666"/>
                </a:solidFill>
                <a:latin typeface="Courier"/>
              </a:rPr>
              <a:t>:</a:t>
            </a:r>
            <a:r>
              <a:rPr sz="1600" dirty="0">
                <a:latin typeface="Courier"/>
              </a:rPr>
              <a:t> </a:t>
            </a:r>
            <a:r>
              <a:rPr sz="1600" dirty="0" err="1">
                <a:latin typeface="Courier"/>
              </a:rPr>
              <a:t>Car_T</a:t>
            </a:r>
            <a:r>
              <a:rPr sz="1600" dirty="0">
                <a:latin typeface="Courier"/>
              </a:rPr>
              <a:t>     </a:t>
            </a:r>
            <a:r>
              <a:rPr sz="1600" dirty="0">
                <a:solidFill>
                  <a:srgbClr val="666666"/>
                </a:solidFill>
                <a:latin typeface="Courier"/>
              </a:rPr>
              <a:t>:=</a:t>
            </a:r>
            <a:r>
              <a:rPr sz="1600" dirty="0">
                <a:latin typeface="Courier"/>
              </a:rPr>
              <a:t> </a:t>
            </a:r>
            <a:r>
              <a:rPr sz="1600" dirty="0">
                <a:solidFill>
                  <a:srgbClr val="666666"/>
                </a:solidFill>
                <a:latin typeface="Courier"/>
              </a:rPr>
              <a:t>(</a:t>
            </a:r>
            <a:r>
              <a:rPr sz="1600" dirty="0">
                <a:latin typeface="Courier"/>
              </a:rPr>
              <a:t>Red</a:t>
            </a:r>
            <a:r>
              <a:rPr sz="1600" dirty="0">
                <a:solidFill>
                  <a:srgbClr val="666666"/>
                </a:solidFill>
                <a:latin typeface="Courier"/>
              </a:rPr>
              <a:t>,</a:t>
            </a:r>
            <a:r>
              <a:rPr sz="1600" dirty="0">
                <a:latin typeface="Courier"/>
              </a:rPr>
              <a:t> </a:t>
            </a:r>
            <a:r>
              <a:rPr sz="1600" dirty="0">
                <a:solidFill>
                  <a:srgbClr val="4070A0"/>
                </a:solidFill>
                <a:latin typeface="Courier"/>
              </a:rPr>
              <a:t>"ABC123"</a:t>
            </a:r>
            <a:r>
              <a:rPr sz="1600" dirty="0">
                <a:solidFill>
                  <a:srgbClr val="666666"/>
                </a:solidFill>
                <a:latin typeface="Courier"/>
              </a:rPr>
              <a:t>,</a:t>
            </a:r>
            <a:r>
              <a:rPr sz="1600" dirty="0">
                <a:latin typeface="Courier"/>
              </a:rPr>
              <a:t> Year </a:t>
            </a:r>
            <a:r>
              <a:rPr sz="1600" dirty="0">
                <a:solidFill>
                  <a:srgbClr val="666666"/>
                </a:solidFill>
                <a:latin typeface="Courier"/>
              </a:rPr>
              <a:t>=&gt;</a:t>
            </a:r>
            <a:r>
              <a:rPr sz="1600" dirty="0">
                <a:latin typeface="Courier"/>
              </a:rPr>
              <a:t> 2_022</a:t>
            </a:r>
            <a:r>
              <a:rPr sz="1600" dirty="0">
                <a:solidFill>
                  <a:srgbClr val="666666"/>
                </a:solidFill>
                <a:latin typeface="Courier"/>
              </a:rPr>
              <a:t>)</a:t>
            </a:r>
            <a:r>
              <a:rPr sz="1600" dirty="0">
                <a:latin typeface="Courier"/>
              </a:rPr>
              <a:t>;</a:t>
            </a:r>
            <a:br>
              <a:rPr sz="1600" dirty="0"/>
            </a:br>
            <a:r>
              <a:rPr sz="1600" dirty="0">
                <a:latin typeface="Courier"/>
              </a:rPr>
              <a:t>   Phase </a:t>
            </a:r>
            <a:r>
              <a:rPr sz="1600" dirty="0">
                <a:solidFill>
                  <a:srgbClr val="666666"/>
                </a:solidFill>
                <a:latin typeface="Courier"/>
              </a:rPr>
              <a:t>:</a:t>
            </a:r>
            <a:r>
              <a:rPr sz="1600" dirty="0">
                <a:latin typeface="Courier"/>
              </a:rPr>
              <a:t> </a:t>
            </a:r>
            <a:r>
              <a:rPr sz="1600" dirty="0" err="1">
                <a:latin typeface="Courier"/>
              </a:rPr>
              <a:t>Complex_T</a:t>
            </a:r>
            <a:r>
              <a:rPr sz="1600" dirty="0">
                <a:latin typeface="Courier"/>
              </a:rPr>
              <a:t> </a:t>
            </a:r>
            <a:r>
              <a:rPr sz="1600" dirty="0">
                <a:solidFill>
                  <a:srgbClr val="666666"/>
                </a:solidFill>
                <a:latin typeface="Courier"/>
              </a:rPr>
              <a:t>:=</a:t>
            </a:r>
            <a:r>
              <a:rPr sz="1600" dirty="0">
                <a:latin typeface="Courier"/>
              </a:rPr>
              <a:t> </a:t>
            </a:r>
            <a:r>
              <a:rPr sz="1600" dirty="0">
                <a:solidFill>
                  <a:srgbClr val="666666"/>
                </a:solidFill>
                <a:latin typeface="Courier"/>
              </a:rPr>
              <a:t>(</a:t>
            </a:r>
            <a:r>
              <a:rPr sz="1600" dirty="0">
                <a:solidFill>
                  <a:srgbClr val="40A070"/>
                </a:solidFill>
                <a:latin typeface="Courier"/>
              </a:rPr>
              <a:t>1.2</a:t>
            </a:r>
            <a:r>
              <a:rPr sz="1600" dirty="0">
                <a:solidFill>
                  <a:srgbClr val="666666"/>
                </a:solidFill>
                <a:latin typeface="Courier"/>
              </a:rPr>
              <a:t>,</a:t>
            </a:r>
            <a:r>
              <a:rPr sz="1600" dirty="0">
                <a:latin typeface="Courier"/>
              </a:rPr>
              <a:t> </a:t>
            </a:r>
            <a:r>
              <a:rPr sz="1600" dirty="0">
                <a:solidFill>
                  <a:srgbClr val="40A070"/>
                </a:solidFill>
                <a:latin typeface="Courier"/>
              </a:rPr>
              <a:t>3.4</a:t>
            </a:r>
            <a:r>
              <a:rPr sz="1600" dirty="0">
                <a:solidFill>
                  <a:srgbClr val="666666"/>
                </a:solidFill>
                <a:latin typeface="Courier"/>
              </a:rPr>
              <a:t>)</a:t>
            </a:r>
            <a:r>
              <a:rPr sz="1600" dirty="0">
                <a:latin typeface="Courier"/>
              </a:rPr>
              <a:t>;</a:t>
            </a:r>
            <a:br>
              <a:rPr sz="1600" dirty="0"/>
            </a:br>
            <a:r>
              <a:rPr sz="1600" b="1" dirty="0">
                <a:solidFill>
                  <a:srgbClr val="007020"/>
                </a:solidFill>
                <a:latin typeface="Courier"/>
              </a:rPr>
              <a:t>begin</a:t>
            </a:r>
            <a:br>
              <a:rPr sz="1600" dirty="0"/>
            </a:br>
            <a:r>
              <a:rPr sz="1600" dirty="0">
                <a:latin typeface="Courier"/>
              </a:rPr>
              <a:t>   Phase </a:t>
            </a:r>
            <a:r>
              <a:rPr sz="1600" dirty="0">
                <a:solidFill>
                  <a:srgbClr val="666666"/>
                </a:solidFill>
                <a:latin typeface="Courier"/>
              </a:rPr>
              <a:t>:=</a:t>
            </a:r>
            <a:r>
              <a:rPr sz="1600" dirty="0">
                <a:latin typeface="Courier"/>
              </a:rPr>
              <a:t> </a:t>
            </a:r>
            <a:r>
              <a:rPr sz="1600" dirty="0">
                <a:solidFill>
                  <a:srgbClr val="666666"/>
                </a:solidFill>
                <a:latin typeface="Courier"/>
              </a:rPr>
              <a:t>(</a:t>
            </a:r>
            <a:r>
              <a:rPr sz="1600" dirty="0">
                <a:latin typeface="Courier"/>
              </a:rPr>
              <a:t>Real </a:t>
            </a:r>
            <a:r>
              <a:rPr sz="1600" dirty="0">
                <a:solidFill>
                  <a:srgbClr val="666666"/>
                </a:solidFill>
                <a:latin typeface="Courier"/>
              </a:rPr>
              <a:t>=&gt;</a:t>
            </a:r>
            <a:r>
              <a:rPr sz="1600" dirty="0">
                <a:latin typeface="Courier"/>
              </a:rPr>
              <a:t> </a:t>
            </a:r>
            <a:r>
              <a:rPr sz="1600" dirty="0">
                <a:solidFill>
                  <a:srgbClr val="40A070"/>
                </a:solidFill>
                <a:latin typeface="Courier"/>
              </a:rPr>
              <a:t>5.6</a:t>
            </a:r>
            <a:r>
              <a:rPr sz="1600" dirty="0">
                <a:solidFill>
                  <a:srgbClr val="666666"/>
                </a:solidFill>
                <a:latin typeface="Courier"/>
              </a:rPr>
              <a:t>,</a:t>
            </a:r>
            <a:r>
              <a:rPr sz="1600" dirty="0">
                <a:latin typeface="Courier"/>
              </a:rPr>
              <a:t> Imaginary </a:t>
            </a:r>
            <a:r>
              <a:rPr sz="1600" dirty="0">
                <a:solidFill>
                  <a:srgbClr val="666666"/>
                </a:solidFill>
                <a:latin typeface="Courier"/>
              </a:rPr>
              <a:t>=&gt;</a:t>
            </a:r>
            <a:r>
              <a:rPr sz="1600" dirty="0">
                <a:latin typeface="Courier"/>
              </a:rPr>
              <a:t> </a:t>
            </a:r>
            <a:r>
              <a:rPr sz="1600" dirty="0">
                <a:solidFill>
                  <a:srgbClr val="40A070"/>
                </a:solidFill>
                <a:latin typeface="Courier"/>
              </a:rPr>
              <a:t>7.8</a:t>
            </a:r>
            <a:r>
              <a:rPr sz="1600" dirty="0">
                <a:solidFill>
                  <a:srgbClr val="666666"/>
                </a:solidFill>
                <a:latin typeface="Courier"/>
              </a:rPr>
              <a:t>)</a:t>
            </a:r>
            <a:r>
              <a:rPr sz="1600" dirty="0">
                <a:latin typeface="Courier"/>
              </a:rPr>
              <a:t>;</a:t>
            </a:r>
            <a:br>
              <a:rPr sz="1600" dirty="0"/>
            </a:br>
            <a:r>
              <a:rPr sz="1600" b="1" dirty="0">
                <a:solidFill>
                  <a:srgbClr val="007020"/>
                </a:solidFill>
                <a:latin typeface="Courier"/>
              </a:rPr>
              <a:t>end</a:t>
            </a:r>
            <a:r>
              <a:rPr sz="1600" dirty="0">
                <a:latin typeface="Courier"/>
              </a:rPr>
              <a:t>;</a:t>
            </a:r>
          </a:p>
        </p:txBody>
      </p:sp>
      <p:sp>
        <p:nvSpPr>
          <p:cNvPr id="12" name="Google Shape;58;p4">
            <a:extLst>
              <a:ext uri="{FF2B5EF4-FFF2-40B4-BE49-F238E27FC236}">
                <a16:creationId xmlns:a16="http://schemas.microsoft.com/office/drawing/2014/main" id="{45977752-279C-C3C7-A0B9-8D2ABCF772A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0445262" y="6236695"/>
            <a:ext cx="9085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50</a:t>
            </a:fld>
            <a:endParaRPr lang="en-US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32823-BD47-C67B-B783-950BA1B6E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8634" y="1709739"/>
            <a:ext cx="9968815" cy="2409460"/>
          </a:xfrm>
          <a:prstGeom prst="rect">
            <a:avLst/>
          </a:prstGeom>
        </p:spPr>
        <p:txBody>
          <a:bodyPr/>
          <a:lstStyle/>
          <a:p>
            <a:pPr marL="0" lvl="0" indent="0">
              <a:buNone/>
            </a:pPr>
            <a:r>
              <a:t>Default Values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151A8-36F8-5058-BA25-E0F735499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1262" y="118037"/>
            <a:ext cx="10052538" cy="1246530"/>
          </a:xfrm>
          <a:prstGeom prst="rect">
            <a:avLst/>
          </a:prstGeom>
        </p:spPr>
        <p:txBody>
          <a:bodyPr/>
          <a:lstStyle/>
          <a:p>
            <a:pPr marL="0" lvl="0" indent="0">
              <a:buNone/>
            </a:pPr>
            <a:r>
              <a:t>Component Default Values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6B7B2E-300D-9A35-45B6-BACE44EE5D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>
              <a:buNone/>
            </a:pPr>
            <a:r>
              <a:rPr b="1">
                <a:solidFill>
                  <a:srgbClr val="007020"/>
                </a:solidFill>
                <a:latin typeface="Courier"/>
              </a:rPr>
              <a:t>type</a:t>
            </a:r>
            <a:r>
              <a:rPr>
                <a:latin typeface="Courier"/>
              </a:rPr>
              <a:t> Complex </a:t>
            </a:r>
            <a:r>
              <a:rPr b="1">
                <a:solidFill>
                  <a:srgbClr val="007020"/>
                </a:solidFill>
                <a:latin typeface="Courier"/>
              </a:rPr>
              <a:t>is</a:t>
            </a:r>
            <a:br/>
            <a:r>
              <a:rPr>
                <a:latin typeface="Courier"/>
              </a:rPr>
              <a:t>  </a:t>
            </a:r>
            <a:r>
              <a:rPr b="1">
                <a:solidFill>
                  <a:srgbClr val="007020"/>
                </a:solidFill>
                <a:latin typeface="Courier"/>
              </a:rPr>
              <a:t>record</a:t>
            </a:r>
            <a:br/>
            <a:r>
              <a:rPr>
                <a:latin typeface="Courier"/>
              </a:rPr>
              <a:t>    Real </a:t>
            </a:r>
            <a:r>
              <a:rPr>
                <a:solidFill>
                  <a:srgbClr val="666666"/>
                </a:solidFill>
                <a:latin typeface="Courier"/>
              </a:rPr>
              <a:t>: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902000"/>
                </a:solidFill>
                <a:latin typeface="Courier"/>
              </a:rPr>
              <a:t>Float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666666"/>
                </a:solidFill>
                <a:latin typeface="Courier"/>
              </a:rPr>
              <a:t>:=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40A070"/>
                </a:solidFill>
                <a:latin typeface="Courier"/>
              </a:rPr>
              <a:t>0.0</a:t>
            </a:r>
            <a:r>
              <a:rPr>
                <a:latin typeface="Courier"/>
              </a:rPr>
              <a:t>;</a:t>
            </a:r>
            <a:br/>
            <a:r>
              <a:rPr>
                <a:latin typeface="Courier"/>
              </a:rPr>
              <a:t>    Imaginary </a:t>
            </a:r>
            <a:r>
              <a:rPr>
                <a:solidFill>
                  <a:srgbClr val="666666"/>
                </a:solidFill>
                <a:latin typeface="Courier"/>
              </a:rPr>
              <a:t>: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902000"/>
                </a:solidFill>
                <a:latin typeface="Courier"/>
              </a:rPr>
              <a:t>Float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666666"/>
                </a:solidFill>
                <a:latin typeface="Courier"/>
              </a:rPr>
              <a:t>:=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40A070"/>
                </a:solidFill>
                <a:latin typeface="Courier"/>
              </a:rPr>
              <a:t>0.0</a:t>
            </a:r>
            <a:r>
              <a:rPr>
                <a:latin typeface="Courier"/>
              </a:rPr>
              <a:t>;</a:t>
            </a:r>
            <a:br/>
            <a:r>
              <a:rPr>
                <a:latin typeface="Courier"/>
              </a:rPr>
              <a:t>  </a:t>
            </a:r>
            <a:r>
              <a:rPr b="1">
                <a:solidFill>
                  <a:srgbClr val="007020"/>
                </a:solidFill>
                <a:latin typeface="Courier"/>
              </a:rPr>
              <a:t>end record</a:t>
            </a:r>
            <a:r>
              <a:rPr>
                <a:latin typeface="Courier"/>
              </a:rPr>
              <a:t>;</a:t>
            </a:r>
            <a:br/>
            <a:r>
              <a:rPr i="1">
                <a:solidFill>
                  <a:srgbClr val="60A0B0"/>
                </a:solidFill>
                <a:latin typeface="Courier"/>
              </a:rPr>
              <a:t>-- all components use defaults</a:t>
            </a:r>
            <a:br/>
            <a:r>
              <a:rPr>
                <a:latin typeface="Courier"/>
              </a:rPr>
              <a:t>Phasor </a:t>
            </a:r>
            <a:r>
              <a:rPr>
                <a:solidFill>
                  <a:srgbClr val="666666"/>
                </a:solidFill>
                <a:latin typeface="Courier"/>
              </a:rPr>
              <a:t>:</a:t>
            </a:r>
            <a:r>
              <a:rPr>
                <a:latin typeface="Courier"/>
              </a:rPr>
              <a:t> Complex;</a:t>
            </a:r>
            <a:br/>
            <a:r>
              <a:rPr i="1">
                <a:solidFill>
                  <a:srgbClr val="60A0B0"/>
                </a:solidFill>
                <a:latin typeface="Courier"/>
              </a:rPr>
              <a:t>-- all components must be specified</a:t>
            </a:r>
            <a:br/>
            <a:r>
              <a:rPr>
                <a:latin typeface="Courier"/>
              </a:rPr>
              <a:t>I </a:t>
            </a:r>
            <a:r>
              <a:rPr>
                <a:solidFill>
                  <a:srgbClr val="666666"/>
                </a:solidFill>
                <a:latin typeface="Courier"/>
              </a:rPr>
              <a:t>:</a:t>
            </a:r>
            <a:r>
              <a:rPr>
                <a:latin typeface="Courier"/>
              </a:rPr>
              <a:t> </a:t>
            </a:r>
            <a:r>
              <a:rPr b="1">
                <a:solidFill>
                  <a:srgbClr val="007020"/>
                </a:solidFill>
                <a:latin typeface="Courier"/>
              </a:rPr>
              <a:t>constant</a:t>
            </a:r>
            <a:r>
              <a:rPr>
                <a:latin typeface="Courier"/>
              </a:rPr>
              <a:t> Complex </a:t>
            </a:r>
            <a:r>
              <a:rPr>
                <a:solidFill>
                  <a:srgbClr val="666666"/>
                </a:solidFill>
                <a:latin typeface="Courier"/>
              </a:rPr>
              <a:t>:=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666666"/>
                </a:solidFill>
                <a:latin typeface="Courier"/>
              </a:rPr>
              <a:t>(</a:t>
            </a:r>
            <a:r>
              <a:rPr>
                <a:solidFill>
                  <a:srgbClr val="40A070"/>
                </a:solidFill>
                <a:latin typeface="Courier"/>
              </a:rPr>
              <a:t>0.0</a:t>
            </a:r>
            <a:r>
              <a:rPr>
                <a:solidFill>
                  <a:srgbClr val="666666"/>
                </a:solidFill>
                <a:latin typeface="Courier"/>
              </a:rPr>
              <a:t>,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40A070"/>
                </a:solidFill>
                <a:latin typeface="Courier"/>
              </a:rPr>
              <a:t>1.0</a:t>
            </a:r>
            <a:r>
              <a:rPr>
                <a:solidFill>
                  <a:srgbClr val="666666"/>
                </a:solidFill>
                <a:latin typeface="Courier"/>
              </a:rPr>
              <a:t>)</a:t>
            </a:r>
            <a:r>
              <a:rPr>
                <a:latin typeface="Courier"/>
              </a:rPr>
              <a:t>;</a:t>
            </a:r>
          </a:p>
        </p:txBody>
      </p:sp>
      <p:sp>
        <p:nvSpPr>
          <p:cNvPr id="12" name="Google Shape;58;p4">
            <a:extLst>
              <a:ext uri="{FF2B5EF4-FFF2-40B4-BE49-F238E27FC236}">
                <a16:creationId xmlns:a16="http://schemas.microsoft.com/office/drawing/2014/main" id="{45977752-279C-C3C7-A0B9-8D2ABCF772A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0445262" y="6236695"/>
            <a:ext cx="9085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52</a:t>
            </a:fld>
            <a:endParaRPr lang="en-US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151A8-36F8-5058-BA25-E0F735499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1262" y="118037"/>
            <a:ext cx="10052538" cy="1246530"/>
          </a:xfrm>
          <a:prstGeom prst="rect">
            <a:avLst/>
          </a:prstGeom>
        </p:spPr>
        <p:txBody>
          <a:bodyPr/>
          <a:lstStyle/>
          <a:p>
            <a:pPr marL="0" lvl="0" indent="0">
              <a:buNone/>
            </a:pPr>
            <a:r>
              <a:t>Defaults Within Record Aggregates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6B7B2E-300D-9A35-45B6-BACE44EE5D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dirty="0"/>
              <a:t>Specified via the </a:t>
            </a:r>
            <a:r>
              <a:rPr lang="en-US" i="1" dirty="0">
                <a:solidFill>
                  <a:schemeClr val="accent1"/>
                </a:solidFill>
              </a:rPr>
              <a:t>box</a:t>
            </a:r>
            <a:r>
              <a:rPr dirty="0"/>
              <a:t> notation</a:t>
            </a:r>
          </a:p>
          <a:p>
            <a:pPr lvl="0"/>
            <a:r>
              <a:rPr dirty="0"/>
              <a:t>Value for the component is thus taken as for a stand-alone object declaration</a:t>
            </a:r>
          </a:p>
          <a:p>
            <a:pPr lvl="1"/>
            <a:r>
              <a:rPr dirty="0"/>
              <a:t>So there may or may not be a defined default!</a:t>
            </a:r>
          </a:p>
          <a:p>
            <a:pPr lvl="0"/>
            <a:r>
              <a:rPr dirty="0"/>
              <a:t>Can only be used with</a:t>
            </a:r>
            <a:r>
              <a:rPr lang="en-US" dirty="0"/>
              <a:t> “</a:t>
            </a:r>
            <a:r>
              <a:rPr dirty="0"/>
              <a:t>named associatio</a:t>
            </a:r>
            <a:r>
              <a:rPr lang="en-US" dirty="0"/>
              <a:t>n”</a:t>
            </a:r>
            <a:r>
              <a:rPr dirty="0"/>
              <a:t> form</a:t>
            </a:r>
          </a:p>
          <a:p>
            <a:pPr lvl="1"/>
            <a:r>
              <a:rPr dirty="0"/>
              <a:t>But can mix forms, unlike array aggregates</a:t>
            </a:r>
          </a:p>
          <a:p>
            <a:pPr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b="1" dirty="0">
                <a:solidFill>
                  <a:srgbClr val="007020"/>
                </a:solidFill>
                <a:latin typeface="Courier"/>
              </a:rPr>
              <a:t>type</a:t>
            </a:r>
            <a:r>
              <a:rPr dirty="0">
                <a:latin typeface="Courier"/>
              </a:rPr>
              <a:t> Complex </a:t>
            </a:r>
            <a:r>
              <a:rPr b="1" dirty="0">
                <a:solidFill>
                  <a:srgbClr val="007020"/>
                </a:solidFill>
                <a:latin typeface="Courier"/>
              </a:rPr>
              <a:t>is</a:t>
            </a:r>
            <a:br>
              <a:rPr dirty="0"/>
            </a:br>
            <a:r>
              <a:rPr dirty="0">
                <a:latin typeface="Courier"/>
              </a:rPr>
              <a:t>  </a:t>
            </a:r>
            <a:r>
              <a:rPr b="1" dirty="0">
                <a:solidFill>
                  <a:srgbClr val="007020"/>
                </a:solidFill>
                <a:latin typeface="Courier"/>
              </a:rPr>
              <a:t>record</a:t>
            </a:r>
            <a:br>
              <a:rPr dirty="0"/>
            </a:br>
            <a:r>
              <a:rPr dirty="0">
                <a:latin typeface="Courier"/>
              </a:rPr>
              <a:t>    Real </a:t>
            </a:r>
            <a:r>
              <a:rPr dirty="0">
                <a:solidFill>
                  <a:srgbClr val="666666"/>
                </a:solidFill>
                <a:latin typeface="Courier"/>
              </a:rPr>
              <a:t>: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902000"/>
                </a:solidFill>
                <a:latin typeface="Courier"/>
              </a:rPr>
              <a:t>Float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666666"/>
                </a:solidFill>
                <a:latin typeface="Courier"/>
              </a:rPr>
              <a:t>:=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40A070"/>
                </a:solidFill>
                <a:latin typeface="Courier"/>
              </a:rPr>
              <a:t>0.0</a:t>
            </a:r>
            <a:r>
              <a:rPr dirty="0">
                <a:latin typeface="Courier"/>
              </a:rPr>
              <a:t>;</a:t>
            </a:r>
            <a:br>
              <a:rPr dirty="0"/>
            </a:br>
            <a:r>
              <a:rPr dirty="0">
                <a:latin typeface="Courier"/>
              </a:rPr>
              <a:t>    Imaginary </a:t>
            </a:r>
            <a:r>
              <a:rPr dirty="0">
                <a:solidFill>
                  <a:srgbClr val="666666"/>
                </a:solidFill>
                <a:latin typeface="Courier"/>
              </a:rPr>
              <a:t>: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902000"/>
                </a:solidFill>
                <a:latin typeface="Courier"/>
              </a:rPr>
              <a:t>Float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666666"/>
                </a:solidFill>
                <a:latin typeface="Courier"/>
              </a:rPr>
              <a:t>:=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40A070"/>
                </a:solidFill>
                <a:latin typeface="Courier"/>
              </a:rPr>
              <a:t>0.0</a:t>
            </a:r>
            <a:r>
              <a:rPr dirty="0">
                <a:latin typeface="Courier"/>
              </a:rPr>
              <a:t>;</a:t>
            </a:r>
            <a:br>
              <a:rPr dirty="0"/>
            </a:br>
            <a:r>
              <a:rPr dirty="0">
                <a:latin typeface="Courier"/>
              </a:rPr>
              <a:t>  </a:t>
            </a:r>
            <a:r>
              <a:rPr b="1" dirty="0">
                <a:solidFill>
                  <a:srgbClr val="007020"/>
                </a:solidFill>
                <a:latin typeface="Courier"/>
              </a:rPr>
              <a:t>end record</a:t>
            </a:r>
            <a:r>
              <a:rPr dirty="0">
                <a:latin typeface="Courier"/>
              </a:rPr>
              <a:t>;</a:t>
            </a:r>
            <a:br>
              <a:rPr dirty="0"/>
            </a:br>
            <a:r>
              <a:rPr dirty="0">
                <a:latin typeface="Courier"/>
              </a:rPr>
              <a:t>Phase </a:t>
            </a:r>
            <a:r>
              <a:rPr dirty="0">
                <a:solidFill>
                  <a:srgbClr val="666666"/>
                </a:solidFill>
                <a:latin typeface="Courier"/>
              </a:rPr>
              <a:t>:=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666666"/>
                </a:solidFill>
                <a:latin typeface="Courier"/>
              </a:rPr>
              <a:t>(</a:t>
            </a:r>
            <a:r>
              <a:rPr dirty="0">
                <a:solidFill>
                  <a:srgbClr val="40A070"/>
                </a:solidFill>
                <a:latin typeface="Courier"/>
              </a:rPr>
              <a:t>42.0</a:t>
            </a:r>
            <a:r>
              <a:rPr dirty="0">
                <a:solidFill>
                  <a:srgbClr val="666666"/>
                </a:solidFill>
                <a:latin typeface="Courier"/>
              </a:rPr>
              <a:t>,</a:t>
            </a:r>
            <a:r>
              <a:rPr dirty="0">
                <a:latin typeface="Courier"/>
              </a:rPr>
              <a:t> Imaginary </a:t>
            </a:r>
            <a:r>
              <a:rPr dirty="0">
                <a:solidFill>
                  <a:srgbClr val="666666"/>
                </a:solidFill>
                <a:latin typeface="Courier"/>
              </a:rPr>
              <a:t>=&gt;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666666"/>
                </a:solidFill>
                <a:latin typeface="Courier"/>
              </a:rPr>
              <a:t>&lt;&gt;)</a:t>
            </a:r>
            <a:r>
              <a:rPr dirty="0">
                <a:latin typeface="Courier"/>
              </a:rPr>
              <a:t>;</a:t>
            </a:r>
          </a:p>
        </p:txBody>
      </p:sp>
      <p:sp>
        <p:nvSpPr>
          <p:cNvPr id="12" name="Google Shape;58;p4">
            <a:extLst>
              <a:ext uri="{FF2B5EF4-FFF2-40B4-BE49-F238E27FC236}">
                <a16:creationId xmlns:a16="http://schemas.microsoft.com/office/drawing/2014/main" id="{45977752-279C-C3C7-A0B9-8D2ABCF772A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0445262" y="6236695"/>
            <a:ext cx="9085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53</a:t>
            </a:fld>
            <a:endParaRPr lang="en-US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32823-BD47-C67B-B783-950BA1B6EB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 marL="0" lvl="0" indent="0">
              <a:buNone/>
            </a:pPr>
            <a:r>
              <a:t>Subprograms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DA18AA-3DE2-8A55-3295-A417744E179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151A8-36F8-5058-BA25-E0F735499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1262" y="118037"/>
            <a:ext cx="10052538" cy="1246530"/>
          </a:xfrm>
          <a:prstGeom prst="rect">
            <a:avLst/>
          </a:prstGeom>
        </p:spPr>
        <p:txBody>
          <a:bodyPr/>
          <a:lstStyle/>
          <a:p>
            <a:pPr marL="0" lvl="0" indent="0">
              <a:buNone/>
            </a:pPr>
            <a:r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6B7B2E-300D-9A35-45B6-BACE44EE5D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dirty="0"/>
              <a:t>Are syntactically distinguished as </a:t>
            </a:r>
            <a:r>
              <a:rPr dirty="0">
                <a:latin typeface="Courier"/>
              </a:rPr>
              <a:t>function</a:t>
            </a:r>
            <a:r>
              <a:rPr dirty="0"/>
              <a:t> and </a:t>
            </a:r>
            <a:r>
              <a:rPr dirty="0">
                <a:latin typeface="Courier"/>
              </a:rPr>
              <a:t>procedure</a:t>
            </a:r>
          </a:p>
          <a:p>
            <a:pPr lvl="1"/>
            <a:r>
              <a:rPr dirty="0"/>
              <a:t>Functions represent </a:t>
            </a:r>
            <a:r>
              <a:rPr i="1" dirty="0"/>
              <a:t>values</a:t>
            </a:r>
          </a:p>
          <a:p>
            <a:pPr lvl="1"/>
            <a:r>
              <a:rPr dirty="0"/>
              <a:t>Procedures represent </a:t>
            </a:r>
            <a:r>
              <a:rPr i="1" dirty="0"/>
              <a:t>actions</a:t>
            </a:r>
          </a:p>
          <a:p>
            <a:pPr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b="1" dirty="0">
                <a:solidFill>
                  <a:srgbClr val="007020"/>
                </a:solidFill>
                <a:latin typeface="Courier"/>
              </a:rPr>
              <a:t>function</a:t>
            </a:r>
            <a:r>
              <a:rPr dirty="0">
                <a:latin typeface="Courier"/>
              </a:rPr>
              <a:t> </a:t>
            </a:r>
            <a:r>
              <a:rPr dirty="0" err="1">
                <a:latin typeface="Courier"/>
              </a:rPr>
              <a:t>Is_Leaf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666666"/>
                </a:solidFill>
                <a:latin typeface="Courier"/>
              </a:rPr>
              <a:t>(</a:t>
            </a:r>
            <a:r>
              <a:rPr dirty="0">
                <a:latin typeface="Courier"/>
              </a:rPr>
              <a:t>T </a:t>
            </a:r>
            <a:r>
              <a:rPr dirty="0">
                <a:solidFill>
                  <a:srgbClr val="666666"/>
                </a:solidFill>
                <a:latin typeface="Courier"/>
              </a:rPr>
              <a:t>:</a:t>
            </a:r>
            <a:r>
              <a:rPr dirty="0">
                <a:latin typeface="Courier"/>
              </a:rPr>
              <a:t> Tree</a:t>
            </a:r>
            <a:r>
              <a:rPr dirty="0">
                <a:solidFill>
                  <a:srgbClr val="666666"/>
                </a:solidFill>
                <a:latin typeface="Courier"/>
              </a:rPr>
              <a:t>)</a:t>
            </a:r>
            <a:r>
              <a:rPr dirty="0">
                <a:latin typeface="Courier"/>
              </a:rPr>
              <a:t> </a:t>
            </a:r>
            <a:r>
              <a:rPr b="1" dirty="0">
                <a:solidFill>
                  <a:srgbClr val="007020"/>
                </a:solidFill>
                <a:latin typeface="Courier"/>
              </a:rPr>
              <a:t>return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902000"/>
                </a:solidFill>
                <a:latin typeface="Courier"/>
              </a:rPr>
              <a:t>Boolean</a:t>
            </a:r>
            <a:br>
              <a:rPr dirty="0"/>
            </a:br>
            <a:r>
              <a:rPr b="1" dirty="0">
                <a:solidFill>
                  <a:srgbClr val="007020"/>
                </a:solidFill>
                <a:latin typeface="Courier"/>
              </a:rPr>
              <a:t>procedure</a:t>
            </a:r>
            <a:r>
              <a:rPr dirty="0">
                <a:latin typeface="Courier"/>
              </a:rPr>
              <a:t> Split </a:t>
            </a:r>
            <a:r>
              <a:rPr dirty="0">
                <a:solidFill>
                  <a:srgbClr val="666666"/>
                </a:solidFill>
                <a:latin typeface="Courier"/>
              </a:rPr>
              <a:t>(</a:t>
            </a:r>
            <a:r>
              <a:rPr dirty="0">
                <a:latin typeface="Courier"/>
              </a:rPr>
              <a:t>T </a:t>
            </a:r>
            <a:r>
              <a:rPr dirty="0">
                <a:solidFill>
                  <a:srgbClr val="666666"/>
                </a:solidFill>
                <a:latin typeface="Courier"/>
              </a:rPr>
              <a:t>:</a:t>
            </a:r>
            <a:r>
              <a:rPr dirty="0">
                <a:latin typeface="Courier"/>
              </a:rPr>
              <a:t> </a:t>
            </a:r>
            <a:r>
              <a:rPr b="1" dirty="0">
                <a:solidFill>
                  <a:srgbClr val="007020"/>
                </a:solidFill>
                <a:latin typeface="Courier"/>
              </a:rPr>
              <a:t>in</a:t>
            </a:r>
            <a:r>
              <a:rPr dirty="0">
                <a:latin typeface="Courier"/>
              </a:rPr>
              <a:t> </a:t>
            </a:r>
            <a:r>
              <a:rPr b="1" dirty="0">
                <a:solidFill>
                  <a:srgbClr val="007020"/>
                </a:solidFill>
                <a:latin typeface="Courier"/>
              </a:rPr>
              <a:t>out</a:t>
            </a:r>
            <a:r>
              <a:rPr dirty="0">
                <a:latin typeface="Courier"/>
              </a:rPr>
              <a:t> Tree;</a:t>
            </a:r>
            <a:br>
              <a:rPr dirty="0"/>
            </a:br>
            <a:r>
              <a:rPr dirty="0">
                <a:latin typeface="Courier"/>
              </a:rPr>
              <a:t>                 Left </a:t>
            </a:r>
            <a:r>
              <a:rPr dirty="0">
                <a:solidFill>
                  <a:srgbClr val="666666"/>
                </a:solidFill>
                <a:latin typeface="Courier"/>
              </a:rPr>
              <a:t>:</a:t>
            </a:r>
            <a:r>
              <a:rPr dirty="0">
                <a:latin typeface="Courier"/>
              </a:rPr>
              <a:t> </a:t>
            </a:r>
            <a:r>
              <a:rPr b="1" dirty="0">
                <a:solidFill>
                  <a:srgbClr val="007020"/>
                </a:solidFill>
                <a:latin typeface="Courier"/>
              </a:rPr>
              <a:t>out</a:t>
            </a:r>
            <a:r>
              <a:rPr dirty="0">
                <a:latin typeface="Courier"/>
              </a:rPr>
              <a:t> Tree;</a:t>
            </a:r>
            <a:br>
              <a:rPr dirty="0"/>
            </a:br>
            <a:r>
              <a:rPr dirty="0">
                <a:latin typeface="Courier"/>
              </a:rPr>
              <a:t>                 Right </a:t>
            </a:r>
            <a:r>
              <a:rPr dirty="0">
                <a:solidFill>
                  <a:srgbClr val="666666"/>
                </a:solidFill>
                <a:latin typeface="Courier"/>
              </a:rPr>
              <a:t>:</a:t>
            </a:r>
            <a:r>
              <a:rPr dirty="0">
                <a:latin typeface="Courier"/>
              </a:rPr>
              <a:t> </a:t>
            </a:r>
            <a:r>
              <a:rPr b="1" dirty="0">
                <a:solidFill>
                  <a:srgbClr val="007020"/>
                </a:solidFill>
                <a:latin typeface="Courier"/>
              </a:rPr>
              <a:t>out</a:t>
            </a:r>
            <a:r>
              <a:rPr dirty="0">
                <a:latin typeface="Courier"/>
              </a:rPr>
              <a:t> Tree</a:t>
            </a:r>
            <a:r>
              <a:rPr dirty="0">
                <a:solidFill>
                  <a:srgbClr val="666666"/>
                </a:solidFill>
                <a:latin typeface="Courier"/>
              </a:rPr>
              <a:t>)</a:t>
            </a:r>
          </a:p>
          <a:p>
            <a:pPr lvl="0"/>
            <a:r>
              <a:rPr dirty="0"/>
              <a:t>Provide direct syntactic support for separation of specification from implementation</a:t>
            </a:r>
          </a:p>
          <a:p>
            <a:pPr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b="1" dirty="0">
                <a:solidFill>
                  <a:srgbClr val="007020"/>
                </a:solidFill>
                <a:latin typeface="Courier"/>
              </a:rPr>
              <a:t>function</a:t>
            </a:r>
            <a:r>
              <a:rPr dirty="0">
                <a:latin typeface="Courier"/>
              </a:rPr>
              <a:t> </a:t>
            </a:r>
            <a:r>
              <a:rPr dirty="0" err="1">
                <a:latin typeface="Courier"/>
              </a:rPr>
              <a:t>Is_Leaf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666666"/>
                </a:solidFill>
                <a:latin typeface="Courier"/>
              </a:rPr>
              <a:t>(</a:t>
            </a:r>
            <a:r>
              <a:rPr dirty="0">
                <a:latin typeface="Courier"/>
              </a:rPr>
              <a:t>T </a:t>
            </a:r>
            <a:r>
              <a:rPr dirty="0">
                <a:solidFill>
                  <a:srgbClr val="666666"/>
                </a:solidFill>
                <a:latin typeface="Courier"/>
              </a:rPr>
              <a:t>:</a:t>
            </a:r>
            <a:r>
              <a:rPr dirty="0">
                <a:latin typeface="Courier"/>
              </a:rPr>
              <a:t> Tree</a:t>
            </a:r>
            <a:r>
              <a:rPr dirty="0">
                <a:solidFill>
                  <a:srgbClr val="666666"/>
                </a:solidFill>
                <a:latin typeface="Courier"/>
              </a:rPr>
              <a:t>)</a:t>
            </a:r>
            <a:r>
              <a:rPr dirty="0">
                <a:latin typeface="Courier"/>
              </a:rPr>
              <a:t> </a:t>
            </a:r>
            <a:r>
              <a:rPr b="1" dirty="0">
                <a:solidFill>
                  <a:srgbClr val="007020"/>
                </a:solidFill>
                <a:latin typeface="Courier"/>
              </a:rPr>
              <a:t>return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902000"/>
                </a:solidFill>
                <a:latin typeface="Courier"/>
              </a:rPr>
              <a:t>Boolean</a:t>
            </a:r>
            <a:r>
              <a:rPr dirty="0">
                <a:latin typeface="Courier"/>
              </a:rPr>
              <a:t>;</a:t>
            </a:r>
            <a:br>
              <a:rPr dirty="0"/>
            </a:br>
            <a:br>
              <a:rPr dirty="0"/>
            </a:br>
            <a:r>
              <a:rPr b="1" dirty="0">
                <a:solidFill>
                  <a:srgbClr val="007020"/>
                </a:solidFill>
                <a:latin typeface="Courier"/>
              </a:rPr>
              <a:t>function</a:t>
            </a:r>
            <a:r>
              <a:rPr dirty="0">
                <a:latin typeface="Courier"/>
              </a:rPr>
              <a:t> </a:t>
            </a:r>
            <a:r>
              <a:rPr dirty="0" err="1">
                <a:latin typeface="Courier"/>
              </a:rPr>
              <a:t>Is_Leaf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666666"/>
                </a:solidFill>
                <a:latin typeface="Courier"/>
              </a:rPr>
              <a:t>(</a:t>
            </a:r>
            <a:r>
              <a:rPr dirty="0">
                <a:latin typeface="Courier"/>
              </a:rPr>
              <a:t>T </a:t>
            </a:r>
            <a:r>
              <a:rPr dirty="0">
                <a:solidFill>
                  <a:srgbClr val="666666"/>
                </a:solidFill>
                <a:latin typeface="Courier"/>
              </a:rPr>
              <a:t>:</a:t>
            </a:r>
            <a:r>
              <a:rPr dirty="0">
                <a:latin typeface="Courier"/>
              </a:rPr>
              <a:t> Tree</a:t>
            </a:r>
            <a:r>
              <a:rPr dirty="0">
                <a:solidFill>
                  <a:srgbClr val="666666"/>
                </a:solidFill>
                <a:latin typeface="Courier"/>
              </a:rPr>
              <a:t>)</a:t>
            </a:r>
            <a:r>
              <a:rPr dirty="0">
                <a:latin typeface="Courier"/>
              </a:rPr>
              <a:t> </a:t>
            </a:r>
            <a:r>
              <a:rPr b="1" dirty="0">
                <a:solidFill>
                  <a:srgbClr val="007020"/>
                </a:solidFill>
                <a:latin typeface="Courier"/>
              </a:rPr>
              <a:t>return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902000"/>
                </a:solidFill>
                <a:latin typeface="Courier"/>
              </a:rPr>
              <a:t>Boolean</a:t>
            </a:r>
            <a:r>
              <a:rPr dirty="0">
                <a:latin typeface="Courier"/>
              </a:rPr>
              <a:t> </a:t>
            </a:r>
            <a:r>
              <a:rPr b="1" dirty="0">
                <a:solidFill>
                  <a:srgbClr val="007020"/>
                </a:solidFill>
                <a:latin typeface="Courier"/>
              </a:rPr>
              <a:t>is</a:t>
            </a:r>
            <a:br>
              <a:rPr dirty="0"/>
            </a:br>
            <a:r>
              <a:rPr b="1" dirty="0">
                <a:solidFill>
                  <a:srgbClr val="007020"/>
                </a:solidFill>
                <a:latin typeface="Courier"/>
              </a:rPr>
              <a:t>begin</a:t>
            </a:r>
            <a:br>
              <a:rPr dirty="0"/>
            </a:br>
            <a:r>
              <a:rPr dirty="0">
                <a:solidFill>
                  <a:srgbClr val="666666"/>
                </a:solidFill>
                <a:latin typeface="Courier"/>
              </a:rPr>
              <a:t>...</a:t>
            </a:r>
            <a:br>
              <a:rPr dirty="0"/>
            </a:br>
            <a:r>
              <a:rPr b="1" dirty="0">
                <a:solidFill>
                  <a:srgbClr val="007020"/>
                </a:solidFill>
                <a:latin typeface="Courier"/>
              </a:rPr>
              <a:t>end</a:t>
            </a:r>
            <a:r>
              <a:rPr dirty="0">
                <a:latin typeface="Courier"/>
              </a:rPr>
              <a:t> </a:t>
            </a:r>
            <a:r>
              <a:rPr dirty="0" err="1">
                <a:latin typeface="Courier"/>
              </a:rPr>
              <a:t>Is_Leaf</a:t>
            </a:r>
            <a:r>
              <a:rPr dirty="0">
                <a:latin typeface="Courier"/>
              </a:rPr>
              <a:t>;</a:t>
            </a:r>
          </a:p>
        </p:txBody>
      </p:sp>
      <p:sp>
        <p:nvSpPr>
          <p:cNvPr id="12" name="Google Shape;58;p4">
            <a:extLst>
              <a:ext uri="{FF2B5EF4-FFF2-40B4-BE49-F238E27FC236}">
                <a16:creationId xmlns:a16="http://schemas.microsoft.com/office/drawing/2014/main" id="{45977752-279C-C3C7-A0B9-8D2ABCF772A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0445262" y="6236695"/>
            <a:ext cx="9085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55</a:t>
            </a:fld>
            <a:endParaRPr lang="en-US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32823-BD47-C67B-B783-950BA1B6E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8634" y="1709739"/>
            <a:ext cx="9968815" cy="2409460"/>
          </a:xfrm>
          <a:prstGeom prst="rect">
            <a:avLst/>
          </a:prstGeom>
        </p:spPr>
        <p:txBody>
          <a:bodyPr/>
          <a:lstStyle/>
          <a:p>
            <a:pPr marL="0" lvl="0" indent="0">
              <a:buNone/>
            </a:pPr>
            <a:r>
              <a:t>Parameters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151A8-36F8-5058-BA25-E0F735499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1262" y="118037"/>
            <a:ext cx="10052538" cy="1246530"/>
          </a:xfrm>
          <a:prstGeom prst="rect">
            <a:avLst/>
          </a:prstGeom>
        </p:spPr>
        <p:txBody>
          <a:bodyPr/>
          <a:lstStyle/>
          <a:p>
            <a:pPr marL="0" lvl="0" indent="0">
              <a:buNone/>
            </a:pPr>
            <a:r>
              <a:t>Parameter Associations In Calls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6B7B2E-300D-9A35-45B6-BACE44EE5D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dirty="0"/>
              <a:t>Associate formal parameters with actuals</a:t>
            </a:r>
          </a:p>
          <a:p>
            <a:pPr lvl="0"/>
            <a:r>
              <a:rPr dirty="0"/>
              <a:t>Both positional and named association allowed</a:t>
            </a:r>
          </a:p>
          <a:p>
            <a:pPr lvl="0" indent="0">
              <a:buNone/>
            </a:pPr>
            <a:r>
              <a:rPr dirty="0">
                <a:latin typeface="Courier"/>
              </a:rPr>
              <a:t>Something </a:t>
            </a:r>
            <a:r>
              <a:rPr dirty="0">
                <a:solidFill>
                  <a:srgbClr val="666666"/>
                </a:solidFill>
                <a:latin typeface="Courier"/>
              </a:rPr>
              <a:t>(</a:t>
            </a:r>
            <a:r>
              <a:rPr dirty="0" err="1">
                <a:latin typeface="Courier"/>
              </a:rPr>
              <a:t>ActualX</a:t>
            </a:r>
            <a:r>
              <a:rPr dirty="0">
                <a:solidFill>
                  <a:srgbClr val="666666"/>
                </a:solidFill>
                <a:latin typeface="Courier"/>
              </a:rPr>
              <a:t>,</a:t>
            </a:r>
            <a:r>
              <a:rPr dirty="0">
                <a:latin typeface="Courier"/>
              </a:rPr>
              <a:t> Formal2 </a:t>
            </a:r>
            <a:r>
              <a:rPr dirty="0">
                <a:solidFill>
                  <a:srgbClr val="666666"/>
                </a:solidFill>
                <a:latin typeface="Courier"/>
              </a:rPr>
              <a:t>=&gt;</a:t>
            </a:r>
            <a:r>
              <a:rPr dirty="0">
                <a:latin typeface="Courier"/>
              </a:rPr>
              <a:t> </a:t>
            </a:r>
            <a:r>
              <a:rPr dirty="0" err="1">
                <a:latin typeface="Courier"/>
              </a:rPr>
              <a:t>ActualY</a:t>
            </a:r>
            <a:r>
              <a:rPr dirty="0">
                <a:solidFill>
                  <a:srgbClr val="666666"/>
                </a:solidFill>
                <a:latin typeface="Courier"/>
              </a:rPr>
              <a:t>)</a:t>
            </a:r>
            <a:r>
              <a:rPr dirty="0">
                <a:latin typeface="Courier"/>
              </a:rPr>
              <a:t>;</a:t>
            </a:r>
            <a:br>
              <a:rPr dirty="0"/>
            </a:br>
            <a:r>
              <a:rPr dirty="0">
                <a:latin typeface="Courier"/>
              </a:rPr>
              <a:t>Something </a:t>
            </a:r>
            <a:r>
              <a:rPr dirty="0">
                <a:solidFill>
                  <a:srgbClr val="666666"/>
                </a:solidFill>
                <a:latin typeface="Courier"/>
              </a:rPr>
              <a:t>(</a:t>
            </a:r>
            <a:r>
              <a:rPr dirty="0">
                <a:latin typeface="Courier"/>
              </a:rPr>
              <a:t>Formal2 </a:t>
            </a:r>
            <a:r>
              <a:rPr dirty="0">
                <a:solidFill>
                  <a:srgbClr val="666666"/>
                </a:solidFill>
                <a:latin typeface="Courier"/>
              </a:rPr>
              <a:t>=&gt;</a:t>
            </a:r>
            <a:r>
              <a:rPr dirty="0">
                <a:latin typeface="Courier"/>
              </a:rPr>
              <a:t> </a:t>
            </a:r>
            <a:r>
              <a:rPr dirty="0" err="1">
                <a:latin typeface="Courier"/>
              </a:rPr>
              <a:t>ActualY</a:t>
            </a:r>
            <a:r>
              <a:rPr dirty="0">
                <a:solidFill>
                  <a:srgbClr val="666666"/>
                </a:solidFill>
                <a:latin typeface="Courier"/>
              </a:rPr>
              <a:t>,</a:t>
            </a:r>
            <a:br>
              <a:rPr lang="en-US" dirty="0">
                <a:solidFill>
                  <a:srgbClr val="666666"/>
                </a:solidFill>
                <a:latin typeface="Courier"/>
              </a:rPr>
            </a:br>
            <a:r>
              <a:rPr lang="en-US" dirty="0">
                <a:solidFill>
                  <a:srgbClr val="666666"/>
                </a:solidFill>
                <a:latin typeface="Courier"/>
              </a:rPr>
              <a:t>           </a:t>
            </a:r>
            <a:r>
              <a:rPr dirty="0">
                <a:latin typeface="Courier"/>
              </a:rPr>
              <a:t>Formal1 </a:t>
            </a:r>
            <a:r>
              <a:rPr dirty="0">
                <a:solidFill>
                  <a:srgbClr val="666666"/>
                </a:solidFill>
                <a:latin typeface="Courier"/>
              </a:rPr>
              <a:t>=&gt;</a:t>
            </a:r>
            <a:r>
              <a:rPr dirty="0">
                <a:latin typeface="Courier"/>
              </a:rPr>
              <a:t> </a:t>
            </a:r>
            <a:r>
              <a:rPr dirty="0" err="1">
                <a:latin typeface="Courier"/>
              </a:rPr>
              <a:t>ActualX</a:t>
            </a:r>
            <a:r>
              <a:rPr dirty="0">
                <a:solidFill>
                  <a:srgbClr val="666666"/>
                </a:solidFill>
                <a:latin typeface="Courier"/>
              </a:rPr>
              <a:t>)</a:t>
            </a:r>
            <a:r>
              <a:rPr dirty="0">
                <a:latin typeface="Courier"/>
              </a:rPr>
              <a:t>;</a:t>
            </a:r>
          </a:p>
          <a:p>
            <a:pPr lvl="0"/>
            <a:r>
              <a:rPr dirty="0"/>
              <a:t>Having named followed by positional is forbidden</a:t>
            </a:r>
          </a:p>
          <a:p>
            <a:pPr lvl="0" indent="0">
              <a:buNone/>
            </a:pPr>
            <a:r>
              <a:rPr i="1" dirty="0">
                <a:solidFill>
                  <a:srgbClr val="60A0B0"/>
                </a:solidFill>
                <a:latin typeface="Courier"/>
              </a:rPr>
              <a:t>-- Compilation Error</a:t>
            </a:r>
            <a:br>
              <a:rPr dirty="0"/>
            </a:br>
            <a:r>
              <a:rPr dirty="0">
                <a:latin typeface="Courier"/>
              </a:rPr>
              <a:t>Something </a:t>
            </a:r>
            <a:r>
              <a:rPr dirty="0">
                <a:solidFill>
                  <a:srgbClr val="666666"/>
                </a:solidFill>
                <a:latin typeface="Courier"/>
              </a:rPr>
              <a:t>(</a:t>
            </a:r>
            <a:r>
              <a:rPr dirty="0">
                <a:latin typeface="Courier"/>
              </a:rPr>
              <a:t>Formal1 </a:t>
            </a:r>
            <a:r>
              <a:rPr dirty="0">
                <a:solidFill>
                  <a:srgbClr val="666666"/>
                </a:solidFill>
                <a:latin typeface="Courier"/>
              </a:rPr>
              <a:t>=&gt;</a:t>
            </a:r>
            <a:r>
              <a:rPr dirty="0">
                <a:latin typeface="Courier"/>
              </a:rPr>
              <a:t> </a:t>
            </a:r>
            <a:r>
              <a:rPr dirty="0" err="1">
                <a:latin typeface="Courier"/>
              </a:rPr>
              <a:t>ActualX</a:t>
            </a:r>
            <a:r>
              <a:rPr dirty="0">
                <a:solidFill>
                  <a:srgbClr val="666666"/>
                </a:solidFill>
                <a:latin typeface="Courier"/>
              </a:rPr>
              <a:t>,</a:t>
            </a:r>
            <a:r>
              <a:rPr dirty="0">
                <a:latin typeface="Courier"/>
              </a:rPr>
              <a:t> </a:t>
            </a:r>
            <a:r>
              <a:rPr dirty="0" err="1">
                <a:latin typeface="Courier"/>
              </a:rPr>
              <a:t>ActualY</a:t>
            </a:r>
            <a:r>
              <a:rPr dirty="0">
                <a:solidFill>
                  <a:srgbClr val="666666"/>
                </a:solidFill>
                <a:latin typeface="Courier"/>
              </a:rPr>
              <a:t>)</a:t>
            </a:r>
            <a:r>
              <a:rPr dirty="0">
                <a:latin typeface="Courier"/>
              </a:rPr>
              <a:t>;</a:t>
            </a:r>
          </a:p>
        </p:txBody>
      </p:sp>
      <p:sp>
        <p:nvSpPr>
          <p:cNvPr id="12" name="Google Shape;58;p4">
            <a:extLst>
              <a:ext uri="{FF2B5EF4-FFF2-40B4-BE49-F238E27FC236}">
                <a16:creationId xmlns:a16="http://schemas.microsoft.com/office/drawing/2014/main" id="{45977752-279C-C3C7-A0B9-8D2ABCF772A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0445262" y="6236695"/>
            <a:ext cx="9085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57</a:t>
            </a:fld>
            <a:endParaRPr lang="en-US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151A8-36F8-5058-BA25-E0F735499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1262" y="118037"/>
            <a:ext cx="10052538" cy="1246530"/>
          </a:xfrm>
          <a:prstGeom prst="rect">
            <a:avLst/>
          </a:prstGeom>
        </p:spPr>
        <p:txBody>
          <a:bodyPr/>
          <a:lstStyle/>
          <a:p>
            <a:pPr marL="0" lvl="0" indent="0">
              <a:buNone/>
            </a:pPr>
            <a:r>
              <a:t>Parameter Modes and Return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6B7B2E-300D-9A35-45B6-BACE44EE5D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dirty="0"/>
              <a:t>Mode </a:t>
            </a:r>
            <a:r>
              <a:rPr dirty="0">
                <a:latin typeface="Courier"/>
              </a:rPr>
              <a:t>in</a:t>
            </a:r>
          </a:p>
          <a:p>
            <a:pPr lvl="1"/>
            <a:r>
              <a:rPr dirty="0"/>
              <a:t>Actual parameter is </a:t>
            </a:r>
            <a:r>
              <a:rPr dirty="0">
                <a:latin typeface="Courier"/>
              </a:rPr>
              <a:t>constant</a:t>
            </a:r>
          </a:p>
          <a:p>
            <a:pPr lvl="1"/>
            <a:r>
              <a:rPr dirty="0"/>
              <a:t>Can have </a:t>
            </a:r>
            <a:r>
              <a:rPr b="1" dirty="0"/>
              <a:t>default</a:t>
            </a:r>
            <a:r>
              <a:rPr dirty="0"/>
              <a:t>, used when </a:t>
            </a:r>
            <a:r>
              <a:rPr b="1" dirty="0"/>
              <a:t>no value</a:t>
            </a:r>
            <a:r>
              <a:rPr dirty="0"/>
              <a:t> is provided</a:t>
            </a:r>
          </a:p>
          <a:p>
            <a:pPr lvl="1" indent="0">
              <a:buNone/>
            </a:pPr>
            <a:r>
              <a:rPr b="1" dirty="0">
                <a:solidFill>
                  <a:srgbClr val="007020"/>
                </a:solidFill>
                <a:latin typeface="Courier"/>
              </a:rPr>
              <a:t>procedure</a:t>
            </a:r>
            <a:r>
              <a:rPr dirty="0">
                <a:latin typeface="Courier"/>
              </a:rPr>
              <a:t> P </a:t>
            </a:r>
            <a:r>
              <a:rPr dirty="0">
                <a:solidFill>
                  <a:srgbClr val="666666"/>
                </a:solidFill>
                <a:latin typeface="Courier"/>
              </a:rPr>
              <a:t>(</a:t>
            </a:r>
            <a:r>
              <a:rPr dirty="0">
                <a:latin typeface="Courier"/>
              </a:rPr>
              <a:t>N </a:t>
            </a:r>
            <a:r>
              <a:rPr dirty="0">
                <a:solidFill>
                  <a:srgbClr val="666666"/>
                </a:solidFill>
                <a:latin typeface="Courier"/>
              </a:rPr>
              <a:t>:</a:t>
            </a:r>
            <a:r>
              <a:rPr dirty="0">
                <a:latin typeface="Courier"/>
              </a:rPr>
              <a:t> </a:t>
            </a:r>
            <a:r>
              <a:rPr b="1" dirty="0">
                <a:solidFill>
                  <a:srgbClr val="007020"/>
                </a:solidFill>
                <a:latin typeface="Courier"/>
              </a:rPr>
              <a:t>in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902000"/>
                </a:solidFill>
                <a:latin typeface="Courier"/>
              </a:rPr>
              <a:t>Integer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666666"/>
                </a:solidFill>
                <a:latin typeface="Courier"/>
              </a:rPr>
              <a:t>:=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40A070"/>
                </a:solidFill>
                <a:latin typeface="Courier"/>
              </a:rPr>
              <a:t>1</a:t>
            </a:r>
            <a:r>
              <a:rPr dirty="0">
                <a:latin typeface="Courier"/>
              </a:rPr>
              <a:t>; M </a:t>
            </a:r>
            <a:r>
              <a:rPr dirty="0">
                <a:solidFill>
                  <a:srgbClr val="666666"/>
                </a:solidFill>
                <a:latin typeface="Courier"/>
              </a:rPr>
              <a:t>:</a:t>
            </a:r>
            <a:r>
              <a:rPr dirty="0">
                <a:latin typeface="Courier"/>
              </a:rPr>
              <a:t> </a:t>
            </a:r>
            <a:r>
              <a:rPr b="1" dirty="0">
                <a:solidFill>
                  <a:srgbClr val="007020"/>
                </a:solidFill>
                <a:latin typeface="Courier"/>
              </a:rPr>
              <a:t>in</a:t>
            </a:r>
            <a:r>
              <a:rPr dirty="0">
                <a:latin typeface="Courier"/>
              </a:rPr>
              <a:t> Positive</a:t>
            </a:r>
            <a:r>
              <a:rPr dirty="0">
                <a:solidFill>
                  <a:srgbClr val="666666"/>
                </a:solidFill>
                <a:latin typeface="Courier"/>
              </a:rPr>
              <a:t>)</a:t>
            </a:r>
            <a:r>
              <a:rPr dirty="0">
                <a:latin typeface="Courier"/>
              </a:rPr>
              <a:t>;</a:t>
            </a:r>
            <a:br>
              <a:rPr dirty="0"/>
            </a:br>
            <a:r>
              <a:rPr dirty="0">
                <a:solidFill>
                  <a:srgbClr val="666666"/>
                </a:solidFill>
                <a:latin typeface="Courier"/>
              </a:rPr>
              <a:t>...</a:t>
            </a:r>
            <a:br>
              <a:rPr dirty="0"/>
            </a:br>
            <a:r>
              <a:rPr dirty="0">
                <a:latin typeface="Courier"/>
              </a:rPr>
              <a:t>P </a:t>
            </a:r>
            <a:r>
              <a:rPr dirty="0">
                <a:solidFill>
                  <a:srgbClr val="666666"/>
                </a:solidFill>
                <a:latin typeface="Courier"/>
              </a:rPr>
              <a:t>(</a:t>
            </a:r>
            <a:r>
              <a:rPr dirty="0">
                <a:latin typeface="Courier"/>
              </a:rPr>
              <a:t>M </a:t>
            </a:r>
            <a:r>
              <a:rPr dirty="0">
                <a:solidFill>
                  <a:srgbClr val="666666"/>
                </a:solidFill>
                <a:latin typeface="Courier"/>
              </a:rPr>
              <a:t>=&gt;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40A070"/>
                </a:solidFill>
                <a:latin typeface="Courier"/>
              </a:rPr>
              <a:t>2</a:t>
            </a:r>
            <a:r>
              <a:rPr dirty="0">
                <a:solidFill>
                  <a:srgbClr val="666666"/>
                </a:solidFill>
                <a:latin typeface="Courier"/>
              </a:rPr>
              <a:t>)</a:t>
            </a:r>
            <a:r>
              <a:rPr dirty="0">
                <a:latin typeface="Courier"/>
              </a:rPr>
              <a:t>;</a:t>
            </a:r>
          </a:p>
          <a:p>
            <a:pPr lvl="0"/>
            <a:r>
              <a:rPr dirty="0"/>
              <a:t>Mode </a:t>
            </a:r>
            <a:r>
              <a:rPr dirty="0">
                <a:latin typeface="Courier"/>
              </a:rPr>
              <a:t>out</a:t>
            </a:r>
          </a:p>
          <a:p>
            <a:pPr lvl="1"/>
            <a:r>
              <a:rPr dirty="0"/>
              <a:t>Writing is </a:t>
            </a:r>
            <a:r>
              <a:rPr b="1" dirty="0"/>
              <a:t>expected</a:t>
            </a:r>
          </a:p>
          <a:p>
            <a:pPr lvl="1"/>
            <a:r>
              <a:rPr dirty="0"/>
              <a:t>Reading is </a:t>
            </a:r>
            <a:r>
              <a:rPr b="1" dirty="0"/>
              <a:t>allowed</a:t>
            </a:r>
          </a:p>
          <a:p>
            <a:pPr lvl="1"/>
            <a:r>
              <a:rPr dirty="0"/>
              <a:t>Actual </a:t>
            </a:r>
            <a:r>
              <a:rPr b="1" dirty="0"/>
              <a:t>must</a:t>
            </a:r>
            <a:r>
              <a:rPr dirty="0"/>
              <a:t> be a writable object</a:t>
            </a:r>
          </a:p>
          <a:p>
            <a:pPr lvl="0"/>
            <a:r>
              <a:rPr dirty="0"/>
              <a:t>Mode </a:t>
            </a:r>
            <a:r>
              <a:rPr dirty="0">
                <a:latin typeface="Courier"/>
              </a:rPr>
              <a:t>in out</a:t>
            </a:r>
          </a:p>
          <a:p>
            <a:pPr lvl="1"/>
            <a:r>
              <a:rPr dirty="0"/>
              <a:t>Actual is expected to be </a:t>
            </a:r>
            <a:r>
              <a:rPr b="1" dirty="0"/>
              <a:t>both</a:t>
            </a:r>
            <a:r>
              <a:rPr dirty="0"/>
              <a:t> read and written</a:t>
            </a:r>
          </a:p>
          <a:p>
            <a:pPr lvl="1"/>
            <a:r>
              <a:rPr dirty="0"/>
              <a:t>Actual </a:t>
            </a:r>
            <a:r>
              <a:rPr b="1" dirty="0"/>
              <a:t>must</a:t>
            </a:r>
            <a:r>
              <a:rPr dirty="0"/>
              <a:t> be a writable object</a:t>
            </a:r>
          </a:p>
          <a:p>
            <a:pPr lvl="0"/>
            <a:r>
              <a:rPr dirty="0"/>
              <a:t>Function </a:t>
            </a:r>
            <a:r>
              <a:rPr dirty="0">
                <a:latin typeface="Courier"/>
              </a:rPr>
              <a:t>return</a:t>
            </a:r>
          </a:p>
          <a:p>
            <a:pPr lvl="1"/>
            <a:r>
              <a:rPr b="1" dirty="0"/>
              <a:t>Must</a:t>
            </a:r>
            <a:r>
              <a:rPr dirty="0"/>
              <a:t> always be handled</a:t>
            </a:r>
          </a:p>
        </p:txBody>
      </p:sp>
      <p:sp>
        <p:nvSpPr>
          <p:cNvPr id="12" name="Google Shape;58;p4">
            <a:extLst>
              <a:ext uri="{FF2B5EF4-FFF2-40B4-BE49-F238E27FC236}">
                <a16:creationId xmlns:a16="http://schemas.microsoft.com/office/drawing/2014/main" id="{45977752-279C-C3C7-A0B9-8D2ABCF772A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0445262" y="6236695"/>
            <a:ext cx="9085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58</a:t>
            </a:fld>
            <a:endParaRPr lang="en-US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32823-BD47-C67B-B783-950BA1B6E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8634" y="1709739"/>
            <a:ext cx="9968815" cy="2409460"/>
          </a:xfrm>
          <a:prstGeom prst="rect">
            <a:avLst/>
          </a:prstGeom>
        </p:spPr>
        <p:txBody>
          <a:bodyPr/>
          <a:lstStyle/>
          <a:p>
            <a:pPr marL="0" lvl="0" indent="0">
              <a:buNone/>
            </a:pPr>
            <a:r>
              <a:t>Nested Subprograms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151A8-36F8-5058-BA25-E0F735499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1262" y="118037"/>
            <a:ext cx="10052538" cy="1246530"/>
          </a:xfrm>
          <a:prstGeom prst="rect">
            <a:avLst/>
          </a:prstGeom>
        </p:spPr>
        <p:txBody>
          <a:bodyPr/>
          <a:lstStyle/>
          <a:p>
            <a:pPr marL="0" lvl="0" indent="0">
              <a:buNone/>
            </a:pPr>
            <a:r>
              <a:t>Decimal Numeric Literals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6B7B2E-300D-9A35-45B6-BACE44EE5D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dirty="0"/>
              <a:t>Syntax</a:t>
            </a:r>
          </a:p>
          <a:p>
            <a:pPr lvl="1" indent="0">
              <a:buNone/>
            </a:pPr>
            <a:r>
              <a:rPr sz="2000" dirty="0" err="1">
                <a:latin typeface="Courier"/>
              </a:rPr>
              <a:t>decimal_literal</a:t>
            </a:r>
            <a:r>
              <a:rPr sz="2000" dirty="0">
                <a:latin typeface="Courier"/>
              </a:rPr>
              <a:t> ::=
  numeral [.num] E [+numeral|-numeral]
numeral ::= digit {[underline] digit}</a:t>
            </a:r>
          </a:p>
          <a:p>
            <a:pPr lvl="0"/>
            <a:r>
              <a:rPr dirty="0"/>
              <a:t>Underscore is not significant</a:t>
            </a:r>
          </a:p>
          <a:p>
            <a:pPr lvl="0"/>
            <a:r>
              <a:rPr b="1" dirty="0"/>
              <a:t>E</a:t>
            </a:r>
            <a:r>
              <a:rPr dirty="0"/>
              <a:t> (exponent) must always be integer</a:t>
            </a:r>
          </a:p>
          <a:p>
            <a:pPr lvl="0"/>
            <a:r>
              <a:rPr dirty="0"/>
              <a:t>Examples</a:t>
            </a:r>
          </a:p>
          <a:p>
            <a:pPr lvl="1" indent="0">
              <a:buNone/>
            </a:pPr>
            <a:r>
              <a:rPr dirty="0">
                <a:solidFill>
                  <a:schemeClr val="accent6"/>
                </a:solidFill>
                <a:latin typeface="Courier"/>
              </a:rPr>
              <a:t>12      0       1E6         123_456</a:t>
            </a:r>
            <a:br>
              <a:rPr dirty="0">
                <a:solidFill>
                  <a:schemeClr val="accent6"/>
                </a:solidFill>
              </a:rPr>
            </a:br>
            <a:r>
              <a:rPr dirty="0">
                <a:solidFill>
                  <a:schemeClr val="accent6"/>
                </a:solidFill>
                <a:latin typeface="Courier"/>
              </a:rPr>
              <a:t>12.0    0.0     3.14159_26  2.3E-4</a:t>
            </a:r>
          </a:p>
        </p:txBody>
      </p:sp>
      <p:sp>
        <p:nvSpPr>
          <p:cNvPr id="12" name="Google Shape;58;p4">
            <a:extLst>
              <a:ext uri="{FF2B5EF4-FFF2-40B4-BE49-F238E27FC236}">
                <a16:creationId xmlns:a16="http://schemas.microsoft.com/office/drawing/2014/main" id="{45977752-279C-C3C7-A0B9-8D2ABCF772A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0445262" y="6236695"/>
            <a:ext cx="9085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151A8-36F8-5058-BA25-E0F735499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1262" y="118037"/>
            <a:ext cx="10052538" cy="1246530"/>
          </a:xfrm>
          <a:prstGeom prst="rect">
            <a:avLst/>
          </a:prstGeom>
        </p:spPr>
        <p:txBody>
          <a:bodyPr/>
          <a:lstStyle/>
          <a:p>
            <a:pPr marL="0" lvl="0" indent="0">
              <a:buNone/>
            </a:pPr>
            <a:r>
              <a:t>Nested Subprogram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6B7B2E-300D-9A35-45B6-BACE44EE5D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b="1" dirty="0">
                <a:solidFill>
                  <a:srgbClr val="007020"/>
                </a:solidFill>
                <a:latin typeface="Courier"/>
              </a:rPr>
              <a:t>procedure</a:t>
            </a:r>
            <a:r>
              <a:rPr dirty="0">
                <a:latin typeface="Courier"/>
              </a:rPr>
              <a:t> Main </a:t>
            </a:r>
            <a:r>
              <a:rPr b="1" dirty="0">
                <a:solidFill>
                  <a:srgbClr val="007020"/>
                </a:solidFill>
                <a:latin typeface="Courier"/>
              </a:rPr>
              <a:t>is</a:t>
            </a:r>
            <a:br>
              <a:rPr dirty="0"/>
            </a:br>
            <a:br>
              <a:rPr dirty="0"/>
            </a:br>
            <a:r>
              <a:rPr dirty="0">
                <a:latin typeface="Courier"/>
              </a:rPr>
              <a:t>   </a:t>
            </a:r>
            <a:r>
              <a:rPr b="1" dirty="0">
                <a:solidFill>
                  <a:srgbClr val="007020"/>
                </a:solidFill>
                <a:latin typeface="Courier"/>
              </a:rPr>
              <a:t>function</a:t>
            </a:r>
            <a:r>
              <a:rPr dirty="0">
                <a:latin typeface="Courier"/>
              </a:rPr>
              <a:t> Read </a:t>
            </a:r>
            <a:r>
              <a:rPr dirty="0">
                <a:solidFill>
                  <a:srgbClr val="666666"/>
                </a:solidFill>
                <a:latin typeface="Courier"/>
              </a:rPr>
              <a:t>(</a:t>
            </a:r>
            <a:r>
              <a:rPr dirty="0">
                <a:latin typeface="Courier"/>
              </a:rPr>
              <a:t>Prompt </a:t>
            </a:r>
            <a:r>
              <a:rPr dirty="0">
                <a:solidFill>
                  <a:srgbClr val="666666"/>
                </a:solidFill>
                <a:latin typeface="Courier"/>
              </a:rPr>
              <a:t>: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902000"/>
                </a:solidFill>
                <a:latin typeface="Courier"/>
              </a:rPr>
              <a:t>String</a:t>
            </a:r>
            <a:r>
              <a:rPr dirty="0">
                <a:solidFill>
                  <a:srgbClr val="666666"/>
                </a:solidFill>
                <a:latin typeface="Courier"/>
              </a:rPr>
              <a:t>)</a:t>
            </a:r>
            <a:r>
              <a:rPr dirty="0">
                <a:latin typeface="Courier"/>
              </a:rPr>
              <a:t> </a:t>
            </a:r>
            <a:r>
              <a:rPr b="1" dirty="0">
                <a:solidFill>
                  <a:srgbClr val="007020"/>
                </a:solidFill>
                <a:latin typeface="Courier"/>
              </a:rPr>
              <a:t>return</a:t>
            </a:r>
            <a:r>
              <a:rPr dirty="0">
                <a:latin typeface="Courier"/>
              </a:rPr>
              <a:t> </a:t>
            </a:r>
            <a:r>
              <a:rPr dirty="0" err="1">
                <a:latin typeface="Courier"/>
              </a:rPr>
              <a:t>Types</a:t>
            </a:r>
            <a:r>
              <a:rPr dirty="0" err="1">
                <a:solidFill>
                  <a:srgbClr val="666666"/>
                </a:solidFill>
                <a:latin typeface="Courier"/>
              </a:rPr>
              <a:t>.</a:t>
            </a:r>
            <a:r>
              <a:rPr dirty="0" err="1">
                <a:latin typeface="Courier"/>
              </a:rPr>
              <a:t>Line_T</a:t>
            </a:r>
            <a:r>
              <a:rPr dirty="0">
                <a:latin typeface="Courier"/>
              </a:rPr>
              <a:t> </a:t>
            </a:r>
            <a:r>
              <a:rPr b="1" dirty="0">
                <a:solidFill>
                  <a:srgbClr val="007020"/>
                </a:solidFill>
                <a:latin typeface="Courier"/>
              </a:rPr>
              <a:t>is</a:t>
            </a:r>
            <a:br>
              <a:rPr dirty="0"/>
            </a:br>
            <a:r>
              <a:rPr dirty="0">
                <a:latin typeface="Courier"/>
              </a:rPr>
              <a:t>   </a:t>
            </a:r>
            <a:r>
              <a:rPr b="1" dirty="0">
                <a:solidFill>
                  <a:srgbClr val="007020"/>
                </a:solidFill>
                <a:latin typeface="Courier"/>
              </a:rPr>
              <a:t>begin</a:t>
            </a:r>
            <a:br>
              <a:rPr dirty="0"/>
            </a:br>
            <a:r>
              <a:rPr dirty="0">
                <a:latin typeface="Courier"/>
              </a:rPr>
              <a:t>      Put </a:t>
            </a:r>
            <a:r>
              <a:rPr dirty="0">
                <a:solidFill>
                  <a:srgbClr val="666666"/>
                </a:solidFill>
                <a:latin typeface="Courier"/>
              </a:rPr>
              <a:t>(</a:t>
            </a:r>
            <a:r>
              <a:rPr dirty="0">
                <a:solidFill>
                  <a:srgbClr val="4070A0"/>
                </a:solidFill>
                <a:latin typeface="Courier"/>
              </a:rPr>
              <a:t>"&gt; "</a:t>
            </a:r>
            <a:r>
              <a:rPr dirty="0">
                <a:solidFill>
                  <a:srgbClr val="666666"/>
                </a:solidFill>
                <a:latin typeface="Courier"/>
              </a:rPr>
              <a:t>)</a:t>
            </a:r>
            <a:r>
              <a:rPr dirty="0">
                <a:latin typeface="Courier"/>
              </a:rPr>
              <a:t>;</a:t>
            </a:r>
            <a:br>
              <a:rPr dirty="0"/>
            </a:br>
            <a:r>
              <a:rPr dirty="0">
                <a:latin typeface="Courier"/>
              </a:rPr>
              <a:t>      </a:t>
            </a:r>
            <a:r>
              <a:rPr b="1" dirty="0">
                <a:solidFill>
                  <a:srgbClr val="007020"/>
                </a:solidFill>
                <a:latin typeface="Courier"/>
              </a:rPr>
              <a:t>return</a:t>
            </a:r>
            <a:r>
              <a:rPr dirty="0">
                <a:latin typeface="Courier"/>
              </a:rPr>
              <a:t> </a:t>
            </a:r>
            <a:r>
              <a:rPr dirty="0" err="1">
                <a:latin typeface="Courier"/>
              </a:rPr>
              <a:t>Types</a:t>
            </a:r>
            <a:r>
              <a:rPr dirty="0" err="1">
                <a:solidFill>
                  <a:srgbClr val="666666"/>
                </a:solidFill>
                <a:latin typeface="Courier"/>
              </a:rPr>
              <a:t>.</a:t>
            </a:r>
            <a:r>
              <a:rPr dirty="0" err="1">
                <a:latin typeface="Courier"/>
              </a:rPr>
              <a:t>Line_T'Value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666666"/>
                </a:solidFill>
                <a:latin typeface="Courier"/>
              </a:rPr>
              <a:t>(</a:t>
            </a:r>
            <a:r>
              <a:rPr dirty="0" err="1">
                <a:latin typeface="Courier"/>
              </a:rPr>
              <a:t>Get_Line</a:t>
            </a:r>
            <a:r>
              <a:rPr dirty="0">
                <a:solidFill>
                  <a:srgbClr val="666666"/>
                </a:solidFill>
                <a:latin typeface="Courier"/>
              </a:rPr>
              <a:t>)</a:t>
            </a:r>
            <a:r>
              <a:rPr dirty="0">
                <a:latin typeface="Courier"/>
              </a:rPr>
              <a:t>;</a:t>
            </a:r>
            <a:br>
              <a:rPr dirty="0"/>
            </a:br>
            <a:r>
              <a:rPr dirty="0">
                <a:latin typeface="Courier"/>
              </a:rPr>
              <a:t>   </a:t>
            </a:r>
            <a:r>
              <a:rPr b="1" dirty="0">
                <a:solidFill>
                  <a:srgbClr val="007020"/>
                </a:solidFill>
                <a:latin typeface="Courier"/>
              </a:rPr>
              <a:t>end</a:t>
            </a:r>
            <a:r>
              <a:rPr dirty="0">
                <a:latin typeface="Courier"/>
              </a:rPr>
              <a:t> Read;</a:t>
            </a:r>
            <a:br>
              <a:rPr dirty="0"/>
            </a:br>
            <a:br>
              <a:rPr dirty="0"/>
            </a:br>
            <a:r>
              <a:rPr dirty="0">
                <a:latin typeface="Courier"/>
              </a:rPr>
              <a:t>   Lines </a:t>
            </a:r>
            <a:r>
              <a:rPr dirty="0">
                <a:solidFill>
                  <a:srgbClr val="666666"/>
                </a:solidFill>
                <a:latin typeface="Courier"/>
              </a:rPr>
              <a:t>:</a:t>
            </a:r>
            <a:r>
              <a:rPr dirty="0">
                <a:latin typeface="Courier"/>
              </a:rPr>
              <a:t> </a:t>
            </a:r>
            <a:r>
              <a:rPr dirty="0" err="1">
                <a:latin typeface="Courier"/>
              </a:rPr>
              <a:t>Types</a:t>
            </a:r>
            <a:r>
              <a:rPr dirty="0" err="1">
                <a:solidFill>
                  <a:srgbClr val="666666"/>
                </a:solidFill>
                <a:latin typeface="Courier"/>
              </a:rPr>
              <a:t>.</a:t>
            </a:r>
            <a:r>
              <a:rPr dirty="0" err="1">
                <a:latin typeface="Courier"/>
              </a:rPr>
              <a:t>Lines_T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666666"/>
                </a:solidFill>
                <a:latin typeface="Courier"/>
              </a:rPr>
              <a:t>(</a:t>
            </a:r>
            <a:r>
              <a:rPr dirty="0">
                <a:solidFill>
                  <a:srgbClr val="40A070"/>
                </a:solidFill>
                <a:latin typeface="Courier"/>
              </a:rPr>
              <a:t>1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666666"/>
                </a:solidFill>
                <a:latin typeface="Courier"/>
              </a:rPr>
              <a:t>..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40A070"/>
                </a:solidFill>
                <a:latin typeface="Courier"/>
              </a:rPr>
              <a:t>10</a:t>
            </a:r>
            <a:r>
              <a:rPr dirty="0">
                <a:solidFill>
                  <a:srgbClr val="666666"/>
                </a:solidFill>
                <a:latin typeface="Courier"/>
              </a:rPr>
              <a:t>)</a:t>
            </a:r>
            <a:r>
              <a:rPr dirty="0">
                <a:latin typeface="Courier"/>
              </a:rPr>
              <a:t>;</a:t>
            </a:r>
            <a:br>
              <a:rPr dirty="0"/>
            </a:br>
            <a:r>
              <a:rPr b="1" dirty="0">
                <a:solidFill>
                  <a:srgbClr val="007020"/>
                </a:solidFill>
                <a:latin typeface="Courier"/>
              </a:rPr>
              <a:t>begin</a:t>
            </a:r>
            <a:br>
              <a:rPr dirty="0"/>
            </a:br>
            <a:r>
              <a:rPr dirty="0">
                <a:latin typeface="Courier"/>
              </a:rPr>
              <a:t>   </a:t>
            </a:r>
            <a:r>
              <a:rPr b="1" dirty="0">
                <a:solidFill>
                  <a:srgbClr val="007020"/>
                </a:solidFill>
                <a:latin typeface="Courier"/>
              </a:rPr>
              <a:t>for</a:t>
            </a:r>
            <a:r>
              <a:rPr dirty="0">
                <a:latin typeface="Courier"/>
              </a:rPr>
              <a:t> J </a:t>
            </a:r>
            <a:r>
              <a:rPr b="1" dirty="0">
                <a:solidFill>
                  <a:srgbClr val="007020"/>
                </a:solidFill>
                <a:latin typeface="Courier"/>
              </a:rPr>
              <a:t>in</a:t>
            </a:r>
            <a:r>
              <a:rPr dirty="0">
                <a:latin typeface="Courier"/>
              </a:rPr>
              <a:t> </a:t>
            </a:r>
            <a:r>
              <a:rPr dirty="0" err="1">
                <a:latin typeface="Courier"/>
              </a:rPr>
              <a:t>Lines'Range</a:t>
            </a:r>
            <a:r>
              <a:rPr dirty="0">
                <a:latin typeface="Courier"/>
              </a:rPr>
              <a:t> </a:t>
            </a:r>
            <a:r>
              <a:rPr b="1" dirty="0">
                <a:solidFill>
                  <a:srgbClr val="007020"/>
                </a:solidFill>
                <a:latin typeface="Courier"/>
              </a:rPr>
              <a:t>loop</a:t>
            </a:r>
            <a:br>
              <a:rPr dirty="0"/>
            </a:br>
            <a:r>
              <a:rPr dirty="0">
                <a:latin typeface="Courier"/>
              </a:rPr>
              <a:t>      Lines </a:t>
            </a:r>
            <a:r>
              <a:rPr dirty="0">
                <a:solidFill>
                  <a:srgbClr val="666666"/>
                </a:solidFill>
                <a:latin typeface="Courier"/>
              </a:rPr>
              <a:t>(</a:t>
            </a:r>
            <a:r>
              <a:rPr dirty="0">
                <a:latin typeface="Courier"/>
              </a:rPr>
              <a:t>J</a:t>
            </a:r>
            <a:r>
              <a:rPr dirty="0">
                <a:solidFill>
                  <a:srgbClr val="666666"/>
                </a:solidFill>
                <a:latin typeface="Courier"/>
              </a:rPr>
              <a:t>)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666666"/>
                </a:solidFill>
                <a:latin typeface="Courier"/>
              </a:rPr>
              <a:t>:=</a:t>
            </a:r>
            <a:r>
              <a:rPr dirty="0">
                <a:latin typeface="Courier"/>
              </a:rPr>
              <a:t> Read </a:t>
            </a:r>
            <a:r>
              <a:rPr dirty="0">
                <a:solidFill>
                  <a:srgbClr val="666666"/>
                </a:solidFill>
                <a:latin typeface="Courier"/>
              </a:rPr>
              <a:t>(</a:t>
            </a:r>
            <a:r>
              <a:rPr dirty="0">
                <a:solidFill>
                  <a:srgbClr val="4070A0"/>
                </a:solidFill>
                <a:latin typeface="Courier"/>
              </a:rPr>
              <a:t>"Line "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666666"/>
                </a:solidFill>
                <a:latin typeface="Courier"/>
              </a:rPr>
              <a:t>&amp;</a:t>
            </a:r>
            <a:r>
              <a:rPr dirty="0">
                <a:latin typeface="Courier"/>
              </a:rPr>
              <a:t> </a:t>
            </a:r>
            <a:r>
              <a:rPr dirty="0" err="1">
                <a:latin typeface="Courier"/>
              </a:rPr>
              <a:t>J'Image</a:t>
            </a:r>
            <a:r>
              <a:rPr dirty="0">
                <a:solidFill>
                  <a:srgbClr val="666666"/>
                </a:solidFill>
                <a:latin typeface="Courier"/>
              </a:rPr>
              <a:t>)</a:t>
            </a:r>
            <a:r>
              <a:rPr dirty="0">
                <a:latin typeface="Courier"/>
              </a:rPr>
              <a:t>;</a:t>
            </a:r>
            <a:br>
              <a:rPr dirty="0"/>
            </a:br>
            <a:r>
              <a:rPr dirty="0">
                <a:latin typeface="Courier"/>
              </a:rPr>
              <a:t>   </a:t>
            </a:r>
            <a:r>
              <a:rPr b="1" dirty="0">
                <a:solidFill>
                  <a:srgbClr val="007020"/>
                </a:solidFill>
                <a:latin typeface="Courier"/>
              </a:rPr>
              <a:t>end loop</a:t>
            </a:r>
            <a:r>
              <a:rPr dirty="0">
                <a:latin typeface="Courier"/>
              </a:rPr>
              <a:t>;</a:t>
            </a:r>
            <a:endParaRPr lang="en-US" dirty="0">
              <a:latin typeface="Courier"/>
            </a:endParaRPr>
          </a:p>
          <a:p>
            <a:pPr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007020"/>
                </a:solidFill>
                <a:latin typeface="Courier"/>
              </a:rPr>
              <a:t>end</a:t>
            </a:r>
            <a:r>
              <a:rPr lang="en-US" dirty="0">
                <a:latin typeface="Courier"/>
              </a:rPr>
              <a:t> Main;</a:t>
            </a:r>
            <a:endParaRPr dirty="0">
              <a:latin typeface="Courier"/>
            </a:endParaRPr>
          </a:p>
        </p:txBody>
      </p:sp>
      <p:sp>
        <p:nvSpPr>
          <p:cNvPr id="12" name="Google Shape;58;p4">
            <a:extLst>
              <a:ext uri="{FF2B5EF4-FFF2-40B4-BE49-F238E27FC236}">
                <a16:creationId xmlns:a16="http://schemas.microsoft.com/office/drawing/2014/main" id="{45977752-279C-C3C7-A0B9-8D2ABCF772A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0445262" y="6236695"/>
            <a:ext cx="9085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60</a:t>
            </a:fld>
            <a:endParaRPr lang="en-US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32823-BD47-C67B-B783-950BA1B6EB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 marL="0" lvl="0" indent="0">
              <a:buNone/>
            </a:pPr>
            <a:r>
              <a:t>Packages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B90832-5637-CF52-9E8B-2C8282624ED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32823-BD47-C67B-B783-950BA1B6E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8634" y="1709739"/>
            <a:ext cx="9968815" cy="2409460"/>
          </a:xfrm>
          <a:prstGeom prst="rect">
            <a:avLst/>
          </a:prstGeom>
        </p:spPr>
        <p:txBody>
          <a:bodyPr/>
          <a:lstStyle/>
          <a:p>
            <a:pPr marL="0" lvl="0" indent="0">
              <a:buNone/>
            </a:pPr>
            <a:r>
              <a:t>Declarations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151A8-36F8-5058-BA25-E0F735499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1262" y="118037"/>
            <a:ext cx="10052538" cy="1246530"/>
          </a:xfrm>
          <a:prstGeom prst="rect">
            <a:avLst/>
          </a:prstGeom>
        </p:spPr>
        <p:txBody>
          <a:bodyPr/>
          <a:lstStyle/>
          <a:p>
            <a:pPr marL="0" lvl="0" indent="0">
              <a:buNone/>
            </a:pPr>
            <a:r>
              <a:t>Package Declarations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6B7B2E-300D-9A35-45B6-BACE44EE5D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lvl="0"/>
            <a:r>
              <a:rPr dirty="0"/>
              <a:t>Required in all cases</a:t>
            </a:r>
          </a:p>
          <a:p>
            <a:pPr lvl="1"/>
            <a:r>
              <a:rPr dirty="0"/>
              <a:t>Cannot have a package without the declaration</a:t>
            </a:r>
          </a:p>
          <a:p>
            <a:pPr lvl="0"/>
            <a:r>
              <a:rPr dirty="0"/>
              <a:t>Describe the client's interface</a:t>
            </a:r>
          </a:p>
          <a:p>
            <a:pPr lvl="1"/>
            <a:r>
              <a:rPr dirty="0"/>
              <a:t>Declarations are exported to clients</a:t>
            </a:r>
          </a:p>
          <a:p>
            <a:pPr lvl="1"/>
            <a:r>
              <a:rPr dirty="0"/>
              <a:t>Effectively the</a:t>
            </a:r>
            <a:r>
              <a:rPr lang="en-US" dirty="0"/>
              <a:t> “</a:t>
            </a:r>
            <a:r>
              <a:rPr dirty="0"/>
              <a:t>pin-out</a:t>
            </a:r>
            <a:r>
              <a:rPr lang="en-US" dirty="0"/>
              <a:t>s”</a:t>
            </a:r>
            <a:r>
              <a:rPr dirty="0"/>
              <a:t> for the black-box</a:t>
            </a:r>
          </a:p>
          <a:p>
            <a:pPr lvl="0"/>
            <a:r>
              <a:rPr dirty="0"/>
              <a:t>When changed, requires </a:t>
            </a:r>
            <a:r>
              <a:rPr lang="en-US" dirty="0"/>
              <a:t>client's</a:t>
            </a:r>
            <a:r>
              <a:rPr dirty="0"/>
              <a:t> recompilation</a:t>
            </a:r>
          </a:p>
          <a:p>
            <a:pPr lvl="1"/>
            <a:r>
              <a:rPr dirty="0"/>
              <a:t>The </a:t>
            </a:r>
            <a:r>
              <a:rPr lang="en-US" dirty="0"/>
              <a:t>“pin-outs” </a:t>
            </a:r>
            <a:r>
              <a:rPr dirty="0"/>
              <a:t>have changed</a:t>
            </a:r>
          </a:p>
          <a:p>
            <a:pPr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b="1" dirty="0">
                <a:solidFill>
                  <a:srgbClr val="007020"/>
                </a:solidFill>
                <a:latin typeface="Courier"/>
              </a:rPr>
              <a:t>package</a:t>
            </a:r>
            <a:r>
              <a:rPr dirty="0">
                <a:latin typeface="Courier"/>
              </a:rPr>
              <a:t> </a:t>
            </a:r>
            <a:r>
              <a:rPr dirty="0" err="1">
                <a:latin typeface="Courier"/>
              </a:rPr>
              <a:t>Float_Stack</a:t>
            </a:r>
            <a:r>
              <a:rPr dirty="0">
                <a:latin typeface="Courier"/>
              </a:rPr>
              <a:t> </a:t>
            </a:r>
            <a:r>
              <a:rPr b="1" dirty="0">
                <a:solidFill>
                  <a:srgbClr val="007020"/>
                </a:solidFill>
                <a:latin typeface="Courier"/>
              </a:rPr>
              <a:t>is</a:t>
            </a:r>
            <a:br>
              <a:rPr dirty="0"/>
            </a:br>
            <a:r>
              <a:rPr dirty="0">
                <a:latin typeface="Courier"/>
              </a:rPr>
              <a:t>  Max </a:t>
            </a:r>
            <a:r>
              <a:rPr dirty="0">
                <a:solidFill>
                  <a:srgbClr val="666666"/>
                </a:solidFill>
                <a:latin typeface="Courier"/>
              </a:rPr>
              <a:t>:</a:t>
            </a:r>
            <a:r>
              <a:rPr dirty="0">
                <a:latin typeface="Courier"/>
              </a:rPr>
              <a:t> </a:t>
            </a:r>
            <a:r>
              <a:rPr b="1" dirty="0">
                <a:solidFill>
                  <a:srgbClr val="007020"/>
                </a:solidFill>
                <a:latin typeface="Courier"/>
              </a:rPr>
              <a:t>constant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666666"/>
                </a:solidFill>
                <a:latin typeface="Courier"/>
              </a:rPr>
              <a:t>:=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40A070"/>
                </a:solidFill>
                <a:latin typeface="Courier"/>
              </a:rPr>
              <a:t>100</a:t>
            </a:r>
            <a:r>
              <a:rPr dirty="0">
                <a:latin typeface="Courier"/>
              </a:rPr>
              <a:t>;</a:t>
            </a:r>
            <a:br>
              <a:rPr dirty="0"/>
            </a:br>
            <a:r>
              <a:rPr dirty="0">
                <a:latin typeface="Courier"/>
              </a:rPr>
              <a:t>  </a:t>
            </a:r>
            <a:r>
              <a:rPr b="1" dirty="0">
                <a:solidFill>
                  <a:srgbClr val="007020"/>
                </a:solidFill>
                <a:latin typeface="Courier"/>
              </a:rPr>
              <a:t>procedure</a:t>
            </a:r>
            <a:r>
              <a:rPr dirty="0">
                <a:latin typeface="Courier"/>
              </a:rPr>
              <a:t> Push </a:t>
            </a:r>
            <a:r>
              <a:rPr dirty="0">
                <a:solidFill>
                  <a:srgbClr val="666666"/>
                </a:solidFill>
                <a:latin typeface="Courier"/>
              </a:rPr>
              <a:t>(</a:t>
            </a:r>
            <a:r>
              <a:rPr dirty="0">
                <a:latin typeface="Courier"/>
              </a:rPr>
              <a:t>X </a:t>
            </a:r>
            <a:r>
              <a:rPr dirty="0">
                <a:solidFill>
                  <a:srgbClr val="666666"/>
                </a:solidFill>
                <a:latin typeface="Courier"/>
              </a:rPr>
              <a:t>:</a:t>
            </a:r>
            <a:r>
              <a:rPr dirty="0">
                <a:latin typeface="Courier"/>
              </a:rPr>
              <a:t> </a:t>
            </a:r>
            <a:r>
              <a:rPr b="1" dirty="0">
                <a:solidFill>
                  <a:srgbClr val="007020"/>
                </a:solidFill>
                <a:latin typeface="Courier"/>
              </a:rPr>
              <a:t>in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902000"/>
                </a:solidFill>
                <a:latin typeface="Courier"/>
              </a:rPr>
              <a:t>Float</a:t>
            </a:r>
            <a:r>
              <a:rPr dirty="0">
                <a:solidFill>
                  <a:srgbClr val="666666"/>
                </a:solidFill>
                <a:latin typeface="Courier"/>
              </a:rPr>
              <a:t>)</a:t>
            </a:r>
            <a:r>
              <a:rPr dirty="0">
                <a:latin typeface="Courier"/>
              </a:rPr>
              <a:t>;</a:t>
            </a:r>
            <a:br>
              <a:rPr dirty="0"/>
            </a:br>
            <a:r>
              <a:rPr dirty="0">
                <a:latin typeface="Courier"/>
              </a:rPr>
              <a:t>  </a:t>
            </a:r>
            <a:r>
              <a:rPr b="1" dirty="0">
                <a:solidFill>
                  <a:srgbClr val="007020"/>
                </a:solidFill>
                <a:latin typeface="Courier"/>
              </a:rPr>
              <a:t>procedure</a:t>
            </a:r>
            <a:r>
              <a:rPr dirty="0">
                <a:latin typeface="Courier"/>
              </a:rPr>
              <a:t> Pop </a:t>
            </a:r>
            <a:r>
              <a:rPr dirty="0">
                <a:solidFill>
                  <a:srgbClr val="666666"/>
                </a:solidFill>
                <a:latin typeface="Courier"/>
              </a:rPr>
              <a:t>(</a:t>
            </a:r>
            <a:r>
              <a:rPr dirty="0">
                <a:latin typeface="Courier"/>
              </a:rPr>
              <a:t>X </a:t>
            </a:r>
            <a:r>
              <a:rPr dirty="0">
                <a:solidFill>
                  <a:srgbClr val="666666"/>
                </a:solidFill>
                <a:latin typeface="Courier"/>
              </a:rPr>
              <a:t>:</a:t>
            </a:r>
            <a:r>
              <a:rPr dirty="0">
                <a:latin typeface="Courier"/>
              </a:rPr>
              <a:t> </a:t>
            </a:r>
            <a:r>
              <a:rPr b="1" dirty="0">
                <a:solidFill>
                  <a:srgbClr val="007020"/>
                </a:solidFill>
                <a:latin typeface="Courier"/>
              </a:rPr>
              <a:t>out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902000"/>
                </a:solidFill>
                <a:latin typeface="Courier"/>
              </a:rPr>
              <a:t>Float</a:t>
            </a:r>
            <a:r>
              <a:rPr dirty="0">
                <a:solidFill>
                  <a:srgbClr val="666666"/>
                </a:solidFill>
                <a:latin typeface="Courier"/>
              </a:rPr>
              <a:t>)</a:t>
            </a:r>
            <a:r>
              <a:rPr dirty="0">
                <a:latin typeface="Courier"/>
              </a:rPr>
              <a:t>;</a:t>
            </a:r>
            <a:br>
              <a:rPr dirty="0"/>
            </a:br>
            <a:r>
              <a:rPr b="1" dirty="0">
                <a:solidFill>
                  <a:srgbClr val="007020"/>
                </a:solidFill>
                <a:latin typeface="Courier"/>
              </a:rPr>
              <a:t>end</a:t>
            </a:r>
            <a:r>
              <a:rPr dirty="0">
                <a:latin typeface="Courier"/>
              </a:rPr>
              <a:t> </a:t>
            </a:r>
            <a:r>
              <a:rPr dirty="0" err="1">
                <a:latin typeface="Courier"/>
              </a:rPr>
              <a:t>Float_Stack</a:t>
            </a:r>
            <a:r>
              <a:rPr dirty="0">
                <a:latin typeface="Courier"/>
              </a:rPr>
              <a:t>;</a:t>
            </a:r>
            <a:br>
              <a:rPr dirty="0"/>
            </a:br>
            <a:br>
              <a:rPr dirty="0"/>
            </a:br>
            <a:r>
              <a:rPr b="1" dirty="0">
                <a:solidFill>
                  <a:srgbClr val="007020"/>
                </a:solidFill>
                <a:latin typeface="Courier"/>
              </a:rPr>
              <a:t>package</a:t>
            </a:r>
            <a:r>
              <a:rPr dirty="0">
                <a:latin typeface="Courier"/>
              </a:rPr>
              <a:t> Data </a:t>
            </a:r>
            <a:r>
              <a:rPr b="1" dirty="0">
                <a:solidFill>
                  <a:srgbClr val="007020"/>
                </a:solidFill>
                <a:latin typeface="Courier"/>
              </a:rPr>
              <a:t>is</a:t>
            </a:r>
            <a:br>
              <a:rPr dirty="0"/>
            </a:br>
            <a:r>
              <a:rPr dirty="0">
                <a:latin typeface="Courier"/>
              </a:rPr>
              <a:t>   Object </a:t>
            </a:r>
            <a:r>
              <a:rPr dirty="0">
                <a:solidFill>
                  <a:srgbClr val="666666"/>
                </a:solidFill>
                <a:latin typeface="Courier"/>
              </a:rPr>
              <a:t>: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902000"/>
                </a:solidFill>
                <a:latin typeface="Courier"/>
              </a:rPr>
              <a:t>integer</a:t>
            </a:r>
            <a:r>
              <a:rPr dirty="0">
                <a:latin typeface="Courier"/>
              </a:rPr>
              <a:t>;</a:t>
            </a:r>
            <a:br>
              <a:rPr dirty="0"/>
            </a:br>
            <a:r>
              <a:rPr b="1" dirty="0">
                <a:solidFill>
                  <a:srgbClr val="007020"/>
                </a:solidFill>
                <a:latin typeface="Courier"/>
              </a:rPr>
              <a:t>end</a:t>
            </a:r>
            <a:r>
              <a:rPr dirty="0">
                <a:latin typeface="Courier"/>
              </a:rPr>
              <a:t> Data;</a:t>
            </a:r>
          </a:p>
        </p:txBody>
      </p:sp>
      <p:sp>
        <p:nvSpPr>
          <p:cNvPr id="12" name="Google Shape;58;p4">
            <a:extLst>
              <a:ext uri="{FF2B5EF4-FFF2-40B4-BE49-F238E27FC236}">
                <a16:creationId xmlns:a16="http://schemas.microsoft.com/office/drawing/2014/main" id="{45977752-279C-C3C7-A0B9-8D2ABCF772A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0445262" y="6236695"/>
            <a:ext cx="9085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63</a:t>
            </a:fld>
            <a:endParaRPr lang="en-US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151A8-36F8-5058-BA25-E0F735499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1262" y="118037"/>
            <a:ext cx="10052538" cy="1246530"/>
          </a:xfrm>
          <a:prstGeom prst="rect">
            <a:avLst/>
          </a:prstGeom>
        </p:spPr>
        <p:txBody>
          <a:bodyPr/>
          <a:lstStyle/>
          <a:p>
            <a:pPr marL="0" lvl="0" indent="0">
              <a:buNone/>
            </a:pPr>
            <a:r>
              <a:t>Compile-Time Visibility Control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6B7B2E-300D-9A35-45B6-BACE44EE5D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dirty="0"/>
              <a:t>Items in the declaration are visible to users</a:t>
            </a:r>
          </a:p>
          <a:p>
            <a:pPr lvl="1" indent="0">
              <a:lnSpc>
                <a:spcPct val="110000"/>
              </a:lnSpc>
              <a:spcBef>
                <a:spcPts val="0"/>
              </a:spcBef>
              <a:buNone/>
            </a:pPr>
            <a:r>
              <a:rPr b="1" dirty="0">
                <a:solidFill>
                  <a:srgbClr val="007020"/>
                </a:solidFill>
                <a:latin typeface="Courier"/>
              </a:rPr>
              <a:t>package</a:t>
            </a:r>
            <a:r>
              <a:rPr dirty="0">
                <a:latin typeface="Courier"/>
              </a:rPr>
              <a:t> </a:t>
            </a:r>
            <a:r>
              <a:rPr dirty="0" err="1">
                <a:latin typeface="Courier"/>
              </a:rPr>
              <a:t>Some_Package</a:t>
            </a:r>
            <a:r>
              <a:rPr dirty="0">
                <a:latin typeface="Courier"/>
              </a:rPr>
              <a:t> </a:t>
            </a:r>
            <a:r>
              <a:rPr b="1" dirty="0">
                <a:solidFill>
                  <a:srgbClr val="007020"/>
                </a:solidFill>
                <a:latin typeface="Courier"/>
              </a:rPr>
              <a:t>is</a:t>
            </a:r>
            <a:br>
              <a:rPr dirty="0"/>
            </a:br>
            <a:r>
              <a:rPr dirty="0">
                <a:latin typeface="Courier"/>
              </a:rPr>
              <a:t>  </a:t>
            </a:r>
            <a:r>
              <a:rPr i="1" dirty="0">
                <a:solidFill>
                  <a:srgbClr val="60A0B0"/>
                </a:solidFill>
                <a:latin typeface="Courier"/>
              </a:rPr>
              <a:t>-- exported declarations of</a:t>
            </a:r>
            <a:br>
              <a:rPr dirty="0"/>
            </a:br>
            <a:r>
              <a:rPr dirty="0">
                <a:latin typeface="Courier"/>
              </a:rPr>
              <a:t>  </a:t>
            </a:r>
            <a:r>
              <a:rPr i="1" dirty="0">
                <a:solidFill>
                  <a:srgbClr val="60A0B0"/>
                </a:solidFill>
                <a:latin typeface="Courier"/>
              </a:rPr>
              <a:t>--   types, variables, subprograms ...</a:t>
            </a:r>
            <a:br>
              <a:rPr dirty="0"/>
            </a:br>
            <a:r>
              <a:rPr b="1" dirty="0">
                <a:solidFill>
                  <a:srgbClr val="007020"/>
                </a:solidFill>
                <a:latin typeface="Courier"/>
              </a:rPr>
              <a:t>end</a:t>
            </a:r>
            <a:r>
              <a:rPr dirty="0">
                <a:latin typeface="Courier"/>
              </a:rPr>
              <a:t> </a:t>
            </a:r>
            <a:r>
              <a:rPr dirty="0" err="1">
                <a:latin typeface="Courier"/>
              </a:rPr>
              <a:t>Some_Package</a:t>
            </a:r>
            <a:r>
              <a:rPr dirty="0">
                <a:latin typeface="Courier"/>
              </a:rPr>
              <a:t>;</a:t>
            </a:r>
          </a:p>
          <a:p>
            <a:pPr lvl="0"/>
            <a:r>
              <a:rPr dirty="0"/>
              <a:t>Items in the body are never externally visible</a:t>
            </a:r>
          </a:p>
          <a:p>
            <a:pPr lvl="1"/>
            <a:r>
              <a:rPr dirty="0"/>
              <a:t>Compiler prevents external references</a:t>
            </a:r>
          </a:p>
          <a:p>
            <a:pPr lvl="1" indent="0">
              <a:lnSpc>
                <a:spcPct val="110000"/>
              </a:lnSpc>
              <a:spcBef>
                <a:spcPts val="0"/>
              </a:spcBef>
              <a:buNone/>
            </a:pPr>
            <a:r>
              <a:rPr b="1" dirty="0">
                <a:solidFill>
                  <a:srgbClr val="007020"/>
                </a:solidFill>
                <a:latin typeface="Courier"/>
              </a:rPr>
              <a:t>package</a:t>
            </a:r>
            <a:r>
              <a:rPr dirty="0">
                <a:latin typeface="Courier"/>
              </a:rPr>
              <a:t> </a:t>
            </a:r>
            <a:r>
              <a:rPr b="1" dirty="0">
                <a:solidFill>
                  <a:srgbClr val="007020"/>
                </a:solidFill>
                <a:latin typeface="Courier"/>
              </a:rPr>
              <a:t>body</a:t>
            </a:r>
            <a:r>
              <a:rPr dirty="0">
                <a:latin typeface="Courier"/>
              </a:rPr>
              <a:t> </a:t>
            </a:r>
            <a:r>
              <a:rPr dirty="0" err="1">
                <a:latin typeface="Courier"/>
              </a:rPr>
              <a:t>Some_Package</a:t>
            </a:r>
            <a:r>
              <a:rPr dirty="0">
                <a:latin typeface="Courier"/>
              </a:rPr>
              <a:t> </a:t>
            </a:r>
            <a:r>
              <a:rPr b="1" dirty="0">
                <a:solidFill>
                  <a:srgbClr val="007020"/>
                </a:solidFill>
                <a:latin typeface="Courier"/>
              </a:rPr>
              <a:t>is</a:t>
            </a:r>
            <a:br>
              <a:rPr dirty="0"/>
            </a:br>
            <a:r>
              <a:rPr dirty="0">
                <a:latin typeface="Courier"/>
              </a:rPr>
              <a:t>  </a:t>
            </a:r>
            <a:r>
              <a:rPr i="1" dirty="0">
                <a:solidFill>
                  <a:srgbClr val="60A0B0"/>
                </a:solidFill>
                <a:latin typeface="Courier"/>
              </a:rPr>
              <a:t>-- hidden declarations of</a:t>
            </a:r>
            <a:br>
              <a:rPr dirty="0"/>
            </a:br>
            <a:r>
              <a:rPr dirty="0">
                <a:latin typeface="Courier"/>
              </a:rPr>
              <a:t>  </a:t>
            </a:r>
            <a:r>
              <a:rPr i="1" dirty="0">
                <a:solidFill>
                  <a:srgbClr val="60A0B0"/>
                </a:solidFill>
                <a:latin typeface="Courier"/>
              </a:rPr>
              <a:t>--   types, variables, subprograms ...</a:t>
            </a:r>
            <a:br>
              <a:rPr dirty="0"/>
            </a:br>
            <a:r>
              <a:rPr dirty="0">
                <a:latin typeface="Courier"/>
              </a:rPr>
              <a:t>  </a:t>
            </a:r>
            <a:r>
              <a:rPr i="1" dirty="0">
                <a:solidFill>
                  <a:srgbClr val="60A0B0"/>
                </a:solidFill>
                <a:latin typeface="Courier"/>
              </a:rPr>
              <a:t>-- implementations of exported subprograms etc.</a:t>
            </a:r>
            <a:br>
              <a:rPr dirty="0"/>
            </a:br>
            <a:r>
              <a:rPr b="1" dirty="0">
                <a:solidFill>
                  <a:srgbClr val="007020"/>
                </a:solidFill>
                <a:latin typeface="Courier"/>
              </a:rPr>
              <a:t>end</a:t>
            </a:r>
            <a:r>
              <a:rPr dirty="0">
                <a:latin typeface="Courier"/>
              </a:rPr>
              <a:t> </a:t>
            </a:r>
            <a:r>
              <a:rPr dirty="0" err="1">
                <a:latin typeface="Courier"/>
              </a:rPr>
              <a:t>Some_Package</a:t>
            </a:r>
            <a:r>
              <a:rPr dirty="0">
                <a:latin typeface="Courier"/>
              </a:rPr>
              <a:t>;</a:t>
            </a:r>
          </a:p>
        </p:txBody>
      </p:sp>
      <p:sp>
        <p:nvSpPr>
          <p:cNvPr id="12" name="Google Shape;58;p4">
            <a:extLst>
              <a:ext uri="{FF2B5EF4-FFF2-40B4-BE49-F238E27FC236}">
                <a16:creationId xmlns:a16="http://schemas.microsoft.com/office/drawing/2014/main" id="{45977752-279C-C3C7-A0B9-8D2ABCF772A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0445262" y="6236695"/>
            <a:ext cx="9085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64</a:t>
            </a:fld>
            <a:endParaRPr lang="en-US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151A8-36F8-5058-BA25-E0F735499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1262" y="118037"/>
            <a:ext cx="10052538" cy="1246530"/>
          </a:xfrm>
          <a:prstGeom prst="rect">
            <a:avLst/>
          </a:prstGeom>
        </p:spPr>
        <p:txBody>
          <a:bodyPr/>
          <a:lstStyle/>
          <a:p>
            <a:pPr marL="0" lvl="0" indent="0">
              <a:buNone/>
            </a:pPr>
            <a:r>
              <a:t>Example of Exporting To Clients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6B7B2E-300D-9A35-45B6-BACE44EE5D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dirty="0"/>
              <a:t>Variables, types, exception, subprograms, etc.</a:t>
            </a:r>
          </a:p>
          <a:p>
            <a:pPr lvl="1"/>
            <a:r>
              <a:rPr dirty="0"/>
              <a:t>The primary reason for separate subprogram declarations</a:t>
            </a:r>
          </a:p>
          <a:p>
            <a:pPr lv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b="1" dirty="0">
                <a:solidFill>
                  <a:srgbClr val="007020"/>
                </a:solidFill>
                <a:latin typeface="Courier"/>
              </a:rPr>
              <a:t>package</a:t>
            </a:r>
            <a:r>
              <a:rPr dirty="0">
                <a:latin typeface="Courier"/>
              </a:rPr>
              <a:t> P </a:t>
            </a:r>
            <a:r>
              <a:rPr b="1" dirty="0">
                <a:solidFill>
                  <a:srgbClr val="007020"/>
                </a:solidFill>
                <a:latin typeface="Courier"/>
              </a:rPr>
              <a:t>is</a:t>
            </a:r>
            <a:br>
              <a:rPr dirty="0"/>
            </a:br>
            <a:r>
              <a:rPr dirty="0">
                <a:latin typeface="Courier"/>
              </a:rPr>
              <a:t>   </a:t>
            </a:r>
            <a:r>
              <a:rPr b="1" dirty="0">
                <a:solidFill>
                  <a:srgbClr val="007020"/>
                </a:solidFill>
                <a:latin typeface="Courier"/>
              </a:rPr>
              <a:t>procedure</a:t>
            </a:r>
            <a:r>
              <a:rPr dirty="0">
                <a:latin typeface="Courier"/>
              </a:rPr>
              <a:t> </a:t>
            </a:r>
            <a:r>
              <a:rPr dirty="0" err="1">
                <a:latin typeface="Courier"/>
              </a:rPr>
              <a:t>This_Is_Exported</a:t>
            </a:r>
            <a:r>
              <a:rPr dirty="0">
                <a:latin typeface="Courier"/>
              </a:rPr>
              <a:t>;</a:t>
            </a:r>
            <a:br>
              <a:rPr dirty="0"/>
            </a:br>
            <a:r>
              <a:rPr b="1" dirty="0">
                <a:solidFill>
                  <a:srgbClr val="007020"/>
                </a:solidFill>
                <a:latin typeface="Courier"/>
              </a:rPr>
              <a:t>end</a:t>
            </a:r>
            <a:r>
              <a:rPr dirty="0">
                <a:latin typeface="Courier"/>
              </a:rPr>
              <a:t> P;</a:t>
            </a:r>
            <a:br>
              <a:rPr dirty="0"/>
            </a:br>
            <a:br>
              <a:rPr dirty="0"/>
            </a:br>
            <a:r>
              <a:rPr b="1" dirty="0">
                <a:solidFill>
                  <a:srgbClr val="007020"/>
                </a:solidFill>
                <a:latin typeface="Courier"/>
              </a:rPr>
              <a:t>package</a:t>
            </a:r>
            <a:r>
              <a:rPr dirty="0">
                <a:latin typeface="Courier"/>
              </a:rPr>
              <a:t> </a:t>
            </a:r>
            <a:r>
              <a:rPr b="1" dirty="0">
                <a:solidFill>
                  <a:srgbClr val="007020"/>
                </a:solidFill>
                <a:latin typeface="Courier"/>
              </a:rPr>
              <a:t>body</a:t>
            </a:r>
            <a:r>
              <a:rPr dirty="0">
                <a:latin typeface="Courier"/>
              </a:rPr>
              <a:t> P </a:t>
            </a:r>
            <a:r>
              <a:rPr b="1" dirty="0">
                <a:solidFill>
                  <a:srgbClr val="007020"/>
                </a:solidFill>
                <a:latin typeface="Courier"/>
              </a:rPr>
              <a:t>is</a:t>
            </a:r>
            <a:br>
              <a:rPr dirty="0"/>
            </a:br>
            <a:r>
              <a:rPr dirty="0">
                <a:latin typeface="Courier"/>
              </a:rPr>
              <a:t>   </a:t>
            </a:r>
            <a:r>
              <a:rPr b="1" dirty="0">
                <a:solidFill>
                  <a:srgbClr val="007020"/>
                </a:solidFill>
                <a:latin typeface="Courier"/>
              </a:rPr>
              <a:t>procedure</a:t>
            </a:r>
            <a:r>
              <a:rPr dirty="0">
                <a:latin typeface="Courier"/>
              </a:rPr>
              <a:t> </a:t>
            </a:r>
            <a:r>
              <a:rPr dirty="0" err="1">
                <a:latin typeface="Courier"/>
              </a:rPr>
              <a:t>Not_Exported</a:t>
            </a:r>
            <a:r>
              <a:rPr dirty="0">
                <a:latin typeface="Courier"/>
              </a:rPr>
              <a:t> </a:t>
            </a:r>
            <a:r>
              <a:rPr b="1" dirty="0">
                <a:solidFill>
                  <a:srgbClr val="007020"/>
                </a:solidFill>
                <a:latin typeface="Courier"/>
              </a:rPr>
              <a:t>is</a:t>
            </a:r>
            <a:br>
              <a:rPr dirty="0"/>
            </a:br>
            <a:r>
              <a:rPr dirty="0">
                <a:latin typeface="Courier"/>
              </a:rPr>
              <a:t>      </a:t>
            </a:r>
            <a:r>
              <a:rPr dirty="0">
                <a:solidFill>
                  <a:srgbClr val="666666"/>
                </a:solidFill>
                <a:latin typeface="Courier"/>
              </a:rPr>
              <a:t>...</a:t>
            </a:r>
            <a:br>
              <a:rPr dirty="0"/>
            </a:br>
            <a:r>
              <a:rPr dirty="0">
                <a:latin typeface="Courier"/>
              </a:rPr>
              <a:t>   </a:t>
            </a:r>
            <a:r>
              <a:rPr b="1" dirty="0">
                <a:solidFill>
                  <a:srgbClr val="007020"/>
                </a:solidFill>
                <a:latin typeface="Courier"/>
              </a:rPr>
              <a:t>procedure</a:t>
            </a:r>
            <a:r>
              <a:rPr dirty="0">
                <a:latin typeface="Courier"/>
              </a:rPr>
              <a:t> </a:t>
            </a:r>
            <a:r>
              <a:rPr dirty="0" err="1">
                <a:latin typeface="Courier"/>
              </a:rPr>
              <a:t>This_Is_Exported</a:t>
            </a:r>
            <a:r>
              <a:rPr dirty="0">
                <a:latin typeface="Courier"/>
              </a:rPr>
              <a:t> </a:t>
            </a:r>
            <a:r>
              <a:rPr b="1" dirty="0">
                <a:solidFill>
                  <a:srgbClr val="007020"/>
                </a:solidFill>
                <a:latin typeface="Courier"/>
              </a:rPr>
              <a:t>is</a:t>
            </a:r>
            <a:br>
              <a:rPr dirty="0"/>
            </a:br>
            <a:r>
              <a:rPr dirty="0">
                <a:latin typeface="Courier"/>
              </a:rPr>
              <a:t>      </a:t>
            </a:r>
            <a:r>
              <a:rPr dirty="0">
                <a:solidFill>
                  <a:srgbClr val="666666"/>
                </a:solidFill>
                <a:latin typeface="Courier"/>
              </a:rPr>
              <a:t>...</a:t>
            </a:r>
            <a:br>
              <a:rPr dirty="0"/>
            </a:br>
            <a:r>
              <a:rPr b="1" dirty="0">
                <a:solidFill>
                  <a:srgbClr val="007020"/>
                </a:solidFill>
                <a:latin typeface="Courier"/>
              </a:rPr>
              <a:t>end</a:t>
            </a:r>
            <a:r>
              <a:rPr dirty="0">
                <a:latin typeface="Courier"/>
              </a:rPr>
              <a:t> P;</a:t>
            </a:r>
          </a:p>
        </p:txBody>
      </p:sp>
      <p:sp>
        <p:nvSpPr>
          <p:cNvPr id="12" name="Google Shape;58;p4">
            <a:extLst>
              <a:ext uri="{FF2B5EF4-FFF2-40B4-BE49-F238E27FC236}">
                <a16:creationId xmlns:a16="http://schemas.microsoft.com/office/drawing/2014/main" id="{45977752-279C-C3C7-A0B9-8D2ABCF772A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0445262" y="6236695"/>
            <a:ext cx="9085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65</a:t>
            </a:fld>
            <a:endParaRPr lang="en-US"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151A8-36F8-5058-BA25-E0F735499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1262" y="118037"/>
            <a:ext cx="10052538" cy="1246530"/>
          </a:xfrm>
          <a:prstGeom prst="rect">
            <a:avLst/>
          </a:prstGeom>
        </p:spPr>
        <p:txBody>
          <a:bodyPr/>
          <a:lstStyle/>
          <a:p>
            <a:pPr marL="0" lvl="0" indent="0">
              <a:buNone/>
            </a:pPr>
            <a:r>
              <a:t>Referencing Exported Items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6B7B2E-300D-9A35-45B6-BACE44EE5D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dirty="0"/>
              <a:t>Achieved via</a:t>
            </a:r>
            <a:r>
              <a:rPr lang="en-US" dirty="0"/>
              <a:t> “</a:t>
            </a:r>
            <a:r>
              <a:rPr dirty="0"/>
              <a:t>dot notatio</a:t>
            </a:r>
            <a:r>
              <a:rPr lang="en-US" dirty="0"/>
              <a:t>n”</a:t>
            </a:r>
            <a:endParaRPr dirty="0"/>
          </a:p>
          <a:p>
            <a:pPr lvl="0"/>
            <a:r>
              <a:rPr dirty="0"/>
              <a:t>Package Specification</a:t>
            </a:r>
          </a:p>
          <a:p>
            <a:pPr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b="1" dirty="0">
                <a:solidFill>
                  <a:srgbClr val="007020"/>
                </a:solidFill>
                <a:latin typeface="Courier"/>
              </a:rPr>
              <a:t>package</a:t>
            </a:r>
            <a:r>
              <a:rPr dirty="0">
                <a:latin typeface="Courier"/>
              </a:rPr>
              <a:t> </a:t>
            </a:r>
            <a:r>
              <a:rPr dirty="0" err="1">
                <a:latin typeface="Courier"/>
              </a:rPr>
              <a:t>Float_Stack</a:t>
            </a:r>
            <a:r>
              <a:rPr dirty="0">
                <a:latin typeface="Courier"/>
              </a:rPr>
              <a:t> </a:t>
            </a:r>
            <a:r>
              <a:rPr b="1" dirty="0">
                <a:solidFill>
                  <a:srgbClr val="007020"/>
                </a:solidFill>
                <a:latin typeface="Courier"/>
              </a:rPr>
              <a:t>is</a:t>
            </a:r>
            <a:br>
              <a:rPr dirty="0"/>
            </a:br>
            <a:r>
              <a:rPr dirty="0">
                <a:latin typeface="Courier"/>
              </a:rPr>
              <a:t>  Max </a:t>
            </a:r>
            <a:r>
              <a:rPr dirty="0">
                <a:solidFill>
                  <a:srgbClr val="666666"/>
                </a:solidFill>
                <a:latin typeface="Courier"/>
              </a:rPr>
              <a:t>:</a:t>
            </a:r>
            <a:r>
              <a:rPr dirty="0">
                <a:latin typeface="Courier"/>
              </a:rPr>
              <a:t> </a:t>
            </a:r>
            <a:r>
              <a:rPr b="1" dirty="0">
                <a:solidFill>
                  <a:srgbClr val="007020"/>
                </a:solidFill>
                <a:latin typeface="Courier"/>
              </a:rPr>
              <a:t>constant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666666"/>
                </a:solidFill>
                <a:latin typeface="Courier"/>
              </a:rPr>
              <a:t>:=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40A070"/>
                </a:solidFill>
                <a:latin typeface="Courier"/>
              </a:rPr>
              <a:t>100</a:t>
            </a:r>
            <a:r>
              <a:rPr dirty="0">
                <a:latin typeface="Courier"/>
              </a:rPr>
              <a:t>;</a:t>
            </a:r>
            <a:br>
              <a:rPr dirty="0"/>
            </a:br>
            <a:r>
              <a:rPr dirty="0">
                <a:latin typeface="Courier"/>
              </a:rPr>
              <a:t>  </a:t>
            </a:r>
            <a:r>
              <a:rPr b="1" dirty="0">
                <a:solidFill>
                  <a:srgbClr val="007020"/>
                </a:solidFill>
                <a:latin typeface="Courier"/>
              </a:rPr>
              <a:t>procedure</a:t>
            </a:r>
            <a:r>
              <a:rPr dirty="0">
                <a:latin typeface="Courier"/>
              </a:rPr>
              <a:t> Push </a:t>
            </a:r>
            <a:r>
              <a:rPr dirty="0">
                <a:solidFill>
                  <a:srgbClr val="666666"/>
                </a:solidFill>
                <a:latin typeface="Courier"/>
              </a:rPr>
              <a:t>(</a:t>
            </a:r>
            <a:r>
              <a:rPr dirty="0">
                <a:latin typeface="Courier"/>
              </a:rPr>
              <a:t>X </a:t>
            </a:r>
            <a:r>
              <a:rPr dirty="0">
                <a:solidFill>
                  <a:srgbClr val="666666"/>
                </a:solidFill>
                <a:latin typeface="Courier"/>
              </a:rPr>
              <a:t>:</a:t>
            </a:r>
            <a:r>
              <a:rPr dirty="0">
                <a:latin typeface="Courier"/>
              </a:rPr>
              <a:t> </a:t>
            </a:r>
            <a:r>
              <a:rPr b="1" dirty="0">
                <a:solidFill>
                  <a:srgbClr val="007020"/>
                </a:solidFill>
                <a:latin typeface="Courier"/>
              </a:rPr>
              <a:t>in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902000"/>
                </a:solidFill>
                <a:latin typeface="Courier"/>
              </a:rPr>
              <a:t>Float</a:t>
            </a:r>
            <a:r>
              <a:rPr dirty="0">
                <a:solidFill>
                  <a:srgbClr val="666666"/>
                </a:solidFill>
                <a:latin typeface="Courier"/>
              </a:rPr>
              <a:t>)</a:t>
            </a:r>
            <a:r>
              <a:rPr dirty="0">
                <a:latin typeface="Courier"/>
              </a:rPr>
              <a:t>;</a:t>
            </a:r>
            <a:br>
              <a:rPr dirty="0"/>
            </a:br>
            <a:r>
              <a:rPr dirty="0">
                <a:latin typeface="Courier"/>
              </a:rPr>
              <a:t>  </a:t>
            </a:r>
            <a:r>
              <a:rPr b="1" dirty="0">
                <a:solidFill>
                  <a:srgbClr val="007020"/>
                </a:solidFill>
                <a:latin typeface="Courier"/>
              </a:rPr>
              <a:t>procedure</a:t>
            </a:r>
            <a:r>
              <a:rPr dirty="0">
                <a:latin typeface="Courier"/>
              </a:rPr>
              <a:t> Pop </a:t>
            </a:r>
            <a:r>
              <a:rPr dirty="0">
                <a:solidFill>
                  <a:srgbClr val="666666"/>
                </a:solidFill>
                <a:latin typeface="Courier"/>
              </a:rPr>
              <a:t>(</a:t>
            </a:r>
            <a:r>
              <a:rPr dirty="0">
                <a:latin typeface="Courier"/>
              </a:rPr>
              <a:t>X </a:t>
            </a:r>
            <a:r>
              <a:rPr dirty="0">
                <a:solidFill>
                  <a:srgbClr val="666666"/>
                </a:solidFill>
                <a:latin typeface="Courier"/>
              </a:rPr>
              <a:t>:</a:t>
            </a:r>
            <a:r>
              <a:rPr dirty="0">
                <a:latin typeface="Courier"/>
              </a:rPr>
              <a:t> </a:t>
            </a:r>
            <a:r>
              <a:rPr b="1" dirty="0">
                <a:solidFill>
                  <a:srgbClr val="007020"/>
                </a:solidFill>
                <a:latin typeface="Courier"/>
              </a:rPr>
              <a:t>out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902000"/>
                </a:solidFill>
                <a:latin typeface="Courier"/>
              </a:rPr>
              <a:t>Float</a:t>
            </a:r>
            <a:r>
              <a:rPr dirty="0">
                <a:solidFill>
                  <a:srgbClr val="666666"/>
                </a:solidFill>
                <a:latin typeface="Courier"/>
              </a:rPr>
              <a:t>)</a:t>
            </a:r>
            <a:r>
              <a:rPr dirty="0">
                <a:latin typeface="Courier"/>
              </a:rPr>
              <a:t>;</a:t>
            </a:r>
            <a:br>
              <a:rPr dirty="0"/>
            </a:br>
            <a:r>
              <a:rPr b="1" dirty="0">
                <a:solidFill>
                  <a:srgbClr val="007020"/>
                </a:solidFill>
                <a:latin typeface="Courier"/>
              </a:rPr>
              <a:t>end</a:t>
            </a:r>
            <a:r>
              <a:rPr dirty="0">
                <a:latin typeface="Courier"/>
              </a:rPr>
              <a:t> </a:t>
            </a:r>
            <a:r>
              <a:rPr dirty="0" err="1">
                <a:latin typeface="Courier"/>
              </a:rPr>
              <a:t>Float_Stack</a:t>
            </a:r>
            <a:r>
              <a:rPr dirty="0">
                <a:latin typeface="Courier"/>
              </a:rPr>
              <a:t>;</a:t>
            </a:r>
          </a:p>
          <a:p>
            <a:pPr lvl="0"/>
            <a:r>
              <a:rPr dirty="0"/>
              <a:t>Package Reference</a:t>
            </a:r>
          </a:p>
          <a:p>
            <a:pPr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b="1" dirty="0">
                <a:solidFill>
                  <a:srgbClr val="007020"/>
                </a:solidFill>
                <a:latin typeface="Courier"/>
              </a:rPr>
              <a:t>with</a:t>
            </a:r>
            <a:r>
              <a:rPr dirty="0">
                <a:latin typeface="Courier"/>
              </a:rPr>
              <a:t> </a:t>
            </a:r>
            <a:r>
              <a:rPr dirty="0" err="1">
                <a:latin typeface="Courier"/>
              </a:rPr>
              <a:t>Float_Stack</a:t>
            </a:r>
            <a:r>
              <a:rPr dirty="0">
                <a:latin typeface="Courier"/>
              </a:rPr>
              <a:t>;</a:t>
            </a:r>
            <a:br>
              <a:rPr dirty="0"/>
            </a:br>
            <a:r>
              <a:rPr b="1" dirty="0">
                <a:solidFill>
                  <a:srgbClr val="007020"/>
                </a:solidFill>
                <a:latin typeface="Courier"/>
              </a:rPr>
              <a:t>procedure</a:t>
            </a:r>
            <a:r>
              <a:rPr dirty="0">
                <a:latin typeface="Courier"/>
              </a:rPr>
              <a:t> Test </a:t>
            </a:r>
            <a:r>
              <a:rPr b="1" dirty="0">
                <a:solidFill>
                  <a:srgbClr val="007020"/>
                </a:solidFill>
                <a:latin typeface="Courier"/>
              </a:rPr>
              <a:t>is</a:t>
            </a:r>
            <a:br>
              <a:rPr dirty="0"/>
            </a:br>
            <a:r>
              <a:rPr dirty="0">
                <a:latin typeface="Courier"/>
              </a:rPr>
              <a:t>   X </a:t>
            </a:r>
            <a:r>
              <a:rPr dirty="0">
                <a:solidFill>
                  <a:srgbClr val="666666"/>
                </a:solidFill>
                <a:latin typeface="Courier"/>
              </a:rPr>
              <a:t>: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902000"/>
                </a:solidFill>
                <a:latin typeface="Courier"/>
              </a:rPr>
              <a:t>Float</a:t>
            </a:r>
            <a:r>
              <a:rPr dirty="0">
                <a:latin typeface="Courier"/>
              </a:rPr>
              <a:t>;</a:t>
            </a:r>
            <a:br>
              <a:rPr dirty="0"/>
            </a:br>
            <a:r>
              <a:rPr b="1" dirty="0">
                <a:solidFill>
                  <a:srgbClr val="007020"/>
                </a:solidFill>
                <a:latin typeface="Courier"/>
              </a:rPr>
              <a:t>begin</a:t>
            </a:r>
            <a:br>
              <a:rPr dirty="0"/>
            </a:br>
            <a:r>
              <a:rPr dirty="0">
                <a:latin typeface="Courier"/>
              </a:rPr>
              <a:t>   </a:t>
            </a:r>
            <a:r>
              <a:rPr dirty="0" err="1">
                <a:latin typeface="Courier"/>
              </a:rPr>
              <a:t>Float_Stack</a:t>
            </a:r>
            <a:r>
              <a:rPr dirty="0" err="1">
                <a:solidFill>
                  <a:srgbClr val="666666"/>
                </a:solidFill>
                <a:latin typeface="Courier"/>
              </a:rPr>
              <a:t>.</a:t>
            </a:r>
            <a:r>
              <a:rPr dirty="0" err="1">
                <a:latin typeface="Courier"/>
              </a:rPr>
              <a:t>Pop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666666"/>
                </a:solidFill>
                <a:latin typeface="Courier"/>
              </a:rPr>
              <a:t>(</a:t>
            </a:r>
            <a:r>
              <a:rPr dirty="0">
                <a:latin typeface="Courier"/>
              </a:rPr>
              <a:t>X</a:t>
            </a:r>
            <a:r>
              <a:rPr dirty="0">
                <a:solidFill>
                  <a:srgbClr val="666666"/>
                </a:solidFill>
                <a:latin typeface="Courier"/>
              </a:rPr>
              <a:t>)</a:t>
            </a:r>
            <a:r>
              <a:rPr dirty="0">
                <a:latin typeface="Courier"/>
              </a:rPr>
              <a:t>;</a:t>
            </a:r>
            <a:br>
              <a:rPr dirty="0"/>
            </a:br>
            <a:r>
              <a:rPr dirty="0">
                <a:latin typeface="Courier"/>
              </a:rPr>
              <a:t>   </a:t>
            </a:r>
            <a:r>
              <a:rPr dirty="0" err="1">
                <a:latin typeface="Courier"/>
              </a:rPr>
              <a:t>Float_Stack</a:t>
            </a:r>
            <a:r>
              <a:rPr dirty="0" err="1">
                <a:solidFill>
                  <a:srgbClr val="666666"/>
                </a:solidFill>
                <a:latin typeface="Courier"/>
              </a:rPr>
              <a:t>.</a:t>
            </a:r>
            <a:r>
              <a:rPr dirty="0" err="1">
                <a:latin typeface="Courier"/>
              </a:rPr>
              <a:t>Push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666666"/>
                </a:solidFill>
                <a:latin typeface="Courier"/>
              </a:rPr>
              <a:t>(</a:t>
            </a:r>
            <a:r>
              <a:rPr dirty="0">
                <a:solidFill>
                  <a:srgbClr val="40A070"/>
                </a:solidFill>
                <a:latin typeface="Courier"/>
              </a:rPr>
              <a:t>12.0</a:t>
            </a:r>
            <a:r>
              <a:rPr dirty="0">
                <a:solidFill>
                  <a:srgbClr val="666666"/>
                </a:solidFill>
                <a:latin typeface="Courier"/>
              </a:rPr>
              <a:t>)</a:t>
            </a:r>
            <a:r>
              <a:rPr dirty="0">
                <a:latin typeface="Courier"/>
              </a:rPr>
              <a:t>;</a:t>
            </a:r>
            <a:br>
              <a:rPr dirty="0"/>
            </a:br>
            <a:r>
              <a:rPr dirty="0">
                <a:latin typeface="Courier"/>
              </a:rPr>
              <a:t>   </a:t>
            </a:r>
            <a:r>
              <a:rPr b="1" dirty="0">
                <a:solidFill>
                  <a:srgbClr val="007020"/>
                </a:solidFill>
                <a:latin typeface="Courier"/>
              </a:rPr>
              <a:t>if</a:t>
            </a:r>
            <a:r>
              <a:rPr dirty="0">
                <a:latin typeface="Courier"/>
              </a:rPr>
              <a:t> Count </a:t>
            </a:r>
            <a:r>
              <a:rPr dirty="0">
                <a:solidFill>
                  <a:srgbClr val="666666"/>
                </a:solidFill>
                <a:latin typeface="Courier"/>
              </a:rPr>
              <a:t>&lt;</a:t>
            </a:r>
            <a:r>
              <a:rPr dirty="0">
                <a:latin typeface="Courier"/>
              </a:rPr>
              <a:t> </a:t>
            </a:r>
            <a:r>
              <a:rPr dirty="0" err="1">
                <a:latin typeface="Courier"/>
              </a:rPr>
              <a:t>Float_Stack</a:t>
            </a:r>
            <a:r>
              <a:rPr dirty="0" err="1">
                <a:solidFill>
                  <a:srgbClr val="666666"/>
                </a:solidFill>
                <a:latin typeface="Courier"/>
              </a:rPr>
              <a:t>.</a:t>
            </a:r>
            <a:r>
              <a:rPr dirty="0" err="1">
                <a:latin typeface="Courier"/>
              </a:rPr>
              <a:t>Max</a:t>
            </a:r>
            <a:r>
              <a:rPr dirty="0">
                <a:latin typeface="Courier"/>
              </a:rPr>
              <a:t> </a:t>
            </a:r>
            <a:r>
              <a:rPr b="1" dirty="0">
                <a:solidFill>
                  <a:srgbClr val="007020"/>
                </a:solidFill>
                <a:latin typeface="Courier"/>
              </a:rPr>
              <a:t>then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666666"/>
                </a:solidFill>
                <a:latin typeface="Courier"/>
              </a:rPr>
              <a:t>...</a:t>
            </a:r>
          </a:p>
        </p:txBody>
      </p:sp>
      <p:sp>
        <p:nvSpPr>
          <p:cNvPr id="12" name="Google Shape;58;p4">
            <a:extLst>
              <a:ext uri="{FF2B5EF4-FFF2-40B4-BE49-F238E27FC236}">
                <a16:creationId xmlns:a16="http://schemas.microsoft.com/office/drawing/2014/main" id="{45977752-279C-C3C7-A0B9-8D2ABCF772A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0445262" y="6236695"/>
            <a:ext cx="9085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66</a:t>
            </a:fld>
            <a:endParaRPr lang="en-US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151A8-36F8-5058-BA25-E0F735499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1262" y="118037"/>
            <a:ext cx="10052538" cy="1246530"/>
          </a:xfrm>
          <a:prstGeom prst="rect">
            <a:avLst/>
          </a:prstGeom>
        </p:spPr>
        <p:txBody>
          <a:bodyPr/>
          <a:lstStyle/>
          <a:p>
            <a:pPr marL="0" lvl="0" indent="0">
              <a:buNone/>
            </a:pPr>
            <a:r>
              <a:rPr lang="en-US" dirty="0"/>
              <a:t>“use”</a:t>
            </a:r>
            <a:r>
              <a:rPr dirty="0"/>
              <a:t> Clauses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6B7B2E-300D-9A35-45B6-BACE44EE5D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lvl="0"/>
            <a:r>
              <a:rPr dirty="0"/>
              <a:t>Provide direct visibility into packages' exported items</a:t>
            </a:r>
          </a:p>
          <a:p>
            <a:pPr lvl="1"/>
            <a:r>
              <a:rPr dirty="0"/>
              <a:t> </a:t>
            </a:r>
            <a:r>
              <a:rPr lang="en-US" i="1" dirty="0">
                <a:solidFill>
                  <a:schemeClr val="accent1"/>
                </a:solidFill>
              </a:rPr>
              <a:t>Direct Visibility </a:t>
            </a:r>
            <a:r>
              <a:rPr dirty="0"/>
              <a:t>- as if object was referenced from within package being used</a:t>
            </a:r>
          </a:p>
          <a:p>
            <a:pPr lvl="0"/>
            <a:r>
              <a:rPr dirty="0"/>
              <a:t>May still use expanded name</a:t>
            </a:r>
          </a:p>
          <a:p>
            <a:pPr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b="1" dirty="0">
                <a:solidFill>
                  <a:srgbClr val="007020"/>
                </a:solidFill>
                <a:latin typeface="Courier"/>
              </a:rPr>
              <a:t>package</a:t>
            </a:r>
            <a:r>
              <a:rPr dirty="0">
                <a:latin typeface="Courier"/>
              </a:rPr>
              <a:t> </a:t>
            </a:r>
            <a:r>
              <a:rPr dirty="0" err="1">
                <a:latin typeface="Courier"/>
              </a:rPr>
              <a:t>Ada</a:t>
            </a:r>
            <a:r>
              <a:rPr dirty="0" err="1">
                <a:solidFill>
                  <a:srgbClr val="666666"/>
                </a:solidFill>
                <a:latin typeface="Courier"/>
              </a:rPr>
              <a:t>.</a:t>
            </a:r>
            <a:r>
              <a:rPr dirty="0" err="1">
                <a:latin typeface="Courier"/>
              </a:rPr>
              <a:t>Text_IO</a:t>
            </a:r>
            <a:r>
              <a:rPr dirty="0">
                <a:latin typeface="Courier"/>
              </a:rPr>
              <a:t> </a:t>
            </a:r>
            <a:r>
              <a:rPr b="1" dirty="0">
                <a:solidFill>
                  <a:srgbClr val="007020"/>
                </a:solidFill>
                <a:latin typeface="Courier"/>
              </a:rPr>
              <a:t>is</a:t>
            </a:r>
            <a:br>
              <a:rPr dirty="0"/>
            </a:br>
            <a:r>
              <a:rPr dirty="0">
                <a:latin typeface="Courier"/>
              </a:rPr>
              <a:t>  </a:t>
            </a:r>
            <a:r>
              <a:rPr b="1" dirty="0">
                <a:solidFill>
                  <a:srgbClr val="007020"/>
                </a:solidFill>
                <a:latin typeface="Courier"/>
              </a:rPr>
              <a:t>procedure</a:t>
            </a:r>
            <a:r>
              <a:rPr dirty="0">
                <a:latin typeface="Courier"/>
              </a:rPr>
              <a:t> </a:t>
            </a:r>
            <a:r>
              <a:rPr dirty="0" err="1">
                <a:latin typeface="Courier"/>
              </a:rPr>
              <a:t>Put_Line</a:t>
            </a:r>
            <a:r>
              <a:rPr dirty="0">
                <a:solidFill>
                  <a:srgbClr val="666666"/>
                </a:solidFill>
                <a:latin typeface="Courier"/>
              </a:rPr>
              <a:t>(...)</a:t>
            </a:r>
            <a:r>
              <a:rPr dirty="0">
                <a:latin typeface="Courier"/>
              </a:rPr>
              <a:t>;</a:t>
            </a:r>
            <a:br>
              <a:rPr dirty="0"/>
            </a:br>
            <a:r>
              <a:rPr dirty="0">
                <a:latin typeface="Courier"/>
              </a:rPr>
              <a:t>  </a:t>
            </a:r>
            <a:r>
              <a:rPr b="1" dirty="0">
                <a:solidFill>
                  <a:srgbClr val="007020"/>
                </a:solidFill>
                <a:latin typeface="Courier"/>
              </a:rPr>
              <a:t>procedure</a:t>
            </a:r>
            <a:r>
              <a:rPr dirty="0">
                <a:latin typeface="Courier"/>
              </a:rPr>
              <a:t> </a:t>
            </a:r>
            <a:r>
              <a:rPr dirty="0" err="1">
                <a:latin typeface="Courier"/>
              </a:rPr>
              <a:t>New_Line</a:t>
            </a:r>
            <a:r>
              <a:rPr dirty="0">
                <a:solidFill>
                  <a:srgbClr val="666666"/>
                </a:solidFill>
                <a:latin typeface="Courier"/>
              </a:rPr>
              <a:t>(...)</a:t>
            </a:r>
            <a:r>
              <a:rPr dirty="0">
                <a:latin typeface="Courier"/>
              </a:rPr>
              <a:t>;</a:t>
            </a:r>
            <a:br>
              <a:rPr dirty="0"/>
            </a:br>
            <a:r>
              <a:rPr dirty="0">
                <a:latin typeface="Courier"/>
              </a:rPr>
              <a:t>  </a:t>
            </a:r>
            <a:r>
              <a:rPr dirty="0">
                <a:solidFill>
                  <a:srgbClr val="666666"/>
                </a:solidFill>
                <a:latin typeface="Courier"/>
              </a:rPr>
              <a:t>...</a:t>
            </a:r>
            <a:br>
              <a:rPr dirty="0"/>
            </a:br>
            <a:r>
              <a:rPr b="1" dirty="0">
                <a:solidFill>
                  <a:srgbClr val="007020"/>
                </a:solidFill>
                <a:latin typeface="Courier"/>
              </a:rPr>
              <a:t>end</a:t>
            </a:r>
            <a:r>
              <a:rPr dirty="0">
                <a:latin typeface="Courier"/>
              </a:rPr>
              <a:t> </a:t>
            </a:r>
            <a:r>
              <a:rPr dirty="0" err="1">
                <a:latin typeface="Courier"/>
              </a:rPr>
              <a:t>Ada</a:t>
            </a:r>
            <a:r>
              <a:rPr dirty="0" err="1">
                <a:solidFill>
                  <a:srgbClr val="666666"/>
                </a:solidFill>
                <a:latin typeface="Courier"/>
              </a:rPr>
              <a:t>.</a:t>
            </a:r>
            <a:r>
              <a:rPr dirty="0" err="1">
                <a:latin typeface="Courier"/>
              </a:rPr>
              <a:t>Text_IO</a:t>
            </a:r>
            <a:r>
              <a:rPr dirty="0">
                <a:latin typeface="Courier"/>
              </a:rPr>
              <a:t>;</a:t>
            </a:r>
            <a:br>
              <a:rPr dirty="0"/>
            </a:br>
            <a:br>
              <a:rPr dirty="0"/>
            </a:br>
            <a:r>
              <a:rPr b="1" dirty="0">
                <a:solidFill>
                  <a:srgbClr val="007020"/>
                </a:solidFill>
                <a:latin typeface="Courier"/>
              </a:rPr>
              <a:t>with</a:t>
            </a:r>
            <a:r>
              <a:rPr dirty="0">
                <a:latin typeface="Courier"/>
              </a:rPr>
              <a:t> </a:t>
            </a:r>
            <a:r>
              <a:rPr dirty="0" err="1">
                <a:latin typeface="Courier"/>
              </a:rPr>
              <a:t>Ada</a:t>
            </a:r>
            <a:r>
              <a:rPr dirty="0" err="1">
                <a:solidFill>
                  <a:srgbClr val="666666"/>
                </a:solidFill>
                <a:latin typeface="Courier"/>
              </a:rPr>
              <a:t>.</a:t>
            </a:r>
            <a:r>
              <a:rPr dirty="0" err="1">
                <a:latin typeface="Courier"/>
              </a:rPr>
              <a:t>Text_IO</a:t>
            </a:r>
            <a:r>
              <a:rPr dirty="0">
                <a:latin typeface="Courier"/>
              </a:rPr>
              <a:t>;</a:t>
            </a:r>
            <a:br>
              <a:rPr dirty="0"/>
            </a:br>
            <a:r>
              <a:rPr b="1" dirty="0">
                <a:solidFill>
                  <a:srgbClr val="007020"/>
                </a:solidFill>
                <a:latin typeface="Courier"/>
              </a:rPr>
              <a:t>procedure</a:t>
            </a:r>
            <a:r>
              <a:rPr dirty="0">
                <a:latin typeface="Courier"/>
              </a:rPr>
              <a:t> Hello </a:t>
            </a:r>
            <a:r>
              <a:rPr b="1" dirty="0">
                <a:solidFill>
                  <a:srgbClr val="007020"/>
                </a:solidFill>
                <a:latin typeface="Courier"/>
              </a:rPr>
              <a:t>is</a:t>
            </a:r>
            <a:br>
              <a:rPr dirty="0"/>
            </a:br>
            <a:r>
              <a:rPr dirty="0">
                <a:latin typeface="Courier"/>
              </a:rPr>
              <a:t>  </a:t>
            </a:r>
            <a:r>
              <a:rPr b="1" dirty="0">
                <a:solidFill>
                  <a:srgbClr val="007020"/>
                </a:solidFill>
                <a:latin typeface="Courier"/>
              </a:rPr>
              <a:t>use</a:t>
            </a:r>
            <a:r>
              <a:rPr dirty="0">
                <a:latin typeface="Courier"/>
              </a:rPr>
              <a:t> </a:t>
            </a:r>
            <a:r>
              <a:rPr dirty="0" err="1">
                <a:latin typeface="Courier"/>
              </a:rPr>
              <a:t>Ada</a:t>
            </a:r>
            <a:r>
              <a:rPr dirty="0" err="1">
                <a:solidFill>
                  <a:srgbClr val="666666"/>
                </a:solidFill>
                <a:latin typeface="Courier"/>
              </a:rPr>
              <a:t>.</a:t>
            </a:r>
            <a:r>
              <a:rPr dirty="0" err="1">
                <a:latin typeface="Courier"/>
              </a:rPr>
              <a:t>Text_IO</a:t>
            </a:r>
            <a:r>
              <a:rPr dirty="0">
                <a:latin typeface="Courier"/>
              </a:rPr>
              <a:t>;</a:t>
            </a:r>
            <a:br>
              <a:rPr dirty="0"/>
            </a:br>
            <a:r>
              <a:rPr b="1" dirty="0">
                <a:solidFill>
                  <a:srgbClr val="007020"/>
                </a:solidFill>
                <a:latin typeface="Courier"/>
              </a:rPr>
              <a:t>begin</a:t>
            </a:r>
            <a:br>
              <a:rPr dirty="0"/>
            </a:br>
            <a:r>
              <a:rPr dirty="0">
                <a:latin typeface="Courier"/>
              </a:rPr>
              <a:t>  </a:t>
            </a:r>
            <a:r>
              <a:rPr dirty="0" err="1">
                <a:latin typeface="Courier"/>
              </a:rPr>
              <a:t>Put_Line</a:t>
            </a:r>
            <a:r>
              <a:rPr dirty="0">
                <a:solidFill>
                  <a:srgbClr val="666666"/>
                </a:solidFill>
                <a:latin typeface="Courier"/>
              </a:rPr>
              <a:t>(</a:t>
            </a:r>
            <a:r>
              <a:rPr dirty="0">
                <a:solidFill>
                  <a:srgbClr val="4070A0"/>
                </a:solidFill>
                <a:latin typeface="Courier"/>
              </a:rPr>
              <a:t>"Hello World"</a:t>
            </a:r>
            <a:r>
              <a:rPr dirty="0">
                <a:solidFill>
                  <a:srgbClr val="666666"/>
                </a:solidFill>
                <a:latin typeface="Courier"/>
              </a:rPr>
              <a:t>)</a:t>
            </a:r>
            <a:r>
              <a:rPr dirty="0">
                <a:latin typeface="Courier"/>
              </a:rPr>
              <a:t>;</a:t>
            </a:r>
            <a:br>
              <a:rPr dirty="0"/>
            </a:br>
            <a:r>
              <a:rPr dirty="0">
                <a:latin typeface="Courier"/>
              </a:rPr>
              <a:t>  </a:t>
            </a:r>
            <a:r>
              <a:rPr dirty="0" err="1">
                <a:latin typeface="Courier"/>
              </a:rPr>
              <a:t>New_Line</a:t>
            </a:r>
            <a:r>
              <a:rPr dirty="0">
                <a:solidFill>
                  <a:srgbClr val="666666"/>
                </a:solidFill>
                <a:latin typeface="Courier"/>
              </a:rPr>
              <a:t>(</a:t>
            </a:r>
            <a:r>
              <a:rPr dirty="0">
                <a:solidFill>
                  <a:srgbClr val="40A070"/>
                </a:solidFill>
                <a:latin typeface="Courier"/>
              </a:rPr>
              <a:t>3</a:t>
            </a:r>
            <a:r>
              <a:rPr dirty="0">
                <a:solidFill>
                  <a:srgbClr val="666666"/>
                </a:solidFill>
                <a:latin typeface="Courier"/>
              </a:rPr>
              <a:t>)</a:t>
            </a:r>
            <a:r>
              <a:rPr dirty="0">
                <a:latin typeface="Courier"/>
              </a:rPr>
              <a:t>;</a:t>
            </a:r>
            <a:br>
              <a:rPr dirty="0"/>
            </a:br>
            <a:r>
              <a:rPr dirty="0">
                <a:latin typeface="Courier"/>
              </a:rPr>
              <a:t>  </a:t>
            </a:r>
            <a:r>
              <a:rPr dirty="0" err="1">
                <a:latin typeface="Courier"/>
              </a:rPr>
              <a:t>Ada</a:t>
            </a:r>
            <a:r>
              <a:rPr dirty="0" err="1">
                <a:solidFill>
                  <a:srgbClr val="666666"/>
                </a:solidFill>
                <a:latin typeface="Courier"/>
              </a:rPr>
              <a:t>.</a:t>
            </a:r>
            <a:r>
              <a:rPr dirty="0" err="1">
                <a:latin typeface="Courier"/>
              </a:rPr>
              <a:t>Text_IO</a:t>
            </a:r>
            <a:r>
              <a:rPr dirty="0" err="1">
                <a:solidFill>
                  <a:srgbClr val="666666"/>
                </a:solidFill>
                <a:latin typeface="Courier"/>
              </a:rPr>
              <a:t>.</a:t>
            </a:r>
            <a:r>
              <a:rPr dirty="0" err="1">
                <a:latin typeface="Courier"/>
              </a:rPr>
              <a:t>Put_Line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666666"/>
                </a:solidFill>
                <a:latin typeface="Courier"/>
              </a:rPr>
              <a:t>(</a:t>
            </a:r>
            <a:r>
              <a:rPr dirty="0">
                <a:solidFill>
                  <a:srgbClr val="4070A0"/>
                </a:solidFill>
                <a:latin typeface="Courier"/>
              </a:rPr>
              <a:t>"Good bye"</a:t>
            </a:r>
            <a:r>
              <a:rPr dirty="0">
                <a:solidFill>
                  <a:srgbClr val="666666"/>
                </a:solidFill>
                <a:latin typeface="Courier"/>
              </a:rPr>
              <a:t>)</a:t>
            </a:r>
            <a:r>
              <a:rPr dirty="0">
                <a:latin typeface="Courier"/>
              </a:rPr>
              <a:t>;</a:t>
            </a:r>
            <a:br>
              <a:rPr dirty="0"/>
            </a:br>
            <a:r>
              <a:rPr b="1" dirty="0">
                <a:solidFill>
                  <a:srgbClr val="007020"/>
                </a:solidFill>
                <a:latin typeface="Courier"/>
              </a:rPr>
              <a:t>end</a:t>
            </a:r>
            <a:r>
              <a:rPr dirty="0">
                <a:latin typeface="Courier"/>
              </a:rPr>
              <a:t> Hello;</a:t>
            </a:r>
          </a:p>
        </p:txBody>
      </p:sp>
      <p:sp>
        <p:nvSpPr>
          <p:cNvPr id="12" name="Google Shape;58;p4">
            <a:extLst>
              <a:ext uri="{FF2B5EF4-FFF2-40B4-BE49-F238E27FC236}">
                <a16:creationId xmlns:a16="http://schemas.microsoft.com/office/drawing/2014/main" id="{45977752-279C-C3C7-A0B9-8D2ABCF772A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0445262" y="6236695"/>
            <a:ext cx="9085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67</a:t>
            </a:fld>
            <a:endParaRPr lang="en-US" dirty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32823-BD47-C67B-B783-950BA1B6EB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 marL="0" lvl="0" indent="0">
              <a:buNone/>
            </a:pPr>
            <a:r>
              <a:t>Private Types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783817-DFCE-9F40-CBE1-90548A5B2C5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32823-BD47-C67B-B783-950BA1B6E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8634" y="1709739"/>
            <a:ext cx="9968815" cy="2409460"/>
          </a:xfrm>
          <a:prstGeom prst="rect">
            <a:avLst/>
          </a:prstGeom>
        </p:spPr>
        <p:txBody>
          <a:bodyPr/>
          <a:lstStyle/>
          <a:p>
            <a:pPr marL="0" lvl="0" indent="0">
              <a:buNone/>
            </a:pPr>
            <a:r>
              <a:rPr lang="en-US" dirty="0"/>
              <a:t>Implementing </a:t>
            </a:r>
            <a:r>
              <a:rPr dirty="0"/>
              <a:t>Abstract Data Types via Views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151A8-36F8-5058-BA25-E0F735499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1262" y="118037"/>
            <a:ext cx="10052538" cy="1246530"/>
          </a:xfrm>
          <a:prstGeom prst="rect">
            <a:avLst/>
          </a:prstGeom>
        </p:spPr>
        <p:txBody>
          <a:bodyPr/>
          <a:lstStyle/>
          <a:p>
            <a:pPr marL="0" lvl="0" indent="0">
              <a:buNone/>
            </a:pPr>
            <a:r>
              <a:t>Based Numeric Literals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6B7B2E-300D-9A35-45B6-BACE44EE5D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>
              <a:buNone/>
            </a:pPr>
            <a:r>
              <a:rPr>
                <a:latin typeface="Courier"/>
              </a:rPr>
              <a:t>based_literal ::= base # numeral [.numeral] # exponent
numeral ::= base_digit { '_' base_digit }</a:t>
            </a:r>
          </a:p>
          <a:p>
            <a:pPr lvl="0"/>
            <a:r>
              <a:t>Base can be 2 .. 16</a:t>
            </a:r>
          </a:p>
          <a:p>
            <a:pPr lvl="0"/>
            <a:r>
              <a:t>Exponent is always a base 10 integer</a:t>
            </a:r>
          </a:p>
          <a:p>
            <a:pPr lvl="1" indent="0">
              <a:buNone/>
            </a:pPr>
            <a:r>
              <a:rPr sz="2000">
                <a:latin typeface="Courier"/>
              </a:rPr>
              <a:t>16#FFF#           =&gt; 4095
2#1111_1111_1111# =&gt; 4095 -- With underline
16#F.FF#E+2       =&gt; 4095.0
8#10#E+3          =&gt; 4096 (8 * 8**3)</a:t>
            </a:r>
          </a:p>
        </p:txBody>
      </p:sp>
      <p:sp>
        <p:nvSpPr>
          <p:cNvPr id="12" name="Google Shape;58;p4">
            <a:extLst>
              <a:ext uri="{FF2B5EF4-FFF2-40B4-BE49-F238E27FC236}">
                <a16:creationId xmlns:a16="http://schemas.microsoft.com/office/drawing/2014/main" id="{45977752-279C-C3C7-A0B9-8D2ABCF772A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0445262" y="6236695"/>
            <a:ext cx="9085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151A8-36F8-5058-BA25-E0F735499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1262" y="118037"/>
            <a:ext cx="10052538" cy="1246530"/>
          </a:xfrm>
          <a:prstGeom prst="rect">
            <a:avLst/>
          </a:prstGeom>
        </p:spPr>
        <p:txBody>
          <a:bodyPr/>
          <a:lstStyle/>
          <a:p>
            <a:pPr marL="0" lvl="0" indent="0">
              <a:buNone/>
            </a:pPr>
            <a:r>
              <a:t>Declaring Private Types for Views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6B7B2E-300D-9A35-45B6-BACE44EE5D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lvl="0"/>
            <a:r>
              <a:rPr dirty="0"/>
              <a:t>Partial syntax</a:t>
            </a:r>
          </a:p>
          <a:p>
            <a:pPr lvl="1" indent="0">
              <a:buNone/>
            </a:pPr>
            <a:r>
              <a:rPr b="1" dirty="0">
                <a:solidFill>
                  <a:srgbClr val="007020"/>
                </a:solidFill>
                <a:latin typeface="Courier"/>
              </a:rPr>
              <a:t>type</a:t>
            </a:r>
            <a:r>
              <a:rPr dirty="0">
                <a:latin typeface="Courier"/>
              </a:rPr>
              <a:t> </a:t>
            </a:r>
            <a:r>
              <a:rPr dirty="0" err="1">
                <a:latin typeface="Courier"/>
              </a:rPr>
              <a:t>defining_identifier</a:t>
            </a:r>
            <a:r>
              <a:rPr dirty="0">
                <a:latin typeface="Courier"/>
              </a:rPr>
              <a:t> </a:t>
            </a:r>
            <a:r>
              <a:rPr b="1" dirty="0">
                <a:solidFill>
                  <a:srgbClr val="007020"/>
                </a:solidFill>
                <a:latin typeface="Courier"/>
              </a:rPr>
              <a:t>is</a:t>
            </a:r>
            <a:r>
              <a:rPr dirty="0">
                <a:latin typeface="Courier"/>
              </a:rPr>
              <a:t> </a:t>
            </a:r>
            <a:r>
              <a:rPr b="1" dirty="0">
                <a:solidFill>
                  <a:srgbClr val="007020"/>
                </a:solidFill>
                <a:latin typeface="Courier"/>
              </a:rPr>
              <a:t>private</a:t>
            </a:r>
            <a:r>
              <a:rPr dirty="0">
                <a:latin typeface="Courier"/>
              </a:rPr>
              <a:t>;</a:t>
            </a:r>
          </a:p>
          <a:p>
            <a:pPr lvl="0"/>
            <a:r>
              <a:rPr dirty="0"/>
              <a:t>Private type declaration must occur in visible part</a:t>
            </a:r>
          </a:p>
          <a:p>
            <a:pPr lvl="1"/>
            <a:r>
              <a:rPr lang="en-US" i="1" dirty="0">
                <a:solidFill>
                  <a:schemeClr val="accent1"/>
                </a:solidFill>
              </a:rPr>
              <a:t>Partial View</a:t>
            </a:r>
            <a:endParaRPr dirty="0"/>
          </a:p>
          <a:p>
            <a:pPr lvl="1"/>
            <a:r>
              <a:rPr dirty="0"/>
              <a:t>Only partial information on the type</a:t>
            </a:r>
          </a:p>
          <a:p>
            <a:pPr lvl="1"/>
            <a:r>
              <a:rPr dirty="0"/>
              <a:t>Users can reference the type name</a:t>
            </a:r>
          </a:p>
          <a:p>
            <a:pPr lvl="0"/>
            <a:r>
              <a:rPr dirty="0"/>
              <a:t>Full type declaration must appear in private part</a:t>
            </a:r>
          </a:p>
          <a:p>
            <a:pPr lvl="1"/>
            <a:r>
              <a:rPr dirty="0"/>
              <a:t>Completion is the </a:t>
            </a:r>
            <a:r>
              <a:rPr lang="en-US" i="1" dirty="0">
                <a:solidFill>
                  <a:schemeClr val="accent1"/>
                </a:solidFill>
              </a:rPr>
              <a:t>Full View</a:t>
            </a:r>
            <a:endParaRPr dirty="0"/>
          </a:p>
          <a:p>
            <a:pPr lvl="1"/>
            <a:r>
              <a:rPr b="1" dirty="0"/>
              <a:t>Never</a:t>
            </a:r>
            <a:r>
              <a:rPr dirty="0"/>
              <a:t> visible to users</a:t>
            </a:r>
          </a:p>
          <a:p>
            <a:pPr lvl="1"/>
            <a:r>
              <a:rPr b="1" dirty="0"/>
              <a:t>Not</a:t>
            </a:r>
            <a:r>
              <a:rPr dirty="0"/>
              <a:t> visible to designer until reached</a:t>
            </a:r>
          </a:p>
          <a:p>
            <a:pPr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b="1" dirty="0">
                <a:solidFill>
                  <a:srgbClr val="007020"/>
                </a:solidFill>
                <a:latin typeface="Courier"/>
              </a:rPr>
              <a:t>package</a:t>
            </a:r>
            <a:r>
              <a:rPr dirty="0">
                <a:latin typeface="Courier"/>
              </a:rPr>
              <a:t> </a:t>
            </a:r>
            <a:r>
              <a:rPr dirty="0" err="1">
                <a:latin typeface="Courier"/>
              </a:rPr>
              <a:t>Bounded_Stacks</a:t>
            </a:r>
            <a:r>
              <a:rPr dirty="0">
                <a:latin typeface="Courier"/>
              </a:rPr>
              <a:t> </a:t>
            </a:r>
            <a:r>
              <a:rPr b="1" dirty="0">
                <a:solidFill>
                  <a:srgbClr val="007020"/>
                </a:solidFill>
                <a:latin typeface="Courier"/>
              </a:rPr>
              <a:t>is</a:t>
            </a:r>
            <a:br>
              <a:rPr dirty="0"/>
            </a:br>
            <a:r>
              <a:rPr dirty="0">
                <a:latin typeface="Courier"/>
              </a:rPr>
              <a:t>   </a:t>
            </a:r>
            <a:r>
              <a:rPr b="1" dirty="0">
                <a:solidFill>
                  <a:srgbClr val="007020"/>
                </a:solidFill>
                <a:latin typeface="Courier"/>
              </a:rPr>
              <a:t>type</a:t>
            </a:r>
            <a:r>
              <a:rPr dirty="0">
                <a:latin typeface="Courier"/>
              </a:rPr>
              <a:t> Stack </a:t>
            </a:r>
            <a:r>
              <a:rPr b="1" dirty="0">
                <a:solidFill>
                  <a:srgbClr val="007020"/>
                </a:solidFill>
                <a:latin typeface="Courier"/>
              </a:rPr>
              <a:t>is</a:t>
            </a:r>
            <a:r>
              <a:rPr dirty="0">
                <a:latin typeface="Courier"/>
              </a:rPr>
              <a:t> </a:t>
            </a:r>
            <a:r>
              <a:rPr b="1" dirty="0">
                <a:solidFill>
                  <a:srgbClr val="007020"/>
                </a:solidFill>
                <a:latin typeface="Courier"/>
              </a:rPr>
              <a:t>private</a:t>
            </a:r>
            <a:r>
              <a:rPr dirty="0">
                <a:latin typeface="Courier"/>
              </a:rPr>
              <a:t>;</a:t>
            </a:r>
            <a:br>
              <a:rPr dirty="0"/>
            </a:br>
            <a:r>
              <a:rPr dirty="0">
                <a:latin typeface="Courier"/>
              </a:rPr>
              <a:t>   </a:t>
            </a:r>
            <a:r>
              <a:rPr b="1" dirty="0">
                <a:solidFill>
                  <a:srgbClr val="007020"/>
                </a:solidFill>
                <a:latin typeface="Courier"/>
              </a:rPr>
              <a:t>procedure</a:t>
            </a:r>
            <a:r>
              <a:rPr dirty="0">
                <a:latin typeface="Courier"/>
              </a:rPr>
              <a:t> Push </a:t>
            </a:r>
            <a:r>
              <a:rPr dirty="0">
                <a:solidFill>
                  <a:srgbClr val="666666"/>
                </a:solidFill>
                <a:latin typeface="Courier"/>
              </a:rPr>
              <a:t>(</a:t>
            </a:r>
            <a:r>
              <a:rPr dirty="0">
                <a:latin typeface="Courier"/>
              </a:rPr>
              <a:t>Item </a:t>
            </a:r>
            <a:r>
              <a:rPr dirty="0">
                <a:solidFill>
                  <a:srgbClr val="666666"/>
                </a:solidFill>
                <a:latin typeface="Courier"/>
              </a:rPr>
              <a:t>:</a:t>
            </a:r>
            <a:r>
              <a:rPr dirty="0">
                <a:latin typeface="Courier"/>
              </a:rPr>
              <a:t> </a:t>
            </a:r>
            <a:r>
              <a:rPr b="1" dirty="0">
                <a:solidFill>
                  <a:srgbClr val="007020"/>
                </a:solidFill>
                <a:latin typeface="Courier"/>
              </a:rPr>
              <a:t>in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902000"/>
                </a:solidFill>
                <a:latin typeface="Courier"/>
              </a:rPr>
              <a:t>Integer</a:t>
            </a:r>
            <a:r>
              <a:rPr dirty="0">
                <a:latin typeface="Courier"/>
              </a:rPr>
              <a:t>; Onto </a:t>
            </a:r>
            <a:r>
              <a:rPr dirty="0">
                <a:solidFill>
                  <a:srgbClr val="666666"/>
                </a:solidFill>
                <a:latin typeface="Courier"/>
              </a:rPr>
              <a:t>:</a:t>
            </a:r>
            <a:r>
              <a:rPr dirty="0">
                <a:latin typeface="Courier"/>
              </a:rPr>
              <a:t> </a:t>
            </a:r>
            <a:r>
              <a:rPr b="1" dirty="0">
                <a:solidFill>
                  <a:srgbClr val="007020"/>
                </a:solidFill>
                <a:latin typeface="Courier"/>
              </a:rPr>
              <a:t>in</a:t>
            </a:r>
            <a:r>
              <a:rPr dirty="0">
                <a:latin typeface="Courier"/>
              </a:rPr>
              <a:t> </a:t>
            </a:r>
            <a:r>
              <a:rPr b="1" dirty="0">
                <a:solidFill>
                  <a:srgbClr val="007020"/>
                </a:solidFill>
                <a:latin typeface="Courier"/>
              </a:rPr>
              <a:t>out</a:t>
            </a:r>
            <a:r>
              <a:rPr dirty="0">
                <a:latin typeface="Courier"/>
              </a:rPr>
              <a:t> Stack</a:t>
            </a:r>
            <a:r>
              <a:rPr dirty="0">
                <a:solidFill>
                  <a:srgbClr val="666666"/>
                </a:solidFill>
                <a:latin typeface="Courier"/>
              </a:rPr>
              <a:t>)</a:t>
            </a:r>
            <a:r>
              <a:rPr dirty="0">
                <a:latin typeface="Courier"/>
              </a:rPr>
              <a:t>;</a:t>
            </a:r>
            <a:br>
              <a:rPr dirty="0"/>
            </a:br>
            <a:r>
              <a:rPr dirty="0">
                <a:latin typeface="Courier"/>
              </a:rPr>
              <a:t>   </a:t>
            </a:r>
            <a:r>
              <a:rPr dirty="0">
                <a:solidFill>
                  <a:srgbClr val="666666"/>
                </a:solidFill>
                <a:latin typeface="Courier"/>
              </a:rPr>
              <a:t>...</a:t>
            </a:r>
            <a:br>
              <a:rPr dirty="0"/>
            </a:br>
            <a:r>
              <a:rPr b="1" dirty="0">
                <a:solidFill>
                  <a:srgbClr val="007020"/>
                </a:solidFill>
                <a:latin typeface="Courier"/>
              </a:rPr>
              <a:t>private</a:t>
            </a:r>
            <a:br>
              <a:rPr dirty="0"/>
            </a:br>
            <a:r>
              <a:rPr dirty="0">
                <a:latin typeface="Courier"/>
              </a:rPr>
              <a:t>   </a:t>
            </a:r>
            <a:r>
              <a:rPr dirty="0">
                <a:solidFill>
                  <a:srgbClr val="666666"/>
                </a:solidFill>
                <a:latin typeface="Courier"/>
              </a:rPr>
              <a:t>...</a:t>
            </a:r>
            <a:br>
              <a:rPr dirty="0"/>
            </a:br>
            <a:r>
              <a:rPr dirty="0">
                <a:latin typeface="Courier"/>
              </a:rPr>
              <a:t>   </a:t>
            </a:r>
            <a:r>
              <a:rPr b="1" dirty="0">
                <a:solidFill>
                  <a:srgbClr val="007020"/>
                </a:solidFill>
                <a:latin typeface="Courier"/>
              </a:rPr>
              <a:t>type</a:t>
            </a:r>
            <a:r>
              <a:rPr dirty="0">
                <a:latin typeface="Courier"/>
              </a:rPr>
              <a:t> Stack </a:t>
            </a:r>
            <a:r>
              <a:rPr b="1" dirty="0">
                <a:solidFill>
                  <a:srgbClr val="007020"/>
                </a:solidFill>
                <a:latin typeface="Courier"/>
              </a:rPr>
              <a:t>is</a:t>
            </a:r>
            <a:r>
              <a:rPr dirty="0">
                <a:latin typeface="Courier"/>
              </a:rPr>
              <a:t> </a:t>
            </a:r>
            <a:r>
              <a:rPr b="1" dirty="0">
                <a:solidFill>
                  <a:srgbClr val="007020"/>
                </a:solidFill>
                <a:latin typeface="Courier"/>
              </a:rPr>
              <a:t>record</a:t>
            </a:r>
            <a:br>
              <a:rPr dirty="0"/>
            </a:br>
            <a:r>
              <a:rPr dirty="0">
                <a:latin typeface="Courier"/>
              </a:rPr>
              <a:t>       Top </a:t>
            </a:r>
            <a:r>
              <a:rPr dirty="0">
                <a:solidFill>
                  <a:srgbClr val="666666"/>
                </a:solidFill>
                <a:latin typeface="Courier"/>
              </a:rPr>
              <a:t>:</a:t>
            </a:r>
            <a:r>
              <a:rPr dirty="0">
                <a:latin typeface="Courier"/>
              </a:rPr>
              <a:t> Positive;</a:t>
            </a:r>
            <a:br>
              <a:rPr dirty="0"/>
            </a:br>
            <a:r>
              <a:rPr dirty="0">
                <a:latin typeface="Courier"/>
              </a:rPr>
              <a:t>       </a:t>
            </a:r>
            <a:r>
              <a:rPr dirty="0">
                <a:solidFill>
                  <a:srgbClr val="666666"/>
                </a:solidFill>
                <a:latin typeface="Courier"/>
              </a:rPr>
              <a:t>...</a:t>
            </a:r>
            <a:br>
              <a:rPr dirty="0"/>
            </a:br>
            <a:r>
              <a:rPr dirty="0">
                <a:latin typeface="Courier"/>
              </a:rPr>
              <a:t> </a:t>
            </a:r>
            <a:r>
              <a:rPr b="1" dirty="0">
                <a:solidFill>
                  <a:srgbClr val="007020"/>
                </a:solidFill>
                <a:latin typeface="Courier"/>
              </a:rPr>
              <a:t>end</a:t>
            </a:r>
            <a:r>
              <a:rPr dirty="0">
                <a:latin typeface="Courier"/>
              </a:rPr>
              <a:t> </a:t>
            </a:r>
            <a:r>
              <a:rPr dirty="0" err="1">
                <a:latin typeface="Courier"/>
              </a:rPr>
              <a:t>Bounded_Stacks</a:t>
            </a:r>
            <a:r>
              <a:rPr dirty="0">
                <a:latin typeface="Courier"/>
              </a:rPr>
              <a:t>;</a:t>
            </a:r>
          </a:p>
        </p:txBody>
      </p:sp>
      <p:sp>
        <p:nvSpPr>
          <p:cNvPr id="12" name="Google Shape;58;p4">
            <a:extLst>
              <a:ext uri="{FF2B5EF4-FFF2-40B4-BE49-F238E27FC236}">
                <a16:creationId xmlns:a16="http://schemas.microsoft.com/office/drawing/2014/main" id="{45977752-279C-C3C7-A0B9-8D2ABCF772A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0445262" y="6236695"/>
            <a:ext cx="9085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70</a:t>
            </a:fld>
            <a:endParaRPr lang="en-US" dirty="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151A8-36F8-5058-BA25-E0F735499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1262" y="118037"/>
            <a:ext cx="10052538" cy="1246530"/>
          </a:xfrm>
          <a:prstGeom prst="rect">
            <a:avLst/>
          </a:prstGeom>
        </p:spPr>
        <p:txBody>
          <a:bodyPr/>
          <a:lstStyle/>
          <a:p>
            <a:pPr marL="0" lvl="0" indent="0">
              <a:buNone/>
            </a:pPr>
            <a:r>
              <a:t>Users Declare Objects of the Type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6B7B2E-300D-9A35-45B6-BACE44EE5D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>
              <a:buNone/>
            </a:pPr>
            <a:r>
              <a:rPr>
                <a:latin typeface="Courier"/>
              </a:rPr>
              <a:t>X</a:t>
            </a:r>
            <a:r>
              <a:rPr>
                <a:solidFill>
                  <a:srgbClr val="666666"/>
                </a:solidFill>
                <a:latin typeface="Courier"/>
              </a:rPr>
              <a:t>,</a:t>
            </a:r>
            <a:r>
              <a:rPr>
                <a:latin typeface="Courier"/>
              </a:rPr>
              <a:t> Y</a:t>
            </a:r>
            <a:r>
              <a:rPr>
                <a:solidFill>
                  <a:srgbClr val="666666"/>
                </a:solidFill>
                <a:latin typeface="Courier"/>
              </a:rPr>
              <a:t>,</a:t>
            </a:r>
            <a:r>
              <a:rPr>
                <a:latin typeface="Courier"/>
              </a:rPr>
              <a:t> Z </a:t>
            </a:r>
            <a:r>
              <a:rPr>
                <a:solidFill>
                  <a:srgbClr val="666666"/>
                </a:solidFill>
                <a:latin typeface="Courier"/>
              </a:rPr>
              <a:t>:</a:t>
            </a:r>
            <a:r>
              <a:rPr>
                <a:latin typeface="Courier"/>
              </a:rPr>
              <a:t> Stack;</a:t>
            </a:r>
            <a:br/>
            <a:r>
              <a:rPr>
                <a:solidFill>
                  <a:srgbClr val="666666"/>
                </a:solidFill>
                <a:latin typeface="Courier"/>
              </a:rPr>
              <a:t>...</a:t>
            </a:r>
            <a:br/>
            <a:r>
              <a:rPr>
                <a:latin typeface="Courier"/>
              </a:rPr>
              <a:t>Push </a:t>
            </a:r>
            <a:r>
              <a:rPr>
                <a:solidFill>
                  <a:srgbClr val="666666"/>
                </a:solidFill>
                <a:latin typeface="Courier"/>
              </a:rPr>
              <a:t>(</a:t>
            </a:r>
            <a:r>
              <a:rPr>
                <a:solidFill>
                  <a:srgbClr val="40A070"/>
                </a:solidFill>
                <a:latin typeface="Courier"/>
              </a:rPr>
              <a:t>42</a:t>
            </a:r>
            <a:r>
              <a:rPr>
                <a:solidFill>
                  <a:srgbClr val="666666"/>
                </a:solidFill>
                <a:latin typeface="Courier"/>
              </a:rPr>
              <a:t>,</a:t>
            </a:r>
            <a:r>
              <a:rPr>
                <a:latin typeface="Courier"/>
              </a:rPr>
              <a:t> X</a:t>
            </a:r>
            <a:r>
              <a:rPr>
                <a:solidFill>
                  <a:srgbClr val="666666"/>
                </a:solidFill>
                <a:latin typeface="Courier"/>
              </a:rPr>
              <a:t>)</a:t>
            </a:r>
            <a:r>
              <a:rPr>
                <a:latin typeface="Courier"/>
              </a:rPr>
              <a:t>;</a:t>
            </a:r>
            <a:br/>
            <a:r>
              <a:rPr>
                <a:solidFill>
                  <a:srgbClr val="666666"/>
                </a:solidFill>
                <a:latin typeface="Courier"/>
              </a:rPr>
              <a:t>...</a:t>
            </a:r>
            <a:br/>
            <a:r>
              <a:rPr b="1">
                <a:solidFill>
                  <a:srgbClr val="007020"/>
                </a:solidFill>
                <a:latin typeface="Courier"/>
              </a:rPr>
              <a:t>if</a:t>
            </a:r>
            <a:r>
              <a:rPr>
                <a:latin typeface="Courier"/>
              </a:rPr>
              <a:t> Empty </a:t>
            </a:r>
            <a:r>
              <a:rPr>
                <a:solidFill>
                  <a:srgbClr val="666666"/>
                </a:solidFill>
                <a:latin typeface="Courier"/>
              </a:rPr>
              <a:t>(</a:t>
            </a:r>
            <a:r>
              <a:rPr>
                <a:latin typeface="Courier"/>
              </a:rPr>
              <a:t>Y</a:t>
            </a:r>
            <a:r>
              <a:rPr>
                <a:solidFill>
                  <a:srgbClr val="666666"/>
                </a:solidFill>
                <a:latin typeface="Courier"/>
              </a:rPr>
              <a:t>)</a:t>
            </a:r>
            <a:r>
              <a:rPr>
                <a:latin typeface="Courier"/>
              </a:rPr>
              <a:t> </a:t>
            </a:r>
            <a:r>
              <a:rPr b="1">
                <a:solidFill>
                  <a:srgbClr val="007020"/>
                </a:solidFill>
                <a:latin typeface="Courier"/>
              </a:rPr>
              <a:t>then</a:t>
            </a:r>
            <a:br/>
            <a:r>
              <a:rPr>
                <a:solidFill>
                  <a:srgbClr val="666666"/>
                </a:solidFill>
                <a:latin typeface="Courier"/>
              </a:rPr>
              <a:t>...</a:t>
            </a:r>
            <a:br/>
            <a:r>
              <a:rPr>
                <a:latin typeface="Courier"/>
              </a:rPr>
              <a:t>Pop </a:t>
            </a:r>
            <a:r>
              <a:rPr>
                <a:solidFill>
                  <a:srgbClr val="666666"/>
                </a:solidFill>
                <a:latin typeface="Courier"/>
              </a:rPr>
              <a:t>(</a:t>
            </a:r>
            <a:r>
              <a:rPr>
                <a:latin typeface="Courier"/>
              </a:rPr>
              <a:t>Counter</a:t>
            </a:r>
            <a:r>
              <a:rPr>
                <a:solidFill>
                  <a:srgbClr val="666666"/>
                </a:solidFill>
                <a:latin typeface="Courier"/>
              </a:rPr>
              <a:t>,</a:t>
            </a:r>
            <a:r>
              <a:rPr>
                <a:latin typeface="Courier"/>
              </a:rPr>
              <a:t> Z</a:t>
            </a:r>
            <a:r>
              <a:rPr>
                <a:solidFill>
                  <a:srgbClr val="666666"/>
                </a:solidFill>
                <a:latin typeface="Courier"/>
              </a:rPr>
              <a:t>)</a:t>
            </a:r>
            <a:r>
              <a:rPr>
                <a:latin typeface="Courier"/>
              </a:rPr>
              <a:t>;</a:t>
            </a:r>
          </a:p>
        </p:txBody>
      </p:sp>
      <p:sp>
        <p:nvSpPr>
          <p:cNvPr id="12" name="Google Shape;58;p4">
            <a:extLst>
              <a:ext uri="{FF2B5EF4-FFF2-40B4-BE49-F238E27FC236}">
                <a16:creationId xmlns:a16="http://schemas.microsoft.com/office/drawing/2014/main" id="{45977752-279C-C3C7-A0B9-8D2ABCF772A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0445262" y="6236695"/>
            <a:ext cx="9085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71</a:t>
            </a:fld>
            <a:endParaRPr lang="en-US" dirty="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151A8-36F8-5058-BA25-E0F735499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1262" y="118037"/>
            <a:ext cx="10052538" cy="1246530"/>
          </a:xfrm>
          <a:prstGeom prst="rect">
            <a:avLst/>
          </a:prstGeom>
        </p:spPr>
        <p:txBody>
          <a:bodyPr/>
          <a:lstStyle/>
          <a:p>
            <a:pPr marL="0" lvl="0" indent="0">
              <a:buNone/>
            </a:pPr>
            <a:r>
              <a:t>Compile-Time Visibility Protection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6B7B2E-300D-9A35-45B6-BACE44EE5D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t>No type representation details available outside the package</a:t>
            </a:r>
          </a:p>
          <a:p>
            <a:pPr lvl="0"/>
            <a:r>
              <a:t>Therefore users cannot compile code referencing representation</a:t>
            </a:r>
          </a:p>
          <a:p>
            <a:pPr lvl="0"/>
            <a:r>
              <a:t>This does not compile</a:t>
            </a:r>
          </a:p>
          <a:p>
            <a:pPr lvl="1" indent="0">
              <a:buNone/>
            </a:pPr>
            <a:r>
              <a:rPr b="1">
                <a:solidFill>
                  <a:srgbClr val="007020"/>
                </a:solidFill>
                <a:latin typeface="Courier"/>
              </a:rPr>
              <a:t>with</a:t>
            </a:r>
            <a:r>
              <a:rPr>
                <a:latin typeface="Courier"/>
              </a:rPr>
              <a:t> Bounded_Stacks;</a:t>
            </a:r>
            <a:br/>
            <a:r>
              <a:rPr b="1">
                <a:solidFill>
                  <a:srgbClr val="007020"/>
                </a:solidFill>
                <a:latin typeface="Courier"/>
              </a:rPr>
              <a:t>procedure</a:t>
            </a:r>
            <a:r>
              <a:rPr>
                <a:latin typeface="Courier"/>
              </a:rPr>
              <a:t> User </a:t>
            </a:r>
            <a:r>
              <a:rPr b="1">
                <a:solidFill>
                  <a:srgbClr val="007020"/>
                </a:solidFill>
                <a:latin typeface="Courier"/>
              </a:rPr>
              <a:t>is</a:t>
            </a:r>
            <a:br/>
            <a:r>
              <a:rPr>
                <a:latin typeface="Courier"/>
              </a:rPr>
              <a:t>  S </a:t>
            </a:r>
            <a:r>
              <a:rPr>
                <a:solidFill>
                  <a:srgbClr val="666666"/>
                </a:solidFill>
                <a:latin typeface="Courier"/>
              </a:rPr>
              <a:t>:</a:t>
            </a:r>
            <a:r>
              <a:rPr>
                <a:latin typeface="Courier"/>
              </a:rPr>
              <a:t> Bounded_Stacks</a:t>
            </a:r>
            <a:r>
              <a:rPr>
                <a:solidFill>
                  <a:srgbClr val="666666"/>
                </a:solidFill>
                <a:latin typeface="Courier"/>
              </a:rPr>
              <a:t>.</a:t>
            </a:r>
            <a:r>
              <a:rPr>
                <a:latin typeface="Courier"/>
              </a:rPr>
              <a:t>Stack;</a:t>
            </a:r>
            <a:br/>
            <a:r>
              <a:rPr b="1">
                <a:solidFill>
                  <a:srgbClr val="007020"/>
                </a:solidFill>
                <a:latin typeface="Courier"/>
              </a:rPr>
              <a:t>begin</a:t>
            </a:r>
            <a:br/>
            <a:r>
              <a:rPr>
                <a:latin typeface="Courier"/>
              </a:rPr>
              <a:t>  S</a:t>
            </a:r>
            <a:r>
              <a:rPr>
                <a:solidFill>
                  <a:srgbClr val="666666"/>
                </a:solidFill>
                <a:latin typeface="Courier"/>
              </a:rPr>
              <a:t>.</a:t>
            </a:r>
            <a:r>
              <a:rPr>
                <a:latin typeface="Courier"/>
              </a:rPr>
              <a:t>Top </a:t>
            </a:r>
            <a:r>
              <a:rPr>
                <a:solidFill>
                  <a:srgbClr val="666666"/>
                </a:solidFill>
                <a:latin typeface="Courier"/>
              </a:rPr>
              <a:t>:=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40A070"/>
                </a:solidFill>
                <a:latin typeface="Courier"/>
              </a:rPr>
              <a:t>1</a:t>
            </a:r>
            <a:r>
              <a:rPr>
                <a:latin typeface="Courier"/>
              </a:rPr>
              <a:t>;  </a:t>
            </a:r>
            <a:r>
              <a:rPr i="1">
                <a:solidFill>
                  <a:srgbClr val="60A0B0"/>
                </a:solidFill>
                <a:latin typeface="Courier"/>
              </a:rPr>
              <a:t>-- Top is not visible</a:t>
            </a:r>
            <a:br/>
            <a:r>
              <a:rPr b="1">
                <a:solidFill>
                  <a:srgbClr val="007020"/>
                </a:solidFill>
                <a:latin typeface="Courier"/>
              </a:rPr>
              <a:t>end</a:t>
            </a:r>
            <a:r>
              <a:rPr>
                <a:latin typeface="Courier"/>
              </a:rPr>
              <a:t> User;</a:t>
            </a:r>
          </a:p>
        </p:txBody>
      </p:sp>
      <p:sp>
        <p:nvSpPr>
          <p:cNvPr id="12" name="Google Shape;58;p4">
            <a:extLst>
              <a:ext uri="{FF2B5EF4-FFF2-40B4-BE49-F238E27FC236}">
                <a16:creationId xmlns:a16="http://schemas.microsoft.com/office/drawing/2014/main" id="{45977752-279C-C3C7-A0B9-8D2ABCF772A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0445262" y="6236695"/>
            <a:ext cx="9085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72</a:t>
            </a:fld>
            <a:endParaRPr lang="en-US" dirty="0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32823-BD47-C67B-B783-950BA1B6EB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 marL="0" lvl="0" indent="0">
              <a:buNone/>
            </a:pPr>
            <a:r>
              <a:t>Program Structure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E5BDCC-9CE5-1D54-DCF7-FF7E8FC2CAC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222EF-E95E-D40A-01E0-CB569C012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1262" y="118037"/>
            <a:ext cx="10052538" cy="1246530"/>
          </a:xfrm>
          <a:prstGeom prst="rect">
            <a:avLst/>
          </a:prstGeom>
        </p:spPr>
        <p:txBody>
          <a:bodyPr/>
          <a:lstStyle/>
          <a:p>
            <a:pPr marL="0" lvl="0" indent="0">
              <a:buNone/>
            </a:pPr>
            <a:r>
              <a:t>Hierarchical Library Units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FE06AD-C4D6-E3C9-3EEB-EBEB6931C89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dirty="0"/>
              <a:t>Address extensibility issue</a:t>
            </a:r>
          </a:p>
          <a:p>
            <a:pPr lvl="1"/>
            <a:r>
              <a:rPr dirty="0"/>
              <a:t>Can extend packages with visibility to parent private part</a:t>
            </a:r>
          </a:p>
          <a:p>
            <a:pPr lvl="1"/>
            <a:r>
              <a:rPr dirty="0"/>
              <a:t>Extensions do not require recompilation of parent unit</a:t>
            </a:r>
          </a:p>
          <a:p>
            <a:pPr lvl="1"/>
            <a:r>
              <a:rPr dirty="0"/>
              <a:t>Visibility of parent's private part is protected</a:t>
            </a:r>
          </a:p>
          <a:p>
            <a:pPr lvl="0"/>
            <a:r>
              <a:rPr dirty="0"/>
              <a:t>Directly support subsystems</a:t>
            </a:r>
          </a:p>
          <a:p>
            <a:pPr lvl="1"/>
            <a:r>
              <a:rPr dirty="0"/>
              <a:t>Extensions all have the same ancestor </a:t>
            </a:r>
            <a:r>
              <a:rPr i="1" dirty="0"/>
              <a:t>root</a:t>
            </a:r>
            <a:r>
              <a:rPr dirty="0"/>
              <a:t> name</a:t>
            </a:r>
          </a:p>
        </p:txBody>
      </p:sp>
      <p:pic>
        <p:nvPicPr>
          <p:cNvPr id="4" name="Picture 1" descr="c:\users\frank\gitlab\material\images\hierarchical_library_units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362700" y="1816100"/>
            <a:ext cx="4800600" cy="3644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10" name="Google Shape;58;p4">
            <a:extLst>
              <a:ext uri="{FF2B5EF4-FFF2-40B4-BE49-F238E27FC236}">
                <a16:creationId xmlns:a16="http://schemas.microsoft.com/office/drawing/2014/main" id="{BD2A42CB-BBE3-3386-313B-50634839B67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0424160" y="6236695"/>
            <a:ext cx="9296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74</a:t>
            </a:fld>
            <a:endParaRPr lang="en-US" dirty="0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151A8-36F8-5058-BA25-E0F735499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1262" y="118037"/>
            <a:ext cx="10052538" cy="1246530"/>
          </a:xfrm>
          <a:prstGeom prst="rect">
            <a:avLst/>
          </a:prstGeom>
        </p:spPr>
        <p:txBody>
          <a:bodyPr/>
          <a:lstStyle/>
          <a:p>
            <a:pPr marL="0" lvl="0" indent="0">
              <a:buNone/>
            </a:pPr>
            <a:r>
              <a:t>Programming By Extension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6B7B2E-300D-9A35-45B6-BACE44EE5D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lvl="0"/>
            <a:r>
              <a:rPr dirty="0"/>
              <a:t>Parent unit</a:t>
            </a:r>
          </a:p>
          <a:p>
            <a:pPr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b="1" dirty="0">
                <a:solidFill>
                  <a:srgbClr val="007020"/>
                </a:solidFill>
                <a:latin typeface="Courier"/>
              </a:rPr>
              <a:t>package</a:t>
            </a:r>
            <a:r>
              <a:rPr dirty="0">
                <a:latin typeface="Courier"/>
              </a:rPr>
              <a:t> Complex </a:t>
            </a:r>
            <a:r>
              <a:rPr b="1" dirty="0">
                <a:solidFill>
                  <a:srgbClr val="007020"/>
                </a:solidFill>
                <a:latin typeface="Courier"/>
              </a:rPr>
              <a:t>is</a:t>
            </a:r>
            <a:br>
              <a:rPr dirty="0"/>
            </a:br>
            <a:r>
              <a:rPr dirty="0">
                <a:latin typeface="Courier"/>
              </a:rPr>
              <a:t>  </a:t>
            </a:r>
            <a:r>
              <a:rPr b="1" dirty="0">
                <a:solidFill>
                  <a:srgbClr val="007020"/>
                </a:solidFill>
                <a:latin typeface="Courier"/>
              </a:rPr>
              <a:t>type</a:t>
            </a:r>
            <a:r>
              <a:rPr dirty="0">
                <a:latin typeface="Courier"/>
              </a:rPr>
              <a:t> Number </a:t>
            </a:r>
            <a:r>
              <a:rPr b="1" dirty="0">
                <a:solidFill>
                  <a:srgbClr val="007020"/>
                </a:solidFill>
                <a:latin typeface="Courier"/>
              </a:rPr>
              <a:t>is</a:t>
            </a:r>
            <a:r>
              <a:rPr dirty="0">
                <a:latin typeface="Courier"/>
              </a:rPr>
              <a:t> </a:t>
            </a:r>
            <a:r>
              <a:rPr b="1" dirty="0">
                <a:solidFill>
                  <a:srgbClr val="007020"/>
                </a:solidFill>
                <a:latin typeface="Courier"/>
              </a:rPr>
              <a:t>private</a:t>
            </a:r>
            <a:r>
              <a:rPr dirty="0">
                <a:latin typeface="Courier"/>
              </a:rPr>
              <a:t>;</a:t>
            </a:r>
            <a:br>
              <a:rPr dirty="0"/>
            </a:br>
            <a:r>
              <a:rPr dirty="0">
                <a:latin typeface="Courier"/>
              </a:rPr>
              <a:t>  </a:t>
            </a:r>
            <a:r>
              <a:rPr b="1" dirty="0">
                <a:solidFill>
                  <a:srgbClr val="007020"/>
                </a:solidFill>
                <a:latin typeface="Courier"/>
              </a:rPr>
              <a:t>function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4070A0"/>
                </a:solidFill>
                <a:latin typeface="Courier"/>
              </a:rPr>
              <a:t>"*"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666666"/>
                </a:solidFill>
                <a:latin typeface="Courier"/>
              </a:rPr>
              <a:t>(</a:t>
            </a:r>
            <a:r>
              <a:rPr dirty="0">
                <a:latin typeface="Courier"/>
              </a:rPr>
              <a:t>Left</a:t>
            </a:r>
            <a:r>
              <a:rPr dirty="0">
                <a:solidFill>
                  <a:srgbClr val="666666"/>
                </a:solidFill>
                <a:latin typeface="Courier"/>
              </a:rPr>
              <a:t>,</a:t>
            </a:r>
            <a:r>
              <a:rPr dirty="0">
                <a:latin typeface="Courier"/>
              </a:rPr>
              <a:t> Right </a:t>
            </a:r>
            <a:r>
              <a:rPr dirty="0">
                <a:solidFill>
                  <a:srgbClr val="666666"/>
                </a:solidFill>
                <a:latin typeface="Courier"/>
              </a:rPr>
              <a:t>:</a:t>
            </a:r>
            <a:r>
              <a:rPr dirty="0">
                <a:latin typeface="Courier"/>
              </a:rPr>
              <a:t> Number</a:t>
            </a:r>
            <a:r>
              <a:rPr dirty="0">
                <a:solidFill>
                  <a:srgbClr val="666666"/>
                </a:solidFill>
                <a:latin typeface="Courier"/>
              </a:rPr>
              <a:t>)</a:t>
            </a:r>
            <a:r>
              <a:rPr dirty="0">
                <a:latin typeface="Courier"/>
              </a:rPr>
              <a:t> </a:t>
            </a:r>
            <a:r>
              <a:rPr b="1" dirty="0">
                <a:solidFill>
                  <a:srgbClr val="007020"/>
                </a:solidFill>
                <a:latin typeface="Courier"/>
              </a:rPr>
              <a:t>return</a:t>
            </a:r>
            <a:r>
              <a:rPr dirty="0">
                <a:latin typeface="Courier"/>
              </a:rPr>
              <a:t> Number;</a:t>
            </a:r>
            <a:br>
              <a:rPr dirty="0"/>
            </a:br>
            <a:r>
              <a:rPr dirty="0">
                <a:latin typeface="Courier"/>
              </a:rPr>
              <a:t>  </a:t>
            </a:r>
            <a:r>
              <a:rPr b="1" dirty="0">
                <a:solidFill>
                  <a:srgbClr val="007020"/>
                </a:solidFill>
                <a:latin typeface="Courier"/>
              </a:rPr>
              <a:t>function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4070A0"/>
                </a:solidFill>
                <a:latin typeface="Courier"/>
              </a:rPr>
              <a:t>"/"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666666"/>
                </a:solidFill>
                <a:latin typeface="Courier"/>
              </a:rPr>
              <a:t>(</a:t>
            </a:r>
            <a:r>
              <a:rPr dirty="0">
                <a:latin typeface="Courier"/>
              </a:rPr>
              <a:t>Left</a:t>
            </a:r>
            <a:r>
              <a:rPr dirty="0">
                <a:solidFill>
                  <a:srgbClr val="666666"/>
                </a:solidFill>
                <a:latin typeface="Courier"/>
              </a:rPr>
              <a:t>,</a:t>
            </a:r>
            <a:r>
              <a:rPr dirty="0">
                <a:latin typeface="Courier"/>
              </a:rPr>
              <a:t> Right </a:t>
            </a:r>
            <a:r>
              <a:rPr dirty="0">
                <a:solidFill>
                  <a:srgbClr val="666666"/>
                </a:solidFill>
                <a:latin typeface="Courier"/>
              </a:rPr>
              <a:t>:</a:t>
            </a:r>
            <a:r>
              <a:rPr dirty="0">
                <a:latin typeface="Courier"/>
              </a:rPr>
              <a:t> Number</a:t>
            </a:r>
            <a:r>
              <a:rPr dirty="0">
                <a:solidFill>
                  <a:srgbClr val="666666"/>
                </a:solidFill>
                <a:latin typeface="Courier"/>
              </a:rPr>
              <a:t>)</a:t>
            </a:r>
            <a:r>
              <a:rPr dirty="0">
                <a:latin typeface="Courier"/>
              </a:rPr>
              <a:t> </a:t>
            </a:r>
            <a:r>
              <a:rPr b="1" dirty="0">
                <a:solidFill>
                  <a:srgbClr val="007020"/>
                </a:solidFill>
                <a:latin typeface="Courier"/>
              </a:rPr>
              <a:t>return</a:t>
            </a:r>
            <a:r>
              <a:rPr dirty="0">
                <a:latin typeface="Courier"/>
              </a:rPr>
              <a:t> Number;</a:t>
            </a:r>
            <a:br>
              <a:rPr dirty="0"/>
            </a:br>
            <a:r>
              <a:rPr dirty="0">
                <a:latin typeface="Courier"/>
              </a:rPr>
              <a:t>  </a:t>
            </a:r>
            <a:r>
              <a:rPr b="1" dirty="0">
                <a:solidFill>
                  <a:srgbClr val="007020"/>
                </a:solidFill>
                <a:latin typeface="Courier"/>
              </a:rPr>
              <a:t>function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4070A0"/>
                </a:solidFill>
                <a:latin typeface="Courier"/>
              </a:rPr>
              <a:t>"+"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666666"/>
                </a:solidFill>
                <a:latin typeface="Courier"/>
              </a:rPr>
              <a:t>(</a:t>
            </a:r>
            <a:r>
              <a:rPr dirty="0">
                <a:latin typeface="Courier"/>
              </a:rPr>
              <a:t>Left</a:t>
            </a:r>
            <a:r>
              <a:rPr dirty="0">
                <a:solidFill>
                  <a:srgbClr val="666666"/>
                </a:solidFill>
                <a:latin typeface="Courier"/>
              </a:rPr>
              <a:t>,</a:t>
            </a:r>
            <a:r>
              <a:rPr dirty="0">
                <a:latin typeface="Courier"/>
              </a:rPr>
              <a:t> Right </a:t>
            </a:r>
            <a:r>
              <a:rPr dirty="0">
                <a:solidFill>
                  <a:srgbClr val="666666"/>
                </a:solidFill>
                <a:latin typeface="Courier"/>
              </a:rPr>
              <a:t>:</a:t>
            </a:r>
            <a:r>
              <a:rPr dirty="0">
                <a:latin typeface="Courier"/>
              </a:rPr>
              <a:t> Number</a:t>
            </a:r>
            <a:r>
              <a:rPr dirty="0">
                <a:solidFill>
                  <a:srgbClr val="666666"/>
                </a:solidFill>
                <a:latin typeface="Courier"/>
              </a:rPr>
              <a:t>)</a:t>
            </a:r>
            <a:r>
              <a:rPr dirty="0">
                <a:latin typeface="Courier"/>
              </a:rPr>
              <a:t> </a:t>
            </a:r>
            <a:r>
              <a:rPr b="1" dirty="0">
                <a:solidFill>
                  <a:srgbClr val="007020"/>
                </a:solidFill>
                <a:latin typeface="Courier"/>
              </a:rPr>
              <a:t>return</a:t>
            </a:r>
            <a:r>
              <a:rPr dirty="0">
                <a:latin typeface="Courier"/>
              </a:rPr>
              <a:t> Number;</a:t>
            </a:r>
            <a:br>
              <a:rPr dirty="0"/>
            </a:br>
            <a:r>
              <a:rPr dirty="0">
                <a:latin typeface="Courier"/>
              </a:rPr>
              <a:t>  </a:t>
            </a:r>
            <a:r>
              <a:rPr b="1" dirty="0">
                <a:solidFill>
                  <a:srgbClr val="007020"/>
                </a:solidFill>
                <a:latin typeface="Courier"/>
              </a:rPr>
              <a:t>function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4070A0"/>
                </a:solidFill>
                <a:latin typeface="Courier"/>
              </a:rPr>
              <a:t>"-"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666666"/>
                </a:solidFill>
                <a:latin typeface="Courier"/>
              </a:rPr>
              <a:t>(</a:t>
            </a:r>
            <a:r>
              <a:rPr dirty="0">
                <a:latin typeface="Courier"/>
              </a:rPr>
              <a:t>Left</a:t>
            </a:r>
            <a:r>
              <a:rPr dirty="0">
                <a:solidFill>
                  <a:srgbClr val="666666"/>
                </a:solidFill>
                <a:latin typeface="Courier"/>
              </a:rPr>
              <a:t>,</a:t>
            </a:r>
            <a:r>
              <a:rPr dirty="0">
                <a:latin typeface="Courier"/>
              </a:rPr>
              <a:t> Right </a:t>
            </a:r>
            <a:r>
              <a:rPr dirty="0">
                <a:solidFill>
                  <a:srgbClr val="666666"/>
                </a:solidFill>
                <a:latin typeface="Courier"/>
              </a:rPr>
              <a:t>:</a:t>
            </a:r>
            <a:r>
              <a:rPr dirty="0">
                <a:latin typeface="Courier"/>
              </a:rPr>
              <a:t> Number</a:t>
            </a:r>
            <a:r>
              <a:rPr dirty="0">
                <a:solidFill>
                  <a:srgbClr val="666666"/>
                </a:solidFill>
                <a:latin typeface="Courier"/>
              </a:rPr>
              <a:t>)</a:t>
            </a:r>
            <a:r>
              <a:rPr dirty="0">
                <a:latin typeface="Courier"/>
              </a:rPr>
              <a:t> </a:t>
            </a:r>
            <a:r>
              <a:rPr b="1" dirty="0">
                <a:solidFill>
                  <a:srgbClr val="007020"/>
                </a:solidFill>
                <a:latin typeface="Courier"/>
              </a:rPr>
              <a:t>return</a:t>
            </a:r>
            <a:r>
              <a:rPr dirty="0">
                <a:latin typeface="Courier"/>
              </a:rPr>
              <a:t> Number;</a:t>
            </a:r>
            <a:br>
              <a:rPr dirty="0"/>
            </a:br>
            <a:r>
              <a:rPr dirty="0">
                <a:solidFill>
                  <a:srgbClr val="666666"/>
                </a:solidFill>
                <a:latin typeface="Courier"/>
              </a:rPr>
              <a:t>...</a:t>
            </a:r>
            <a:br>
              <a:rPr dirty="0"/>
            </a:br>
            <a:r>
              <a:rPr b="1" dirty="0">
                <a:solidFill>
                  <a:srgbClr val="007020"/>
                </a:solidFill>
                <a:latin typeface="Courier"/>
              </a:rPr>
              <a:t>private</a:t>
            </a:r>
            <a:br>
              <a:rPr dirty="0"/>
            </a:br>
            <a:r>
              <a:rPr dirty="0">
                <a:latin typeface="Courier"/>
              </a:rPr>
              <a:t>  </a:t>
            </a:r>
            <a:r>
              <a:rPr b="1" dirty="0">
                <a:solidFill>
                  <a:srgbClr val="007020"/>
                </a:solidFill>
                <a:latin typeface="Courier"/>
              </a:rPr>
              <a:t>type</a:t>
            </a:r>
            <a:r>
              <a:rPr dirty="0">
                <a:latin typeface="Courier"/>
              </a:rPr>
              <a:t> Number </a:t>
            </a:r>
            <a:r>
              <a:rPr b="1" dirty="0">
                <a:solidFill>
                  <a:srgbClr val="007020"/>
                </a:solidFill>
                <a:latin typeface="Courier"/>
              </a:rPr>
              <a:t>is</a:t>
            </a:r>
            <a:r>
              <a:rPr dirty="0">
                <a:latin typeface="Courier"/>
              </a:rPr>
              <a:t> </a:t>
            </a:r>
            <a:r>
              <a:rPr b="1" dirty="0">
                <a:solidFill>
                  <a:srgbClr val="007020"/>
                </a:solidFill>
                <a:latin typeface="Courier"/>
              </a:rPr>
              <a:t>record</a:t>
            </a:r>
            <a:br>
              <a:rPr dirty="0"/>
            </a:br>
            <a:r>
              <a:rPr dirty="0">
                <a:latin typeface="Courier"/>
              </a:rPr>
              <a:t>    </a:t>
            </a:r>
            <a:r>
              <a:rPr dirty="0" err="1">
                <a:latin typeface="Courier"/>
              </a:rPr>
              <a:t>Real_Part</a:t>
            </a:r>
            <a:r>
              <a:rPr dirty="0">
                <a:solidFill>
                  <a:srgbClr val="666666"/>
                </a:solidFill>
                <a:latin typeface="Courier"/>
              </a:rPr>
              <a:t>,</a:t>
            </a:r>
            <a:r>
              <a:rPr dirty="0">
                <a:latin typeface="Courier"/>
              </a:rPr>
              <a:t> </a:t>
            </a:r>
            <a:r>
              <a:rPr dirty="0" err="1">
                <a:latin typeface="Courier"/>
              </a:rPr>
              <a:t>Imaginary_Part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666666"/>
                </a:solidFill>
                <a:latin typeface="Courier"/>
              </a:rPr>
              <a:t>: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902000"/>
                </a:solidFill>
                <a:latin typeface="Courier"/>
              </a:rPr>
              <a:t>Float</a:t>
            </a:r>
            <a:r>
              <a:rPr dirty="0">
                <a:latin typeface="Courier"/>
              </a:rPr>
              <a:t>;</a:t>
            </a:r>
            <a:br>
              <a:rPr dirty="0"/>
            </a:br>
            <a:r>
              <a:rPr dirty="0">
                <a:latin typeface="Courier"/>
              </a:rPr>
              <a:t>  </a:t>
            </a:r>
            <a:r>
              <a:rPr b="1" dirty="0">
                <a:solidFill>
                  <a:srgbClr val="007020"/>
                </a:solidFill>
                <a:latin typeface="Courier"/>
              </a:rPr>
              <a:t>end record</a:t>
            </a:r>
            <a:r>
              <a:rPr dirty="0">
                <a:latin typeface="Courier"/>
              </a:rPr>
              <a:t>;</a:t>
            </a:r>
            <a:br>
              <a:rPr dirty="0"/>
            </a:br>
            <a:r>
              <a:rPr b="1" dirty="0">
                <a:solidFill>
                  <a:srgbClr val="007020"/>
                </a:solidFill>
                <a:latin typeface="Courier"/>
              </a:rPr>
              <a:t>end</a:t>
            </a:r>
            <a:r>
              <a:rPr dirty="0">
                <a:latin typeface="Courier"/>
              </a:rPr>
              <a:t> Complex;</a:t>
            </a:r>
          </a:p>
          <a:p>
            <a:pPr lvl="0"/>
            <a:r>
              <a:rPr dirty="0"/>
              <a:t>Extension created to work with parent unit</a:t>
            </a:r>
          </a:p>
          <a:p>
            <a:pPr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b="1" dirty="0">
                <a:solidFill>
                  <a:srgbClr val="007020"/>
                </a:solidFill>
                <a:latin typeface="Courier"/>
              </a:rPr>
              <a:t>package</a:t>
            </a:r>
            <a:r>
              <a:rPr dirty="0">
                <a:latin typeface="Courier"/>
              </a:rPr>
              <a:t> </a:t>
            </a:r>
            <a:r>
              <a:rPr dirty="0" err="1">
                <a:latin typeface="Courier"/>
              </a:rPr>
              <a:t>Complex</a:t>
            </a:r>
            <a:r>
              <a:rPr dirty="0" err="1">
                <a:solidFill>
                  <a:srgbClr val="666666"/>
                </a:solidFill>
                <a:latin typeface="Courier"/>
              </a:rPr>
              <a:t>.</a:t>
            </a:r>
            <a:r>
              <a:rPr dirty="0" err="1">
                <a:latin typeface="Courier"/>
              </a:rPr>
              <a:t>Utils</a:t>
            </a:r>
            <a:r>
              <a:rPr dirty="0">
                <a:latin typeface="Courier"/>
              </a:rPr>
              <a:t> </a:t>
            </a:r>
            <a:r>
              <a:rPr b="1" dirty="0">
                <a:solidFill>
                  <a:srgbClr val="007020"/>
                </a:solidFill>
                <a:latin typeface="Courier"/>
              </a:rPr>
              <a:t>is</a:t>
            </a:r>
            <a:br>
              <a:rPr dirty="0"/>
            </a:br>
            <a:r>
              <a:rPr dirty="0">
                <a:latin typeface="Courier"/>
              </a:rPr>
              <a:t>  </a:t>
            </a:r>
            <a:r>
              <a:rPr b="1" dirty="0">
                <a:solidFill>
                  <a:srgbClr val="007020"/>
                </a:solidFill>
                <a:latin typeface="Courier"/>
              </a:rPr>
              <a:t>procedure</a:t>
            </a:r>
            <a:r>
              <a:rPr dirty="0">
                <a:latin typeface="Courier"/>
              </a:rPr>
              <a:t> Put </a:t>
            </a:r>
            <a:r>
              <a:rPr dirty="0">
                <a:solidFill>
                  <a:srgbClr val="666666"/>
                </a:solidFill>
                <a:latin typeface="Courier"/>
              </a:rPr>
              <a:t>(</a:t>
            </a:r>
            <a:r>
              <a:rPr dirty="0">
                <a:latin typeface="Courier"/>
              </a:rPr>
              <a:t>C </a:t>
            </a:r>
            <a:r>
              <a:rPr dirty="0">
                <a:solidFill>
                  <a:srgbClr val="666666"/>
                </a:solidFill>
                <a:latin typeface="Courier"/>
              </a:rPr>
              <a:t>:</a:t>
            </a:r>
            <a:r>
              <a:rPr dirty="0">
                <a:latin typeface="Courier"/>
              </a:rPr>
              <a:t> </a:t>
            </a:r>
            <a:r>
              <a:rPr b="1" dirty="0">
                <a:solidFill>
                  <a:srgbClr val="007020"/>
                </a:solidFill>
                <a:latin typeface="Courier"/>
              </a:rPr>
              <a:t>in</a:t>
            </a:r>
            <a:r>
              <a:rPr dirty="0">
                <a:latin typeface="Courier"/>
              </a:rPr>
              <a:t> Number</a:t>
            </a:r>
            <a:r>
              <a:rPr dirty="0">
                <a:solidFill>
                  <a:srgbClr val="666666"/>
                </a:solidFill>
                <a:latin typeface="Courier"/>
              </a:rPr>
              <a:t>)</a:t>
            </a:r>
            <a:r>
              <a:rPr dirty="0">
                <a:latin typeface="Courier"/>
              </a:rPr>
              <a:t>;</a:t>
            </a:r>
            <a:br>
              <a:rPr dirty="0"/>
            </a:br>
            <a:r>
              <a:rPr dirty="0">
                <a:latin typeface="Courier"/>
              </a:rPr>
              <a:t>  </a:t>
            </a:r>
            <a:r>
              <a:rPr b="1" dirty="0">
                <a:solidFill>
                  <a:srgbClr val="007020"/>
                </a:solidFill>
                <a:latin typeface="Courier"/>
              </a:rPr>
              <a:t>function</a:t>
            </a:r>
            <a:r>
              <a:rPr dirty="0">
                <a:latin typeface="Courier"/>
              </a:rPr>
              <a:t> </a:t>
            </a:r>
            <a:r>
              <a:rPr dirty="0" err="1">
                <a:latin typeface="Courier"/>
              </a:rPr>
              <a:t>As_String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666666"/>
                </a:solidFill>
                <a:latin typeface="Courier"/>
              </a:rPr>
              <a:t>(</a:t>
            </a:r>
            <a:r>
              <a:rPr dirty="0">
                <a:latin typeface="Courier"/>
              </a:rPr>
              <a:t>C </a:t>
            </a:r>
            <a:r>
              <a:rPr dirty="0">
                <a:solidFill>
                  <a:srgbClr val="666666"/>
                </a:solidFill>
                <a:latin typeface="Courier"/>
              </a:rPr>
              <a:t>:</a:t>
            </a:r>
            <a:r>
              <a:rPr dirty="0">
                <a:latin typeface="Courier"/>
              </a:rPr>
              <a:t> Number</a:t>
            </a:r>
            <a:r>
              <a:rPr dirty="0">
                <a:solidFill>
                  <a:srgbClr val="666666"/>
                </a:solidFill>
                <a:latin typeface="Courier"/>
              </a:rPr>
              <a:t>)</a:t>
            </a:r>
            <a:r>
              <a:rPr dirty="0">
                <a:latin typeface="Courier"/>
              </a:rPr>
              <a:t> </a:t>
            </a:r>
            <a:r>
              <a:rPr b="1" dirty="0">
                <a:solidFill>
                  <a:srgbClr val="007020"/>
                </a:solidFill>
                <a:latin typeface="Courier"/>
              </a:rPr>
              <a:t>return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902000"/>
                </a:solidFill>
                <a:latin typeface="Courier"/>
              </a:rPr>
              <a:t>String</a:t>
            </a:r>
            <a:r>
              <a:rPr dirty="0">
                <a:latin typeface="Courier"/>
              </a:rPr>
              <a:t>;</a:t>
            </a:r>
            <a:br>
              <a:rPr dirty="0"/>
            </a:br>
            <a:r>
              <a:rPr dirty="0">
                <a:latin typeface="Courier"/>
              </a:rPr>
              <a:t>  </a:t>
            </a:r>
            <a:r>
              <a:rPr dirty="0">
                <a:solidFill>
                  <a:srgbClr val="666666"/>
                </a:solidFill>
                <a:latin typeface="Courier"/>
              </a:rPr>
              <a:t>...</a:t>
            </a:r>
            <a:br>
              <a:rPr dirty="0"/>
            </a:br>
            <a:r>
              <a:rPr b="1" dirty="0">
                <a:solidFill>
                  <a:srgbClr val="007020"/>
                </a:solidFill>
                <a:latin typeface="Courier"/>
              </a:rPr>
              <a:t>end</a:t>
            </a:r>
            <a:r>
              <a:rPr dirty="0">
                <a:latin typeface="Courier"/>
              </a:rPr>
              <a:t> </a:t>
            </a:r>
            <a:r>
              <a:rPr dirty="0" err="1">
                <a:latin typeface="Courier"/>
              </a:rPr>
              <a:t>Complex</a:t>
            </a:r>
            <a:r>
              <a:rPr dirty="0" err="1">
                <a:solidFill>
                  <a:srgbClr val="666666"/>
                </a:solidFill>
                <a:latin typeface="Courier"/>
              </a:rPr>
              <a:t>.</a:t>
            </a:r>
            <a:r>
              <a:rPr dirty="0" err="1">
                <a:latin typeface="Courier"/>
              </a:rPr>
              <a:t>Utils</a:t>
            </a:r>
            <a:r>
              <a:rPr dirty="0">
                <a:latin typeface="Courier"/>
              </a:rPr>
              <a:t>;</a:t>
            </a:r>
          </a:p>
        </p:txBody>
      </p:sp>
      <p:sp>
        <p:nvSpPr>
          <p:cNvPr id="12" name="Google Shape;58;p4">
            <a:extLst>
              <a:ext uri="{FF2B5EF4-FFF2-40B4-BE49-F238E27FC236}">
                <a16:creationId xmlns:a16="http://schemas.microsoft.com/office/drawing/2014/main" id="{45977752-279C-C3C7-A0B9-8D2ABCF772A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0445262" y="6236695"/>
            <a:ext cx="9085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75</a:t>
            </a:fld>
            <a:endParaRPr lang="en-US" dirty="0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151A8-36F8-5058-BA25-E0F735499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1262" y="118037"/>
            <a:ext cx="10052538" cy="1246530"/>
          </a:xfrm>
          <a:prstGeom prst="rect">
            <a:avLst/>
          </a:prstGeom>
        </p:spPr>
        <p:txBody>
          <a:bodyPr/>
          <a:lstStyle/>
          <a:p>
            <a:pPr marL="0" lvl="0" indent="0">
              <a:buNone/>
            </a:pPr>
            <a:r>
              <a:t>Extension Can See Private Section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6B7B2E-300D-9A35-45B6-BACE44EE5D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lvl="0"/>
            <a:r>
              <a:rPr dirty="0"/>
              <a:t>With certain limitations</a:t>
            </a:r>
          </a:p>
          <a:p>
            <a:pPr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b="1" dirty="0">
                <a:solidFill>
                  <a:srgbClr val="007020"/>
                </a:solidFill>
                <a:latin typeface="Courier"/>
              </a:rPr>
              <a:t>with</a:t>
            </a:r>
            <a:r>
              <a:rPr dirty="0">
                <a:latin typeface="Courier"/>
              </a:rPr>
              <a:t> </a:t>
            </a:r>
            <a:r>
              <a:rPr dirty="0" err="1">
                <a:latin typeface="Courier"/>
              </a:rPr>
              <a:t>Ada</a:t>
            </a:r>
            <a:r>
              <a:rPr dirty="0" err="1">
                <a:solidFill>
                  <a:srgbClr val="666666"/>
                </a:solidFill>
                <a:latin typeface="Courier"/>
              </a:rPr>
              <a:t>.</a:t>
            </a:r>
            <a:r>
              <a:rPr dirty="0" err="1">
                <a:latin typeface="Courier"/>
              </a:rPr>
              <a:t>Text_IO</a:t>
            </a:r>
            <a:r>
              <a:rPr dirty="0">
                <a:latin typeface="Courier"/>
              </a:rPr>
              <a:t>;</a:t>
            </a:r>
            <a:br>
              <a:rPr dirty="0"/>
            </a:br>
            <a:r>
              <a:rPr b="1" dirty="0">
                <a:solidFill>
                  <a:srgbClr val="007020"/>
                </a:solidFill>
                <a:latin typeface="Courier"/>
              </a:rPr>
              <a:t>package</a:t>
            </a:r>
            <a:r>
              <a:rPr dirty="0">
                <a:latin typeface="Courier"/>
              </a:rPr>
              <a:t> </a:t>
            </a:r>
            <a:r>
              <a:rPr b="1" dirty="0">
                <a:solidFill>
                  <a:srgbClr val="007020"/>
                </a:solidFill>
                <a:latin typeface="Courier"/>
              </a:rPr>
              <a:t>body</a:t>
            </a:r>
            <a:r>
              <a:rPr dirty="0">
                <a:latin typeface="Courier"/>
              </a:rPr>
              <a:t> </a:t>
            </a:r>
            <a:r>
              <a:rPr dirty="0" err="1">
                <a:latin typeface="Courier"/>
              </a:rPr>
              <a:t>Complex</a:t>
            </a:r>
            <a:r>
              <a:rPr dirty="0" err="1">
                <a:solidFill>
                  <a:srgbClr val="666666"/>
                </a:solidFill>
                <a:latin typeface="Courier"/>
              </a:rPr>
              <a:t>.</a:t>
            </a:r>
            <a:r>
              <a:rPr dirty="0" err="1">
                <a:latin typeface="Courier"/>
              </a:rPr>
              <a:t>Utils</a:t>
            </a:r>
            <a:r>
              <a:rPr dirty="0">
                <a:latin typeface="Courier"/>
              </a:rPr>
              <a:t> </a:t>
            </a:r>
            <a:r>
              <a:rPr b="1" dirty="0">
                <a:solidFill>
                  <a:srgbClr val="007020"/>
                </a:solidFill>
                <a:latin typeface="Courier"/>
              </a:rPr>
              <a:t>is</a:t>
            </a:r>
            <a:br>
              <a:rPr dirty="0"/>
            </a:br>
            <a:r>
              <a:rPr dirty="0">
                <a:latin typeface="Courier"/>
              </a:rPr>
              <a:t>  </a:t>
            </a:r>
            <a:r>
              <a:rPr b="1" dirty="0">
                <a:solidFill>
                  <a:srgbClr val="007020"/>
                </a:solidFill>
                <a:latin typeface="Courier"/>
              </a:rPr>
              <a:t>procedure</a:t>
            </a:r>
            <a:r>
              <a:rPr dirty="0">
                <a:latin typeface="Courier"/>
              </a:rPr>
              <a:t> Put</a:t>
            </a:r>
            <a:r>
              <a:rPr dirty="0">
                <a:solidFill>
                  <a:srgbClr val="666666"/>
                </a:solidFill>
                <a:latin typeface="Courier"/>
              </a:rPr>
              <a:t>(</a:t>
            </a:r>
            <a:r>
              <a:rPr dirty="0">
                <a:latin typeface="Courier"/>
              </a:rPr>
              <a:t>C </a:t>
            </a:r>
            <a:r>
              <a:rPr dirty="0">
                <a:solidFill>
                  <a:srgbClr val="666666"/>
                </a:solidFill>
                <a:latin typeface="Courier"/>
              </a:rPr>
              <a:t>:</a:t>
            </a:r>
            <a:r>
              <a:rPr dirty="0">
                <a:latin typeface="Courier"/>
              </a:rPr>
              <a:t> </a:t>
            </a:r>
            <a:r>
              <a:rPr b="1" dirty="0">
                <a:solidFill>
                  <a:srgbClr val="007020"/>
                </a:solidFill>
                <a:latin typeface="Courier"/>
              </a:rPr>
              <a:t>in</a:t>
            </a:r>
            <a:r>
              <a:rPr dirty="0">
                <a:latin typeface="Courier"/>
              </a:rPr>
              <a:t> Number</a:t>
            </a:r>
            <a:r>
              <a:rPr dirty="0">
                <a:solidFill>
                  <a:srgbClr val="666666"/>
                </a:solidFill>
                <a:latin typeface="Courier"/>
              </a:rPr>
              <a:t>)</a:t>
            </a:r>
            <a:r>
              <a:rPr dirty="0">
                <a:latin typeface="Courier"/>
              </a:rPr>
              <a:t> </a:t>
            </a:r>
            <a:r>
              <a:rPr b="1" dirty="0">
                <a:solidFill>
                  <a:srgbClr val="007020"/>
                </a:solidFill>
                <a:latin typeface="Courier"/>
              </a:rPr>
              <a:t>is</a:t>
            </a:r>
            <a:br>
              <a:rPr dirty="0"/>
            </a:br>
            <a:r>
              <a:rPr dirty="0">
                <a:latin typeface="Courier"/>
              </a:rPr>
              <a:t>  </a:t>
            </a:r>
            <a:r>
              <a:rPr b="1" dirty="0">
                <a:solidFill>
                  <a:srgbClr val="007020"/>
                </a:solidFill>
                <a:latin typeface="Courier"/>
              </a:rPr>
              <a:t>begin</a:t>
            </a:r>
            <a:br>
              <a:rPr dirty="0"/>
            </a:br>
            <a:r>
              <a:rPr dirty="0">
                <a:latin typeface="Courier"/>
              </a:rPr>
              <a:t>    </a:t>
            </a:r>
            <a:r>
              <a:rPr dirty="0" err="1">
                <a:latin typeface="Courier"/>
              </a:rPr>
              <a:t>Ada</a:t>
            </a:r>
            <a:r>
              <a:rPr dirty="0" err="1">
                <a:solidFill>
                  <a:srgbClr val="666666"/>
                </a:solidFill>
                <a:latin typeface="Courier"/>
              </a:rPr>
              <a:t>.</a:t>
            </a:r>
            <a:r>
              <a:rPr dirty="0" err="1">
                <a:latin typeface="Courier"/>
              </a:rPr>
              <a:t>Text_IO</a:t>
            </a:r>
            <a:r>
              <a:rPr dirty="0" err="1">
                <a:solidFill>
                  <a:srgbClr val="666666"/>
                </a:solidFill>
                <a:latin typeface="Courier"/>
              </a:rPr>
              <a:t>.</a:t>
            </a:r>
            <a:r>
              <a:rPr dirty="0" err="1">
                <a:latin typeface="Courier"/>
              </a:rPr>
              <a:t>Put</a:t>
            </a:r>
            <a:r>
              <a:rPr dirty="0">
                <a:solidFill>
                  <a:srgbClr val="666666"/>
                </a:solidFill>
                <a:latin typeface="Courier"/>
              </a:rPr>
              <a:t>(</a:t>
            </a:r>
            <a:r>
              <a:rPr dirty="0" err="1">
                <a:latin typeface="Courier"/>
              </a:rPr>
              <a:t>As_String</a:t>
            </a:r>
            <a:r>
              <a:rPr dirty="0">
                <a:solidFill>
                  <a:srgbClr val="666666"/>
                </a:solidFill>
                <a:latin typeface="Courier"/>
              </a:rPr>
              <a:t>(</a:t>
            </a:r>
            <a:r>
              <a:rPr dirty="0">
                <a:latin typeface="Courier"/>
              </a:rPr>
              <a:t>C</a:t>
            </a:r>
            <a:r>
              <a:rPr dirty="0">
                <a:solidFill>
                  <a:srgbClr val="666666"/>
                </a:solidFill>
                <a:latin typeface="Courier"/>
              </a:rPr>
              <a:t>))</a:t>
            </a:r>
            <a:r>
              <a:rPr dirty="0">
                <a:latin typeface="Courier"/>
              </a:rPr>
              <a:t>;</a:t>
            </a:r>
            <a:br>
              <a:rPr dirty="0"/>
            </a:br>
            <a:r>
              <a:rPr dirty="0">
                <a:latin typeface="Courier"/>
              </a:rPr>
              <a:t>  </a:t>
            </a:r>
            <a:r>
              <a:rPr b="1" dirty="0">
                <a:solidFill>
                  <a:srgbClr val="007020"/>
                </a:solidFill>
                <a:latin typeface="Courier"/>
              </a:rPr>
              <a:t>end</a:t>
            </a:r>
            <a:r>
              <a:rPr dirty="0">
                <a:latin typeface="Courier"/>
              </a:rPr>
              <a:t> Put;</a:t>
            </a:r>
            <a:br>
              <a:rPr dirty="0"/>
            </a:br>
            <a:r>
              <a:rPr dirty="0">
                <a:latin typeface="Courier"/>
              </a:rPr>
              <a:t>  </a:t>
            </a:r>
            <a:r>
              <a:rPr b="1" dirty="0">
                <a:solidFill>
                  <a:srgbClr val="007020"/>
                </a:solidFill>
                <a:latin typeface="Courier"/>
              </a:rPr>
              <a:t>function</a:t>
            </a:r>
            <a:r>
              <a:rPr dirty="0">
                <a:latin typeface="Courier"/>
              </a:rPr>
              <a:t> </a:t>
            </a:r>
            <a:r>
              <a:rPr dirty="0" err="1">
                <a:latin typeface="Courier"/>
              </a:rPr>
              <a:t>As_String</a:t>
            </a:r>
            <a:r>
              <a:rPr dirty="0">
                <a:solidFill>
                  <a:srgbClr val="666666"/>
                </a:solidFill>
                <a:latin typeface="Courier"/>
              </a:rPr>
              <a:t>(</a:t>
            </a:r>
            <a:r>
              <a:rPr dirty="0">
                <a:latin typeface="Courier"/>
              </a:rPr>
              <a:t>C </a:t>
            </a:r>
            <a:r>
              <a:rPr dirty="0">
                <a:solidFill>
                  <a:srgbClr val="666666"/>
                </a:solidFill>
                <a:latin typeface="Courier"/>
              </a:rPr>
              <a:t>:</a:t>
            </a:r>
            <a:r>
              <a:rPr dirty="0">
                <a:latin typeface="Courier"/>
              </a:rPr>
              <a:t> Number</a:t>
            </a:r>
            <a:r>
              <a:rPr dirty="0">
                <a:solidFill>
                  <a:srgbClr val="666666"/>
                </a:solidFill>
                <a:latin typeface="Courier"/>
              </a:rPr>
              <a:t>)</a:t>
            </a:r>
            <a:r>
              <a:rPr dirty="0">
                <a:latin typeface="Courier"/>
              </a:rPr>
              <a:t> </a:t>
            </a:r>
            <a:r>
              <a:rPr b="1" dirty="0">
                <a:solidFill>
                  <a:srgbClr val="007020"/>
                </a:solidFill>
                <a:latin typeface="Courier"/>
              </a:rPr>
              <a:t>return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902000"/>
                </a:solidFill>
                <a:latin typeface="Courier"/>
              </a:rPr>
              <a:t>String</a:t>
            </a:r>
            <a:r>
              <a:rPr dirty="0">
                <a:latin typeface="Courier"/>
              </a:rPr>
              <a:t> </a:t>
            </a:r>
            <a:r>
              <a:rPr b="1" dirty="0">
                <a:solidFill>
                  <a:srgbClr val="007020"/>
                </a:solidFill>
                <a:latin typeface="Courier"/>
              </a:rPr>
              <a:t>is</a:t>
            </a:r>
            <a:br>
              <a:rPr dirty="0"/>
            </a:br>
            <a:r>
              <a:rPr dirty="0">
                <a:latin typeface="Courier"/>
              </a:rPr>
              <a:t>  </a:t>
            </a:r>
            <a:r>
              <a:rPr b="1" dirty="0">
                <a:solidFill>
                  <a:srgbClr val="007020"/>
                </a:solidFill>
                <a:latin typeface="Courier"/>
              </a:rPr>
              <a:t>begin</a:t>
            </a:r>
            <a:br>
              <a:rPr dirty="0"/>
            </a:br>
            <a:r>
              <a:rPr dirty="0">
                <a:latin typeface="Courier"/>
              </a:rPr>
              <a:t>    </a:t>
            </a:r>
            <a:r>
              <a:rPr i="1" dirty="0">
                <a:solidFill>
                  <a:srgbClr val="60A0B0"/>
                </a:solidFill>
                <a:latin typeface="Courier"/>
              </a:rPr>
              <a:t>-- </a:t>
            </a:r>
            <a:r>
              <a:rPr i="1" dirty="0" err="1">
                <a:solidFill>
                  <a:srgbClr val="60A0B0"/>
                </a:solidFill>
                <a:latin typeface="Courier"/>
              </a:rPr>
              <a:t>Real_Part</a:t>
            </a:r>
            <a:r>
              <a:rPr i="1" dirty="0">
                <a:solidFill>
                  <a:srgbClr val="60A0B0"/>
                </a:solidFill>
                <a:latin typeface="Courier"/>
              </a:rPr>
              <a:t> and </a:t>
            </a:r>
            <a:r>
              <a:rPr i="1" dirty="0" err="1">
                <a:solidFill>
                  <a:srgbClr val="60A0B0"/>
                </a:solidFill>
                <a:latin typeface="Courier"/>
              </a:rPr>
              <a:t>Imaginary_Part</a:t>
            </a:r>
            <a:r>
              <a:rPr i="1" dirty="0">
                <a:solidFill>
                  <a:srgbClr val="60A0B0"/>
                </a:solidFill>
                <a:latin typeface="Courier"/>
              </a:rPr>
              <a:t> are</a:t>
            </a:r>
            <a:br>
              <a:rPr dirty="0"/>
            </a:br>
            <a:r>
              <a:rPr dirty="0">
                <a:latin typeface="Courier"/>
              </a:rPr>
              <a:t>    </a:t>
            </a:r>
            <a:r>
              <a:rPr i="1" dirty="0">
                <a:solidFill>
                  <a:srgbClr val="60A0B0"/>
                </a:solidFill>
                <a:latin typeface="Courier"/>
              </a:rPr>
              <a:t>-- visible to child's body</a:t>
            </a:r>
            <a:br>
              <a:rPr dirty="0"/>
            </a:br>
            <a:r>
              <a:rPr dirty="0">
                <a:latin typeface="Courier"/>
              </a:rPr>
              <a:t>    </a:t>
            </a:r>
            <a:r>
              <a:rPr b="1" dirty="0">
                <a:solidFill>
                  <a:srgbClr val="007020"/>
                </a:solidFill>
                <a:latin typeface="Courier"/>
              </a:rPr>
              <a:t>return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4070A0"/>
                </a:solidFill>
                <a:latin typeface="Courier"/>
              </a:rPr>
              <a:t>"("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666666"/>
                </a:solidFill>
                <a:latin typeface="Courier"/>
              </a:rPr>
              <a:t>&amp;</a:t>
            </a:r>
            <a:r>
              <a:rPr dirty="0">
                <a:latin typeface="Courier"/>
              </a:rPr>
              <a:t> </a:t>
            </a:r>
            <a:r>
              <a:rPr dirty="0" err="1">
                <a:latin typeface="Courier"/>
              </a:rPr>
              <a:t>Float'Image</a:t>
            </a:r>
            <a:r>
              <a:rPr dirty="0">
                <a:solidFill>
                  <a:srgbClr val="666666"/>
                </a:solidFill>
                <a:latin typeface="Courier"/>
              </a:rPr>
              <a:t>(</a:t>
            </a:r>
            <a:r>
              <a:rPr dirty="0" err="1">
                <a:latin typeface="Courier"/>
              </a:rPr>
              <a:t>C</a:t>
            </a:r>
            <a:r>
              <a:rPr dirty="0" err="1">
                <a:solidFill>
                  <a:srgbClr val="666666"/>
                </a:solidFill>
                <a:latin typeface="Courier"/>
              </a:rPr>
              <a:t>.</a:t>
            </a:r>
            <a:r>
              <a:rPr dirty="0" err="1">
                <a:latin typeface="Courier"/>
              </a:rPr>
              <a:t>Real_Part</a:t>
            </a:r>
            <a:r>
              <a:rPr dirty="0">
                <a:solidFill>
                  <a:srgbClr val="666666"/>
                </a:solidFill>
                <a:latin typeface="Courier"/>
              </a:rPr>
              <a:t>)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666666"/>
                </a:solidFill>
                <a:latin typeface="Courier"/>
              </a:rPr>
              <a:t>&amp;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4070A0"/>
                </a:solidFill>
                <a:latin typeface="Courier"/>
              </a:rPr>
              <a:t>", "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666666"/>
                </a:solidFill>
                <a:latin typeface="Courier"/>
              </a:rPr>
              <a:t>&amp;</a:t>
            </a:r>
            <a:br>
              <a:rPr dirty="0"/>
            </a:br>
            <a:r>
              <a:rPr dirty="0">
                <a:latin typeface="Courier"/>
              </a:rPr>
              <a:t>           </a:t>
            </a:r>
            <a:r>
              <a:rPr dirty="0" err="1">
                <a:latin typeface="Courier"/>
              </a:rPr>
              <a:t>Float'Image</a:t>
            </a:r>
            <a:r>
              <a:rPr dirty="0">
                <a:solidFill>
                  <a:srgbClr val="666666"/>
                </a:solidFill>
                <a:latin typeface="Courier"/>
              </a:rPr>
              <a:t>(</a:t>
            </a:r>
            <a:r>
              <a:rPr dirty="0" err="1">
                <a:latin typeface="Courier"/>
              </a:rPr>
              <a:t>C</a:t>
            </a:r>
            <a:r>
              <a:rPr dirty="0" err="1">
                <a:solidFill>
                  <a:srgbClr val="666666"/>
                </a:solidFill>
                <a:latin typeface="Courier"/>
              </a:rPr>
              <a:t>.</a:t>
            </a:r>
            <a:r>
              <a:rPr dirty="0" err="1">
                <a:latin typeface="Courier"/>
              </a:rPr>
              <a:t>Imaginary_Part</a:t>
            </a:r>
            <a:r>
              <a:rPr dirty="0">
                <a:solidFill>
                  <a:srgbClr val="666666"/>
                </a:solidFill>
                <a:latin typeface="Courier"/>
              </a:rPr>
              <a:t>)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666666"/>
                </a:solidFill>
                <a:latin typeface="Courier"/>
              </a:rPr>
              <a:t>&amp;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4070A0"/>
                </a:solidFill>
                <a:latin typeface="Courier"/>
              </a:rPr>
              <a:t>")"</a:t>
            </a:r>
            <a:r>
              <a:rPr dirty="0">
                <a:latin typeface="Courier"/>
              </a:rPr>
              <a:t>;</a:t>
            </a:r>
            <a:br>
              <a:rPr dirty="0"/>
            </a:br>
            <a:r>
              <a:rPr dirty="0">
                <a:latin typeface="Courier"/>
              </a:rPr>
              <a:t>  </a:t>
            </a:r>
            <a:r>
              <a:rPr b="1" dirty="0">
                <a:solidFill>
                  <a:srgbClr val="007020"/>
                </a:solidFill>
                <a:latin typeface="Courier"/>
              </a:rPr>
              <a:t>end</a:t>
            </a:r>
            <a:r>
              <a:rPr dirty="0">
                <a:latin typeface="Courier"/>
              </a:rPr>
              <a:t> </a:t>
            </a:r>
            <a:r>
              <a:rPr dirty="0" err="1">
                <a:latin typeface="Courier"/>
              </a:rPr>
              <a:t>As_String</a:t>
            </a:r>
            <a:r>
              <a:rPr dirty="0">
                <a:latin typeface="Courier"/>
              </a:rPr>
              <a:t>;</a:t>
            </a:r>
            <a:br>
              <a:rPr dirty="0"/>
            </a:br>
            <a:r>
              <a:rPr dirty="0">
                <a:solidFill>
                  <a:srgbClr val="666666"/>
                </a:solidFill>
                <a:latin typeface="Courier"/>
              </a:rPr>
              <a:t>...</a:t>
            </a:r>
            <a:br>
              <a:rPr dirty="0"/>
            </a:br>
            <a:r>
              <a:rPr b="1" dirty="0">
                <a:solidFill>
                  <a:srgbClr val="007020"/>
                </a:solidFill>
                <a:latin typeface="Courier"/>
              </a:rPr>
              <a:t>end</a:t>
            </a:r>
            <a:r>
              <a:rPr dirty="0">
                <a:latin typeface="Courier"/>
              </a:rPr>
              <a:t> </a:t>
            </a:r>
            <a:r>
              <a:rPr dirty="0" err="1">
                <a:latin typeface="Courier"/>
              </a:rPr>
              <a:t>Complex</a:t>
            </a:r>
            <a:r>
              <a:rPr dirty="0" err="1">
                <a:solidFill>
                  <a:srgbClr val="666666"/>
                </a:solidFill>
                <a:latin typeface="Courier"/>
              </a:rPr>
              <a:t>.</a:t>
            </a:r>
            <a:r>
              <a:rPr dirty="0" err="1">
                <a:latin typeface="Courier"/>
              </a:rPr>
              <a:t>Utils</a:t>
            </a:r>
            <a:r>
              <a:rPr dirty="0">
                <a:latin typeface="Courier"/>
              </a:rPr>
              <a:t>;</a:t>
            </a:r>
          </a:p>
        </p:txBody>
      </p:sp>
      <p:sp>
        <p:nvSpPr>
          <p:cNvPr id="12" name="Google Shape;58;p4">
            <a:extLst>
              <a:ext uri="{FF2B5EF4-FFF2-40B4-BE49-F238E27FC236}">
                <a16:creationId xmlns:a16="http://schemas.microsoft.com/office/drawing/2014/main" id="{45977752-279C-C3C7-A0B9-8D2ABCF772A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0445262" y="6236695"/>
            <a:ext cx="9085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76</a:t>
            </a:fld>
            <a:endParaRPr lang="en-US" dirty="0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151A8-36F8-5058-BA25-E0F735499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1262" y="118037"/>
            <a:ext cx="10052538" cy="1246530"/>
          </a:xfrm>
          <a:prstGeom prst="rect">
            <a:avLst/>
          </a:prstGeom>
        </p:spPr>
        <p:txBody>
          <a:bodyPr/>
          <a:lstStyle/>
          <a:p>
            <a:pPr marL="0" lvl="0" indent="0">
              <a:buNone/>
            </a:pPr>
            <a:r>
              <a:t>Predefined Hierarchies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6B7B2E-300D-9A35-45B6-BACE44EE5D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dirty="0"/>
              <a:t>Standard library facilities are children of </a:t>
            </a:r>
            <a:r>
              <a:rPr b="1" dirty="0"/>
              <a:t>Ada</a:t>
            </a:r>
          </a:p>
          <a:p>
            <a:pPr lvl="1"/>
            <a:r>
              <a:rPr b="1" dirty="0" err="1"/>
              <a:t>Ada.Text_IO</a:t>
            </a:r>
            <a:endParaRPr b="1" dirty="0"/>
          </a:p>
          <a:p>
            <a:pPr lvl="1"/>
            <a:r>
              <a:rPr b="1" dirty="0" err="1"/>
              <a:t>Ada.Calendar</a:t>
            </a:r>
            <a:endParaRPr b="1" dirty="0"/>
          </a:p>
          <a:p>
            <a:pPr lvl="1"/>
            <a:r>
              <a:rPr b="1" dirty="0" err="1"/>
              <a:t>Ada.Command_Line</a:t>
            </a:r>
            <a:endParaRPr b="1" dirty="0"/>
          </a:p>
          <a:p>
            <a:pPr lvl="1"/>
            <a:r>
              <a:rPr b="1" dirty="0" err="1"/>
              <a:t>Ada.Exceptions</a:t>
            </a:r>
            <a:endParaRPr b="1" dirty="0"/>
          </a:p>
          <a:p>
            <a:pPr lvl="1"/>
            <a:r>
              <a:rPr dirty="0"/>
              <a:t>et cetera</a:t>
            </a:r>
          </a:p>
          <a:p>
            <a:pPr lvl="0"/>
            <a:r>
              <a:rPr dirty="0"/>
              <a:t>Other root packages are also predefined</a:t>
            </a:r>
          </a:p>
          <a:p>
            <a:pPr lvl="1"/>
            <a:r>
              <a:rPr b="1" dirty="0" err="1"/>
              <a:t>Interfaces.C</a:t>
            </a:r>
            <a:endParaRPr b="1" dirty="0"/>
          </a:p>
          <a:p>
            <a:pPr lvl="1"/>
            <a:r>
              <a:rPr b="1" dirty="0" err="1"/>
              <a:t>Interfaces.Fortran</a:t>
            </a:r>
            <a:endParaRPr b="1" dirty="0"/>
          </a:p>
          <a:p>
            <a:pPr lvl="1"/>
            <a:r>
              <a:rPr b="1" dirty="0" err="1"/>
              <a:t>System.Storage_Pools</a:t>
            </a:r>
            <a:endParaRPr b="1" dirty="0"/>
          </a:p>
          <a:p>
            <a:pPr lvl="1"/>
            <a:r>
              <a:rPr b="1" dirty="0" err="1"/>
              <a:t>System.Storage_Elements</a:t>
            </a:r>
            <a:endParaRPr b="1" dirty="0"/>
          </a:p>
          <a:p>
            <a:pPr lvl="1"/>
            <a:r>
              <a:rPr dirty="0"/>
              <a:t>et cetera</a:t>
            </a:r>
          </a:p>
        </p:txBody>
      </p:sp>
      <p:sp>
        <p:nvSpPr>
          <p:cNvPr id="12" name="Google Shape;58;p4">
            <a:extLst>
              <a:ext uri="{FF2B5EF4-FFF2-40B4-BE49-F238E27FC236}">
                <a16:creationId xmlns:a16="http://schemas.microsoft.com/office/drawing/2014/main" id="{45977752-279C-C3C7-A0B9-8D2ABCF772A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0445262" y="6236695"/>
            <a:ext cx="9085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77</a:t>
            </a:fld>
            <a:endParaRPr lang="en-US" dirty="0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32823-BD47-C67B-B783-950BA1B6EB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 marL="0" lvl="0" indent="0">
              <a:buNone/>
            </a:pPr>
            <a:r>
              <a:t>Genericity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F274BA-70E6-A47C-0CC5-5DC9B31C3A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151A8-36F8-5058-BA25-E0F735499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1262" y="118037"/>
            <a:ext cx="10052538" cy="1246530"/>
          </a:xfrm>
          <a:prstGeom prst="rect">
            <a:avLst/>
          </a:prstGeom>
        </p:spPr>
        <p:txBody>
          <a:bodyPr/>
          <a:lstStyle/>
          <a:p>
            <a:pPr marL="0" lvl="0" indent="0">
              <a:buNone/>
            </a:pPr>
            <a:r>
              <a:t>The Notion of a Pattern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6B7B2E-300D-9A35-45B6-BACE44EE5D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lvl="0"/>
            <a:r>
              <a:rPr dirty="0"/>
              <a:t>Sometimes algorithms can be abstracted from types and subprograms</a:t>
            </a:r>
          </a:p>
          <a:p>
            <a:pPr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b="1" dirty="0">
                <a:solidFill>
                  <a:srgbClr val="007020"/>
                </a:solidFill>
                <a:latin typeface="Courier"/>
              </a:rPr>
              <a:t>procedure</a:t>
            </a:r>
            <a:r>
              <a:rPr dirty="0">
                <a:latin typeface="Courier"/>
              </a:rPr>
              <a:t> </a:t>
            </a:r>
            <a:r>
              <a:rPr dirty="0" err="1">
                <a:latin typeface="Courier"/>
              </a:rPr>
              <a:t>Swap_Int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666666"/>
                </a:solidFill>
                <a:latin typeface="Courier"/>
              </a:rPr>
              <a:t>(</a:t>
            </a:r>
            <a:r>
              <a:rPr dirty="0">
                <a:latin typeface="Courier"/>
              </a:rPr>
              <a:t>Left</a:t>
            </a:r>
            <a:r>
              <a:rPr dirty="0">
                <a:solidFill>
                  <a:srgbClr val="666666"/>
                </a:solidFill>
                <a:latin typeface="Courier"/>
              </a:rPr>
              <a:t>,</a:t>
            </a:r>
            <a:r>
              <a:rPr dirty="0">
                <a:latin typeface="Courier"/>
              </a:rPr>
              <a:t> Right </a:t>
            </a:r>
            <a:r>
              <a:rPr dirty="0">
                <a:solidFill>
                  <a:srgbClr val="666666"/>
                </a:solidFill>
                <a:latin typeface="Courier"/>
              </a:rPr>
              <a:t>:</a:t>
            </a:r>
            <a:r>
              <a:rPr dirty="0">
                <a:latin typeface="Courier"/>
              </a:rPr>
              <a:t> </a:t>
            </a:r>
            <a:r>
              <a:rPr b="1" dirty="0">
                <a:solidFill>
                  <a:srgbClr val="007020"/>
                </a:solidFill>
                <a:latin typeface="Courier"/>
              </a:rPr>
              <a:t>in</a:t>
            </a:r>
            <a:r>
              <a:rPr dirty="0">
                <a:latin typeface="Courier"/>
              </a:rPr>
              <a:t> </a:t>
            </a:r>
            <a:r>
              <a:rPr b="1" dirty="0">
                <a:solidFill>
                  <a:srgbClr val="007020"/>
                </a:solidFill>
                <a:latin typeface="Courier"/>
              </a:rPr>
              <a:t>out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902000"/>
                </a:solidFill>
                <a:latin typeface="Courier"/>
              </a:rPr>
              <a:t>Integer</a:t>
            </a:r>
            <a:r>
              <a:rPr dirty="0">
                <a:solidFill>
                  <a:srgbClr val="666666"/>
                </a:solidFill>
                <a:latin typeface="Courier"/>
              </a:rPr>
              <a:t>)</a:t>
            </a:r>
            <a:r>
              <a:rPr dirty="0">
                <a:latin typeface="Courier"/>
              </a:rPr>
              <a:t> </a:t>
            </a:r>
            <a:r>
              <a:rPr b="1" dirty="0">
                <a:solidFill>
                  <a:srgbClr val="007020"/>
                </a:solidFill>
                <a:latin typeface="Courier"/>
              </a:rPr>
              <a:t>is</a:t>
            </a:r>
            <a:br>
              <a:rPr dirty="0"/>
            </a:br>
            <a:r>
              <a:rPr dirty="0">
                <a:latin typeface="Courier"/>
              </a:rPr>
              <a:t>  V </a:t>
            </a:r>
            <a:r>
              <a:rPr dirty="0">
                <a:solidFill>
                  <a:srgbClr val="666666"/>
                </a:solidFill>
                <a:latin typeface="Courier"/>
              </a:rPr>
              <a:t>: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902000"/>
                </a:solidFill>
                <a:latin typeface="Courier"/>
              </a:rPr>
              <a:t>Integer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666666"/>
                </a:solidFill>
                <a:latin typeface="Courier"/>
              </a:rPr>
              <a:t>:=</a:t>
            </a:r>
            <a:r>
              <a:rPr dirty="0">
                <a:latin typeface="Courier"/>
              </a:rPr>
              <a:t> Left;</a:t>
            </a:r>
            <a:br>
              <a:rPr dirty="0"/>
            </a:br>
            <a:r>
              <a:rPr b="1" dirty="0">
                <a:solidFill>
                  <a:srgbClr val="007020"/>
                </a:solidFill>
                <a:latin typeface="Courier"/>
              </a:rPr>
              <a:t>begin</a:t>
            </a:r>
            <a:br>
              <a:rPr dirty="0"/>
            </a:br>
            <a:r>
              <a:rPr dirty="0">
                <a:latin typeface="Courier"/>
              </a:rPr>
              <a:t>   Left </a:t>
            </a:r>
            <a:r>
              <a:rPr dirty="0">
                <a:solidFill>
                  <a:srgbClr val="666666"/>
                </a:solidFill>
                <a:latin typeface="Courier"/>
              </a:rPr>
              <a:t>:=</a:t>
            </a:r>
            <a:r>
              <a:rPr dirty="0">
                <a:latin typeface="Courier"/>
              </a:rPr>
              <a:t> Right;</a:t>
            </a:r>
            <a:br>
              <a:rPr dirty="0"/>
            </a:br>
            <a:r>
              <a:rPr dirty="0">
                <a:latin typeface="Courier"/>
              </a:rPr>
              <a:t>   Right </a:t>
            </a:r>
            <a:r>
              <a:rPr dirty="0">
                <a:solidFill>
                  <a:srgbClr val="666666"/>
                </a:solidFill>
                <a:latin typeface="Courier"/>
              </a:rPr>
              <a:t>:=</a:t>
            </a:r>
            <a:r>
              <a:rPr dirty="0">
                <a:latin typeface="Courier"/>
              </a:rPr>
              <a:t> V;</a:t>
            </a:r>
            <a:br>
              <a:rPr dirty="0"/>
            </a:br>
            <a:r>
              <a:rPr b="1" dirty="0">
                <a:solidFill>
                  <a:srgbClr val="007020"/>
                </a:solidFill>
                <a:latin typeface="Courier"/>
              </a:rPr>
              <a:t>end</a:t>
            </a:r>
            <a:r>
              <a:rPr dirty="0">
                <a:latin typeface="Courier"/>
              </a:rPr>
              <a:t> </a:t>
            </a:r>
            <a:r>
              <a:rPr dirty="0" err="1">
                <a:latin typeface="Courier"/>
              </a:rPr>
              <a:t>Swap_Int</a:t>
            </a:r>
            <a:r>
              <a:rPr dirty="0">
                <a:latin typeface="Courier"/>
              </a:rPr>
              <a:t>;</a:t>
            </a:r>
            <a:br>
              <a:rPr dirty="0"/>
            </a:br>
            <a:br>
              <a:rPr dirty="0"/>
            </a:br>
            <a:r>
              <a:rPr b="1" dirty="0">
                <a:solidFill>
                  <a:srgbClr val="007020"/>
                </a:solidFill>
                <a:latin typeface="Courier"/>
              </a:rPr>
              <a:t>procedure</a:t>
            </a:r>
            <a:r>
              <a:rPr dirty="0">
                <a:latin typeface="Courier"/>
              </a:rPr>
              <a:t> </a:t>
            </a:r>
            <a:r>
              <a:rPr dirty="0" err="1">
                <a:latin typeface="Courier"/>
              </a:rPr>
              <a:t>Swap_Bool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666666"/>
                </a:solidFill>
                <a:latin typeface="Courier"/>
              </a:rPr>
              <a:t>(</a:t>
            </a:r>
            <a:r>
              <a:rPr dirty="0">
                <a:latin typeface="Courier"/>
              </a:rPr>
              <a:t>Left</a:t>
            </a:r>
            <a:r>
              <a:rPr dirty="0">
                <a:solidFill>
                  <a:srgbClr val="666666"/>
                </a:solidFill>
                <a:latin typeface="Courier"/>
              </a:rPr>
              <a:t>,</a:t>
            </a:r>
            <a:r>
              <a:rPr dirty="0">
                <a:latin typeface="Courier"/>
              </a:rPr>
              <a:t> Right </a:t>
            </a:r>
            <a:r>
              <a:rPr dirty="0">
                <a:solidFill>
                  <a:srgbClr val="666666"/>
                </a:solidFill>
                <a:latin typeface="Courier"/>
              </a:rPr>
              <a:t>:</a:t>
            </a:r>
            <a:r>
              <a:rPr dirty="0">
                <a:latin typeface="Courier"/>
              </a:rPr>
              <a:t> </a:t>
            </a:r>
            <a:r>
              <a:rPr b="1" dirty="0">
                <a:solidFill>
                  <a:srgbClr val="007020"/>
                </a:solidFill>
                <a:latin typeface="Courier"/>
              </a:rPr>
              <a:t>in</a:t>
            </a:r>
            <a:r>
              <a:rPr dirty="0">
                <a:latin typeface="Courier"/>
              </a:rPr>
              <a:t> </a:t>
            </a:r>
            <a:r>
              <a:rPr b="1" dirty="0">
                <a:solidFill>
                  <a:srgbClr val="007020"/>
                </a:solidFill>
                <a:latin typeface="Courier"/>
              </a:rPr>
              <a:t>out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902000"/>
                </a:solidFill>
                <a:latin typeface="Courier"/>
              </a:rPr>
              <a:t>Boolean</a:t>
            </a:r>
            <a:r>
              <a:rPr dirty="0">
                <a:solidFill>
                  <a:srgbClr val="666666"/>
                </a:solidFill>
                <a:latin typeface="Courier"/>
              </a:rPr>
              <a:t>)</a:t>
            </a:r>
            <a:r>
              <a:rPr dirty="0">
                <a:latin typeface="Courier"/>
              </a:rPr>
              <a:t> </a:t>
            </a:r>
            <a:r>
              <a:rPr b="1" dirty="0">
                <a:solidFill>
                  <a:srgbClr val="007020"/>
                </a:solidFill>
                <a:latin typeface="Courier"/>
              </a:rPr>
              <a:t>is</a:t>
            </a:r>
            <a:br>
              <a:rPr dirty="0"/>
            </a:br>
            <a:r>
              <a:rPr dirty="0">
                <a:latin typeface="Courier"/>
              </a:rPr>
              <a:t>   V </a:t>
            </a:r>
            <a:r>
              <a:rPr dirty="0">
                <a:solidFill>
                  <a:srgbClr val="666666"/>
                </a:solidFill>
                <a:latin typeface="Courier"/>
              </a:rPr>
              <a:t>: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902000"/>
                </a:solidFill>
                <a:latin typeface="Courier"/>
              </a:rPr>
              <a:t>Boolean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666666"/>
                </a:solidFill>
                <a:latin typeface="Courier"/>
              </a:rPr>
              <a:t>:=</a:t>
            </a:r>
            <a:r>
              <a:rPr dirty="0">
                <a:latin typeface="Courier"/>
              </a:rPr>
              <a:t> Left;</a:t>
            </a:r>
            <a:br>
              <a:rPr dirty="0"/>
            </a:br>
            <a:r>
              <a:rPr b="1" dirty="0">
                <a:solidFill>
                  <a:srgbClr val="007020"/>
                </a:solidFill>
                <a:latin typeface="Courier"/>
              </a:rPr>
              <a:t>begin</a:t>
            </a:r>
            <a:br>
              <a:rPr dirty="0"/>
            </a:br>
            <a:r>
              <a:rPr dirty="0">
                <a:latin typeface="Courier"/>
              </a:rPr>
              <a:t>   Left </a:t>
            </a:r>
            <a:r>
              <a:rPr dirty="0">
                <a:solidFill>
                  <a:srgbClr val="666666"/>
                </a:solidFill>
                <a:latin typeface="Courier"/>
              </a:rPr>
              <a:t>:=</a:t>
            </a:r>
            <a:r>
              <a:rPr dirty="0">
                <a:latin typeface="Courier"/>
              </a:rPr>
              <a:t> Right;</a:t>
            </a:r>
            <a:br>
              <a:rPr dirty="0"/>
            </a:br>
            <a:r>
              <a:rPr dirty="0">
                <a:latin typeface="Courier"/>
              </a:rPr>
              <a:t>   Right </a:t>
            </a:r>
            <a:r>
              <a:rPr dirty="0">
                <a:solidFill>
                  <a:srgbClr val="666666"/>
                </a:solidFill>
                <a:latin typeface="Courier"/>
              </a:rPr>
              <a:t>:=</a:t>
            </a:r>
            <a:r>
              <a:rPr dirty="0">
                <a:latin typeface="Courier"/>
              </a:rPr>
              <a:t> V;</a:t>
            </a:r>
            <a:br>
              <a:rPr dirty="0"/>
            </a:br>
            <a:r>
              <a:rPr b="1" dirty="0">
                <a:solidFill>
                  <a:srgbClr val="007020"/>
                </a:solidFill>
                <a:latin typeface="Courier"/>
              </a:rPr>
              <a:t>end</a:t>
            </a:r>
            <a:r>
              <a:rPr dirty="0">
                <a:latin typeface="Courier"/>
              </a:rPr>
              <a:t> </a:t>
            </a:r>
            <a:r>
              <a:rPr dirty="0" err="1">
                <a:latin typeface="Courier"/>
              </a:rPr>
              <a:t>Swap_Bool</a:t>
            </a:r>
            <a:r>
              <a:rPr dirty="0">
                <a:latin typeface="Courier"/>
              </a:rPr>
              <a:t>;</a:t>
            </a:r>
          </a:p>
          <a:p>
            <a:pPr lvl="0"/>
            <a:r>
              <a:rPr dirty="0"/>
              <a:t>It would be nice to extract these properties in some common pattern, and then just replace the parts that need to be replaced</a:t>
            </a:r>
          </a:p>
          <a:p>
            <a:pPr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b="1" dirty="0">
                <a:solidFill>
                  <a:srgbClr val="007020"/>
                </a:solidFill>
                <a:latin typeface="Courier"/>
              </a:rPr>
              <a:t>procedure</a:t>
            </a:r>
            <a:r>
              <a:rPr dirty="0">
                <a:latin typeface="Courier"/>
              </a:rPr>
              <a:t> Swap </a:t>
            </a:r>
            <a:r>
              <a:rPr dirty="0">
                <a:solidFill>
                  <a:srgbClr val="666666"/>
                </a:solidFill>
                <a:latin typeface="Courier"/>
              </a:rPr>
              <a:t>(</a:t>
            </a:r>
            <a:r>
              <a:rPr dirty="0">
                <a:latin typeface="Courier"/>
              </a:rPr>
              <a:t>Left</a:t>
            </a:r>
            <a:r>
              <a:rPr dirty="0">
                <a:solidFill>
                  <a:srgbClr val="666666"/>
                </a:solidFill>
                <a:latin typeface="Courier"/>
              </a:rPr>
              <a:t>,</a:t>
            </a:r>
            <a:r>
              <a:rPr dirty="0">
                <a:latin typeface="Courier"/>
              </a:rPr>
              <a:t> Right </a:t>
            </a:r>
            <a:r>
              <a:rPr dirty="0">
                <a:solidFill>
                  <a:srgbClr val="666666"/>
                </a:solidFill>
                <a:latin typeface="Courier"/>
              </a:rPr>
              <a:t>:</a:t>
            </a:r>
            <a:r>
              <a:rPr dirty="0">
                <a:latin typeface="Courier"/>
              </a:rPr>
              <a:t> </a:t>
            </a:r>
            <a:r>
              <a:rPr b="1" dirty="0">
                <a:solidFill>
                  <a:srgbClr val="007020"/>
                </a:solidFill>
                <a:latin typeface="Courier"/>
              </a:rPr>
              <a:t>in</a:t>
            </a:r>
            <a:r>
              <a:rPr dirty="0">
                <a:latin typeface="Courier"/>
              </a:rPr>
              <a:t> </a:t>
            </a:r>
            <a:r>
              <a:rPr b="1" dirty="0">
                <a:solidFill>
                  <a:srgbClr val="007020"/>
                </a:solidFill>
                <a:latin typeface="Courier"/>
              </a:rPr>
              <a:t>out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666666"/>
                </a:solidFill>
                <a:latin typeface="Courier"/>
              </a:rPr>
              <a:t>(</a:t>
            </a:r>
            <a:r>
              <a:rPr dirty="0">
                <a:solidFill>
                  <a:srgbClr val="902000"/>
                </a:solidFill>
                <a:latin typeface="Courier"/>
              </a:rPr>
              <a:t>Integer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666666"/>
                </a:solidFill>
                <a:latin typeface="Courier"/>
              </a:rPr>
              <a:t>|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902000"/>
                </a:solidFill>
                <a:latin typeface="Courier"/>
              </a:rPr>
              <a:t>Boolean</a:t>
            </a:r>
            <a:r>
              <a:rPr dirty="0">
                <a:solidFill>
                  <a:srgbClr val="666666"/>
                </a:solidFill>
                <a:latin typeface="Courier"/>
              </a:rPr>
              <a:t>))</a:t>
            </a:r>
            <a:r>
              <a:rPr dirty="0">
                <a:latin typeface="Courier"/>
              </a:rPr>
              <a:t> </a:t>
            </a:r>
            <a:r>
              <a:rPr b="1" dirty="0">
                <a:solidFill>
                  <a:srgbClr val="007020"/>
                </a:solidFill>
                <a:latin typeface="Courier"/>
              </a:rPr>
              <a:t>is</a:t>
            </a:r>
            <a:br>
              <a:rPr dirty="0"/>
            </a:br>
            <a:r>
              <a:rPr dirty="0">
                <a:latin typeface="Courier"/>
              </a:rPr>
              <a:t>  V </a:t>
            </a:r>
            <a:r>
              <a:rPr dirty="0">
                <a:solidFill>
                  <a:srgbClr val="666666"/>
                </a:solidFill>
                <a:latin typeface="Courier"/>
              </a:rPr>
              <a:t>: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666666"/>
                </a:solidFill>
                <a:latin typeface="Courier"/>
              </a:rPr>
              <a:t>(</a:t>
            </a:r>
            <a:r>
              <a:rPr dirty="0">
                <a:solidFill>
                  <a:srgbClr val="902000"/>
                </a:solidFill>
                <a:latin typeface="Courier"/>
              </a:rPr>
              <a:t>Integer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666666"/>
                </a:solidFill>
                <a:latin typeface="Courier"/>
              </a:rPr>
              <a:t>|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902000"/>
                </a:solidFill>
                <a:latin typeface="Courier"/>
              </a:rPr>
              <a:t>Boolean</a:t>
            </a:r>
            <a:r>
              <a:rPr dirty="0">
                <a:solidFill>
                  <a:srgbClr val="666666"/>
                </a:solidFill>
                <a:latin typeface="Courier"/>
              </a:rPr>
              <a:t>)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666666"/>
                </a:solidFill>
                <a:latin typeface="Courier"/>
              </a:rPr>
              <a:t>:=</a:t>
            </a:r>
            <a:r>
              <a:rPr dirty="0">
                <a:latin typeface="Courier"/>
              </a:rPr>
              <a:t> Left;</a:t>
            </a:r>
            <a:br>
              <a:rPr dirty="0"/>
            </a:br>
            <a:r>
              <a:rPr b="1" dirty="0">
                <a:solidFill>
                  <a:srgbClr val="007020"/>
                </a:solidFill>
                <a:latin typeface="Courier"/>
              </a:rPr>
              <a:t>begin</a:t>
            </a:r>
            <a:br>
              <a:rPr dirty="0"/>
            </a:br>
            <a:r>
              <a:rPr dirty="0">
                <a:latin typeface="Courier"/>
              </a:rPr>
              <a:t>   Left </a:t>
            </a:r>
            <a:r>
              <a:rPr dirty="0">
                <a:solidFill>
                  <a:srgbClr val="666666"/>
                </a:solidFill>
                <a:latin typeface="Courier"/>
              </a:rPr>
              <a:t>:=</a:t>
            </a:r>
            <a:r>
              <a:rPr dirty="0">
                <a:latin typeface="Courier"/>
              </a:rPr>
              <a:t> Right;</a:t>
            </a:r>
            <a:br>
              <a:rPr dirty="0"/>
            </a:br>
            <a:r>
              <a:rPr dirty="0">
                <a:latin typeface="Courier"/>
              </a:rPr>
              <a:t>   Right </a:t>
            </a:r>
            <a:r>
              <a:rPr dirty="0">
                <a:solidFill>
                  <a:srgbClr val="666666"/>
                </a:solidFill>
                <a:latin typeface="Courier"/>
              </a:rPr>
              <a:t>:=</a:t>
            </a:r>
            <a:r>
              <a:rPr dirty="0">
                <a:latin typeface="Courier"/>
              </a:rPr>
              <a:t> V;</a:t>
            </a:r>
            <a:br>
              <a:rPr dirty="0"/>
            </a:br>
            <a:r>
              <a:rPr b="1" dirty="0">
                <a:solidFill>
                  <a:srgbClr val="007020"/>
                </a:solidFill>
                <a:latin typeface="Courier"/>
              </a:rPr>
              <a:t>end</a:t>
            </a:r>
            <a:r>
              <a:rPr dirty="0">
                <a:latin typeface="Courier"/>
              </a:rPr>
              <a:t> Swap;</a:t>
            </a:r>
          </a:p>
        </p:txBody>
      </p:sp>
      <p:sp>
        <p:nvSpPr>
          <p:cNvPr id="12" name="Google Shape;58;p4">
            <a:extLst>
              <a:ext uri="{FF2B5EF4-FFF2-40B4-BE49-F238E27FC236}">
                <a16:creationId xmlns:a16="http://schemas.microsoft.com/office/drawing/2014/main" id="{45977752-279C-C3C7-A0B9-8D2ABCF772A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0445262" y="6236695"/>
            <a:ext cx="9085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79</a:t>
            </a:fld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151A8-36F8-5058-BA25-E0F735499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1262" y="118037"/>
            <a:ext cx="10052538" cy="1246530"/>
          </a:xfrm>
          <a:prstGeom prst="rect">
            <a:avLst/>
          </a:prstGeom>
        </p:spPr>
        <p:txBody>
          <a:bodyPr/>
          <a:lstStyle/>
          <a:p>
            <a:pPr marL="0" lvl="0" indent="0">
              <a:buNone/>
            </a:pPr>
            <a:r>
              <a:t>Object Declarations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6B7B2E-300D-9A35-45B6-BACE44EE5D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dirty="0"/>
              <a:t>Variables and constants</a:t>
            </a:r>
          </a:p>
          <a:p>
            <a:pPr lvl="0"/>
            <a:r>
              <a:rPr dirty="0"/>
              <a:t>Basic Syntax</a:t>
            </a:r>
          </a:p>
          <a:p>
            <a:pPr lvl="1" indent="0">
              <a:buNone/>
            </a:pPr>
            <a:r>
              <a:rPr dirty="0">
                <a:solidFill>
                  <a:srgbClr val="666666"/>
                </a:solidFill>
                <a:latin typeface="Courier"/>
              </a:rPr>
              <a:t>&lt;</a:t>
            </a:r>
            <a:r>
              <a:rPr dirty="0">
                <a:latin typeface="Courier"/>
              </a:rPr>
              <a:t>name</a:t>
            </a:r>
            <a:r>
              <a:rPr dirty="0">
                <a:solidFill>
                  <a:srgbClr val="666666"/>
                </a:solidFill>
                <a:latin typeface="Courier"/>
              </a:rPr>
              <a:t>&gt;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666666"/>
                </a:solidFill>
                <a:latin typeface="Courier"/>
              </a:rPr>
              <a:t>:</a:t>
            </a:r>
            <a:r>
              <a:rPr dirty="0">
                <a:latin typeface="Courier"/>
              </a:rPr>
              <a:t> </a:t>
            </a:r>
            <a:r>
              <a:rPr dirty="0" err="1">
                <a:latin typeface="Courier"/>
              </a:rPr>
              <a:t>subtype_indication</a:t>
            </a:r>
            <a:r>
              <a:rPr dirty="0">
                <a:latin typeface="Courier"/>
              </a:rPr>
              <a:t> [</a:t>
            </a:r>
            <a:r>
              <a:rPr dirty="0">
                <a:solidFill>
                  <a:srgbClr val="666666"/>
                </a:solidFill>
                <a:latin typeface="Courier"/>
              </a:rPr>
              <a:t>:=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666666"/>
                </a:solidFill>
                <a:latin typeface="Courier"/>
              </a:rPr>
              <a:t>&lt;</a:t>
            </a:r>
            <a:r>
              <a:rPr dirty="0">
                <a:latin typeface="Courier"/>
              </a:rPr>
              <a:t>initial value</a:t>
            </a:r>
            <a:r>
              <a:rPr dirty="0">
                <a:solidFill>
                  <a:srgbClr val="666666"/>
                </a:solidFill>
                <a:latin typeface="Courier"/>
              </a:rPr>
              <a:t>&gt;</a:t>
            </a:r>
            <a:r>
              <a:rPr dirty="0">
                <a:latin typeface="Courier"/>
              </a:rPr>
              <a:t>];</a:t>
            </a:r>
          </a:p>
          <a:p>
            <a:pPr lvl="0"/>
            <a:r>
              <a:rPr dirty="0"/>
              <a:t>Examples</a:t>
            </a:r>
          </a:p>
          <a:p>
            <a:pPr lvl="1" indent="0">
              <a:lnSpc>
                <a:spcPct val="110000"/>
              </a:lnSpc>
              <a:spcBef>
                <a:spcPts val="0"/>
              </a:spcBef>
              <a:buNone/>
            </a:pPr>
            <a:r>
              <a:rPr dirty="0">
                <a:latin typeface="Courier"/>
              </a:rPr>
              <a:t>Z</a:t>
            </a:r>
            <a:r>
              <a:rPr dirty="0">
                <a:solidFill>
                  <a:srgbClr val="666666"/>
                </a:solidFill>
                <a:latin typeface="Courier"/>
              </a:rPr>
              <a:t>,</a:t>
            </a:r>
            <a:r>
              <a:rPr dirty="0">
                <a:latin typeface="Courier"/>
              </a:rPr>
              <a:t> Phase </a:t>
            </a:r>
            <a:r>
              <a:rPr dirty="0">
                <a:solidFill>
                  <a:srgbClr val="666666"/>
                </a:solidFill>
                <a:latin typeface="Courier"/>
              </a:rPr>
              <a:t>:</a:t>
            </a:r>
            <a:r>
              <a:rPr dirty="0">
                <a:latin typeface="Courier"/>
              </a:rPr>
              <a:t> Analog;</a:t>
            </a:r>
            <a:br>
              <a:rPr dirty="0"/>
            </a:br>
            <a:r>
              <a:rPr dirty="0">
                <a:latin typeface="Courier"/>
              </a:rPr>
              <a:t>Max </a:t>
            </a:r>
            <a:r>
              <a:rPr dirty="0">
                <a:solidFill>
                  <a:srgbClr val="666666"/>
                </a:solidFill>
                <a:latin typeface="Courier"/>
              </a:rPr>
              <a:t>:</a:t>
            </a:r>
            <a:r>
              <a:rPr dirty="0">
                <a:latin typeface="Courier"/>
              </a:rPr>
              <a:t> </a:t>
            </a:r>
            <a:r>
              <a:rPr b="1" dirty="0">
                <a:solidFill>
                  <a:srgbClr val="007020"/>
                </a:solidFill>
                <a:latin typeface="Courier"/>
              </a:rPr>
              <a:t>constant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902000"/>
                </a:solidFill>
                <a:latin typeface="Courier"/>
              </a:rPr>
              <a:t>Integer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666666"/>
                </a:solidFill>
                <a:latin typeface="Courier"/>
              </a:rPr>
              <a:t>:=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40A070"/>
                </a:solidFill>
                <a:latin typeface="Courier"/>
              </a:rPr>
              <a:t>200</a:t>
            </a:r>
            <a:r>
              <a:rPr dirty="0">
                <a:latin typeface="Courier"/>
              </a:rPr>
              <a:t>;</a:t>
            </a:r>
            <a:br>
              <a:rPr dirty="0"/>
            </a:br>
            <a:r>
              <a:rPr i="1" dirty="0">
                <a:solidFill>
                  <a:srgbClr val="60A0B0"/>
                </a:solidFill>
                <a:latin typeface="Courier"/>
              </a:rPr>
              <a:t>-- variable with a constraint</a:t>
            </a:r>
            <a:br>
              <a:rPr dirty="0"/>
            </a:br>
            <a:r>
              <a:rPr dirty="0">
                <a:latin typeface="Courier"/>
              </a:rPr>
              <a:t>Count </a:t>
            </a:r>
            <a:r>
              <a:rPr dirty="0">
                <a:solidFill>
                  <a:srgbClr val="666666"/>
                </a:solidFill>
                <a:latin typeface="Courier"/>
              </a:rPr>
              <a:t>: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902000"/>
                </a:solidFill>
                <a:latin typeface="Courier"/>
              </a:rPr>
              <a:t>Integer</a:t>
            </a:r>
            <a:r>
              <a:rPr dirty="0">
                <a:latin typeface="Courier"/>
              </a:rPr>
              <a:t> </a:t>
            </a:r>
            <a:r>
              <a:rPr b="1" dirty="0">
                <a:solidFill>
                  <a:srgbClr val="007020"/>
                </a:solidFill>
                <a:latin typeface="Courier"/>
              </a:rPr>
              <a:t>range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40A070"/>
                </a:solidFill>
                <a:latin typeface="Courier"/>
              </a:rPr>
              <a:t>0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666666"/>
                </a:solidFill>
                <a:latin typeface="Courier"/>
              </a:rPr>
              <a:t>..</a:t>
            </a:r>
            <a:r>
              <a:rPr dirty="0">
                <a:latin typeface="Courier"/>
              </a:rPr>
              <a:t> Max </a:t>
            </a:r>
            <a:r>
              <a:rPr dirty="0">
                <a:solidFill>
                  <a:srgbClr val="666666"/>
                </a:solidFill>
                <a:latin typeface="Courier"/>
              </a:rPr>
              <a:t>:=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40A070"/>
                </a:solidFill>
                <a:latin typeface="Courier"/>
              </a:rPr>
              <a:t>0</a:t>
            </a:r>
            <a:r>
              <a:rPr dirty="0">
                <a:latin typeface="Courier"/>
              </a:rPr>
              <a:t>;</a:t>
            </a:r>
            <a:br>
              <a:rPr dirty="0"/>
            </a:br>
            <a:r>
              <a:rPr i="1" dirty="0">
                <a:solidFill>
                  <a:srgbClr val="60A0B0"/>
                </a:solidFill>
                <a:latin typeface="Courier"/>
              </a:rPr>
              <a:t>-- dynamic initial value via function call</a:t>
            </a:r>
            <a:br>
              <a:rPr dirty="0"/>
            </a:br>
            <a:r>
              <a:rPr dirty="0">
                <a:latin typeface="Courier"/>
              </a:rPr>
              <a:t>Root </a:t>
            </a:r>
            <a:r>
              <a:rPr dirty="0">
                <a:solidFill>
                  <a:srgbClr val="666666"/>
                </a:solidFill>
                <a:latin typeface="Courier"/>
              </a:rPr>
              <a:t>:</a:t>
            </a:r>
            <a:r>
              <a:rPr dirty="0">
                <a:latin typeface="Courier"/>
              </a:rPr>
              <a:t> Tree </a:t>
            </a:r>
            <a:r>
              <a:rPr dirty="0">
                <a:solidFill>
                  <a:srgbClr val="666666"/>
                </a:solidFill>
                <a:latin typeface="Courier"/>
              </a:rPr>
              <a:t>:=</a:t>
            </a:r>
            <a:r>
              <a:rPr dirty="0">
                <a:latin typeface="Courier"/>
              </a:rPr>
              <a:t> F</a:t>
            </a:r>
            <a:r>
              <a:rPr dirty="0">
                <a:solidFill>
                  <a:srgbClr val="666666"/>
                </a:solidFill>
                <a:latin typeface="Courier"/>
              </a:rPr>
              <a:t>(</a:t>
            </a:r>
            <a:r>
              <a:rPr dirty="0">
                <a:latin typeface="Courier"/>
              </a:rPr>
              <a:t>X</a:t>
            </a:r>
            <a:r>
              <a:rPr dirty="0">
                <a:solidFill>
                  <a:srgbClr val="666666"/>
                </a:solidFill>
                <a:latin typeface="Courier"/>
              </a:rPr>
              <a:t>)</a:t>
            </a:r>
            <a:r>
              <a:rPr dirty="0">
                <a:latin typeface="Courier"/>
              </a:rPr>
              <a:t>;</a:t>
            </a:r>
            <a:br>
              <a:rPr dirty="0"/>
            </a:br>
            <a:r>
              <a:rPr i="1" dirty="0">
                <a:solidFill>
                  <a:srgbClr val="60A0B0"/>
                </a:solidFill>
                <a:latin typeface="Courier"/>
              </a:rPr>
              <a:t>-- Will call G(X) twice, once per variable</a:t>
            </a:r>
            <a:br>
              <a:rPr dirty="0"/>
            </a:br>
            <a:r>
              <a:rPr dirty="0">
                <a:latin typeface="Courier"/>
              </a:rPr>
              <a:t>A</a:t>
            </a:r>
            <a:r>
              <a:rPr dirty="0">
                <a:solidFill>
                  <a:srgbClr val="666666"/>
                </a:solidFill>
                <a:latin typeface="Courier"/>
              </a:rPr>
              <a:t>,</a:t>
            </a:r>
            <a:r>
              <a:rPr dirty="0">
                <a:latin typeface="Courier"/>
              </a:rPr>
              <a:t> B </a:t>
            </a:r>
            <a:r>
              <a:rPr dirty="0">
                <a:solidFill>
                  <a:srgbClr val="666666"/>
                </a:solidFill>
                <a:latin typeface="Courier"/>
              </a:rPr>
              <a:t>: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902000"/>
                </a:solidFill>
                <a:latin typeface="Courier"/>
              </a:rPr>
              <a:t>Integer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666666"/>
                </a:solidFill>
                <a:latin typeface="Courier"/>
              </a:rPr>
              <a:t>:=</a:t>
            </a:r>
            <a:r>
              <a:rPr dirty="0">
                <a:latin typeface="Courier"/>
              </a:rPr>
              <a:t> G</a:t>
            </a:r>
            <a:r>
              <a:rPr dirty="0">
                <a:solidFill>
                  <a:srgbClr val="666666"/>
                </a:solidFill>
                <a:latin typeface="Courier"/>
              </a:rPr>
              <a:t>(</a:t>
            </a:r>
            <a:r>
              <a:rPr dirty="0">
                <a:latin typeface="Courier"/>
              </a:rPr>
              <a:t>X</a:t>
            </a:r>
            <a:r>
              <a:rPr dirty="0">
                <a:solidFill>
                  <a:srgbClr val="666666"/>
                </a:solidFill>
                <a:latin typeface="Courier"/>
              </a:rPr>
              <a:t>)</a:t>
            </a:r>
            <a:r>
              <a:rPr dirty="0">
                <a:latin typeface="Courier"/>
              </a:rPr>
              <a:t>;</a:t>
            </a:r>
          </a:p>
        </p:txBody>
      </p:sp>
      <p:sp>
        <p:nvSpPr>
          <p:cNvPr id="12" name="Google Shape;58;p4">
            <a:extLst>
              <a:ext uri="{FF2B5EF4-FFF2-40B4-BE49-F238E27FC236}">
                <a16:creationId xmlns:a16="http://schemas.microsoft.com/office/drawing/2014/main" id="{45977752-279C-C3C7-A0B9-8D2ABCF772A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0445262" y="6236695"/>
            <a:ext cx="9085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222EF-E95E-D40A-01E0-CB569C012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1262" y="118037"/>
            <a:ext cx="10052538" cy="1246530"/>
          </a:xfrm>
          <a:prstGeom prst="rect">
            <a:avLst/>
          </a:prstGeom>
        </p:spPr>
        <p:txBody>
          <a:bodyPr/>
          <a:lstStyle/>
          <a:p>
            <a:pPr marL="0" lvl="0" indent="0">
              <a:buNone/>
            </a:pPr>
            <a:r>
              <a:t>Ada Generic Compared to C++ Template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FE06AD-C4D6-E3C9-3EEB-EBEB6931C8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618572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sz="2400" dirty="0"/>
              <a:t>Ada Generic</a:t>
            </a:r>
          </a:p>
          <a:p>
            <a:pPr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sz="1400" i="1" dirty="0">
                <a:solidFill>
                  <a:srgbClr val="60A0B0"/>
                </a:solidFill>
                <a:latin typeface="Courier"/>
              </a:rPr>
              <a:t>-- specification</a:t>
            </a:r>
            <a:br>
              <a:rPr sz="1400" dirty="0"/>
            </a:br>
            <a:r>
              <a:rPr sz="1400" b="1" dirty="0">
                <a:solidFill>
                  <a:srgbClr val="007020"/>
                </a:solidFill>
                <a:latin typeface="Courier"/>
              </a:rPr>
              <a:t>generic</a:t>
            </a:r>
            <a:br>
              <a:rPr sz="1400" dirty="0"/>
            </a:br>
            <a:r>
              <a:rPr sz="1400" dirty="0">
                <a:latin typeface="Courier"/>
              </a:rPr>
              <a:t>  </a:t>
            </a:r>
            <a:r>
              <a:rPr sz="1400" b="1" dirty="0">
                <a:solidFill>
                  <a:srgbClr val="007020"/>
                </a:solidFill>
                <a:latin typeface="Courier"/>
              </a:rPr>
              <a:t>type</a:t>
            </a:r>
            <a:r>
              <a:rPr sz="1400" dirty="0">
                <a:latin typeface="Courier"/>
              </a:rPr>
              <a:t> T </a:t>
            </a:r>
            <a:r>
              <a:rPr sz="1400" b="1" dirty="0">
                <a:solidFill>
                  <a:srgbClr val="007020"/>
                </a:solidFill>
                <a:latin typeface="Courier"/>
              </a:rPr>
              <a:t>is</a:t>
            </a:r>
            <a:r>
              <a:rPr sz="1400" dirty="0">
                <a:latin typeface="Courier"/>
              </a:rPr>
              <a:t> </a:t>
            </a:r>
            <a:r>
              <a:rPr sz="1400" b="1" dirty="0">
                <a:solidFill>
                  <a:srgbClr val="007020"/>
                </a:solidFill>
                <a:latin typeface="Courier"/>
              </a:rPr>
              <a:t>private</a:t>
            </a:r>
            <a:r>
              <a:rPr sz="1400" dirty="0">
                <a:latin typeface="Courier"/>
              </a:rPr>
              <a:t>;</a:t>
            </a:r>
            <a:br>
              <a:rPr sz="1400" dirty="0"/>
            </a:br>
            <a:r>
              <a:rPr sz="1400" b="1" dirty="0">
                <a:solidFill>
                  <a:srgbClr val="007020"/>
                </a:solidFill>
                <a:latin typeface="Courier"/>
              </a:rPr>
              <a:t>procedure</a:t>
            </a:r>
            <a:r>
              <a:rPr sz="1400" dirty="0">
                <a:latin typeface="Courier"/>
              </a:rPr>
              <a:t> Swap </a:t>
            </a:r>
            <a:r>
              <a:rPr sz="1400" dirty="0">
                <a:solidFill>
                  <a:srgbClr val="666666"/>
                </a:solidFill>
                <a:latin typeface="Courier"/>
              </a:rPr>
              <a:t>(</a:t>
            </a:r>
            <a:r>
              <a:rPr sz="1400" dirty="0">
                <a:latin typeface="Courier"/>
              </a:rPr>
              <a:t>L</a:t>
            </a:r>
            <a:r>
              <a:rPr sz="1400" dirty="0">
                <a:solidFill>
                  <a:srgbClr val="666666"/>
                </a:solidFill>
                <a:latin typeface="Courier"/>
              </a:rPr>
              <a:t>,</a:t>
            </a:r>
            <a:r>
              <a:rPr sz="1400" dirty="0">
                <a:latin typeface="Courier"/>
              </a:rPr>
              <a:t> R </a:t>
            </a:r>
            <a:r>
              <a:rPr sz="1400" dirty="0">
                <a:solidFill>
                  <a:srgbClr val="666666"/>
                </a:solidFill>
                <a:latin typeface="Courier"/>
              </a:rPr>
              <a:t>:</a:t>
            </a:r>
            <a:r>
              <a:rPr sz="1400" dirty="0">
                <a:latin typeface="Courier"/>
              </a:rPr>
              <a:t> </a:t>
            </a:r>
            <a:r>
              <a:rPr sz="1400" b="1" dirty="0">
                <a:solidFill>
                  <a:srgbClr val="007020"/>
                </a:solidFill>
                <a:latin typeface="Courier"/>
              </a:rPr>
              <a:t>in</a:t>
            </a:r>
            <a:r>
              <a:rPr sz="1400" dirty="0">
                <a:latin typeface="Courier"/>
              </a:rPr>
              <a:t> </a:t>
            </a:r>
            <a:r>
              <a:rPr sz="1400" b="1" dirty="0">
                <a:solidFill>
                  <a:srgbClr val="007020"/>
                </a:solidFill>
                <a:latin typeface="Courier"/>
              </a:rPr>
              <a:t>out</a:t>
            </a:r>
            <a:r>
              <a:rPr sz="1400" dirty="0">
                <a:latin typeface="Courier"/>
              </a:rPr>
              <a:t> T</a:t>
            </a:r>
            <a:r>
              <a:rPr sz="1400" dirty="0">
                <a:solidFill>
                  <a:srgbClr val="666666"/>
                </a:solidFill>
                <a:latin typeface="Courier"/>
              </a:rPr>
              <a:t>)</a:t>
            </a:r>
            <a:r>
              <a:rPr sz="1400" dirty="0">
                <a:latin typeface="Courier"/>
              </a:rPr>
              <a:t>;</a:t>
            </a:r>
            <a:br>
              <a:rPr sz="1400" dirty="0"/>
            </a:br>
            <a:br>
              <a:rPr sz="1400" dirty="0"/>
            </a:br>
            <a:r>
              <a:rPr sz="1400" i="1" dirty="0">
                <a:solidFill>
                  <a:srgbClr val="60A0B0"/>
                </a:solidFill>
                <a:latin typeface="Courier"/>
              </a:rPr>
              <a:t>-- implementation</a:t>
            </a:r>
            <a:br>
              <a:rPr sz="1400" dirty="0"/>
            </a:br>
            <a:r>
              <a:rPr sz="1400" b="1" dirty="0">
                <a:solidFill>
                  <a:srgbClr val="007020"/>
                </a:solidFill>
                <a:latin typeface="Courier"/>
              </a:rPr>
              <a:t>procedure</a:t>
            </a:r>
            <a:r>
              <a:rPr sz="1400" dirty="0">
                <a:latin typeface="Courier"/>
              </a:rPr>
              <a:t> Swap </a:t>
            </a:r>
            <a:r>
              <a:rPr sz="1400" dirty="0">
                <a:solidFill>
                  <a:srgbClr val="666666"/>
                </a:solidFill>
                <a:latin typeface="Courier"/>
              </a:rPr>
              <a:t>(</a:t>
            </a:r>
            <a:r>
              <a:rPr sz="1400" dirty="0">
                <a:latin typeface="Courier"/>
              </a:rPr>
              <a:t>L</a:t>
            </a:r>
            <a:r>
              <a:rPr sz="1400" dirty="0">
                <a:solidFill>
                  <a:srgbClr val="666666"/>
                </a:solidFill>
                <a:latin typeface="Courier"/>
              </a:rPr>
              <a:t>,</a:t>
            </a:r>
            <a:r>
              <a:rPr sz="1400" dirty="0">
                <a:latin typeface="Courier"/>
              </a:rPr>
              <a:t> R </a:t>
            </a:r>
            <a:r>
              <a:rPr sz="1400" dirty="0">
                <a:solidFill>
                  <a:srgbClr val="666666"/>
                </a:solidFill>
                <a:latin typeface="Courier"/>
              </a:rPr>
              <a:t>:</a:t>
            </a:r>
            <a:r>
              <a:rPr sz="1400" dirty="0">
                <a:latin typeface="Courier"/>
              </a:rPr>
              <a:t> </a:t>
            </a:r>
            <a:r>
              <a:rPr sz="1400" b="1" dirty="0">
                <a:solidFill>
                  <a:srgbClr val="007020"/>
                </a:solidFill>
                <a:latin typeface="Courier"/>
              </a:rPr>
              <a:t>in</a:t>
            </a:r>
            <a:r>
              <a:rPr sz="1400" dirty="0">
                <a:latin typeface="Courier"/>
              </a:rPr>
              <a:t> </a:t>
            </a:r>
            <a:r>
              <a:rPr sz="1400" b="1" dirty="0">
                <a:solidFill>
                  <a:srgbClr val="007020"/>
                </a:solidFill>
                <a:latin typeface="Courier"/>
              </a:rPr>
              <a:t>out</a:t>
            </a:r>
            <a:r>
              <a:rPr sz="1400" dirty="0">
                <a:latin typeface="Courier"/>
              </a:rPr>
              <a:t> T</a:t>
            </a:r>
            <a:r>
              <a:rPr sz="1400" dirty="0">
                <a:solidFill>
                  <a:srgbClr val="666666"/>
                </a:solidFill>
                <a:latin typeface="Courier"/>
              </a:rPr>
              <a:t>)</a:t>
            </a:r>
            <a:r>
              <a:rPr sz="1400" dirty="0">
                <a:latin typeface="Courier"/>
              </a:rPr>
              <a:t> </a:t>
            </a:r>
            <a:r>
              <a:rPr sz="1400" b="1" dirty="0">
                <a:solidFill>
                  <a:srgbClr val="007020"/>
                </a:solidFill>
                <a:latin typeface="Courier"/>
              </a:rPr>
              <a:t>is</a:t>
            </a:r>
            <a:br>
              <a:rPr sz="1400" dirty="0"/>
            </a:br>
            <a:r>
              <a:rPr sz="1400" dirty="0">
                <a:latin typeface="Courier"/>
              </a:rPr>
              <a:t>   </a:t>
            </a:r>
            <a:r>
              <a:rPr sz="1400" dirty="0" err="1">
                <a:latin typeface="Courier"/>
              </a:rPr>
              <a:t>Tmp</a:t>
            </a:r>
            <a:r>
              <a:rPr sz="1400" dirty="0">
                <a:latin typeface="Courier"/>
              </a:rPr>
              <a:t> </a:t>
            </a:r>
            <a:r>
              <a:rPr sz="1400" dirty="0">
                <a:solidFill>
                  <a:srgbClr val="666666"/>
                </a:solidFill>
                <a:latin typeface="Courier"/>
              </a:rPr>
              <a:t>:</a:t>
            </a:r>
            <a:r>
              <a:rPr sz="1400" dirty="0">
                <a:latin typeface="Courier"/>
              </a:rPr>
              <a:t> T </a:t>
            </a:r>
            <a:r>
              <a:rPr sz="1400" dirty="0">
                <a:solidFill>
                  <a:srgbClr val="666666"/>
                </a:solidFill>
                <a:latin typeface="Courier"/>
              </a:rPr>
              <a:t>:=</a:t>
            </a:r>
            <a:r>
              <a:rPr sz="1400" dirty="0">
                <a:latin typeface="Courier"/>
              </a:rPr>
              <a:t> L;</a:t>
            </a:r>
            <a:br>
              <a:rPr sz="1400" dirty="0"/>
            </a:br>
            <a:r>
              <a:rPr sz="1400" b="1" dirty="0">
                <a:solidFill>
                  <a:srgbClr val="007020"/>
                </a:solidFill>
                <a:latin typeface="Courier"/>
              </a:rPr>
              <a:t>begin</a:t>
            </a:r>
            <a:br>
              <a:rPr sz="1400" dirty="0"/>
            </a:br>
            <a:r>
              <a:rPr sz="1400" dirty="0">
                <a:latin typeface="Courier"/>
              </a:rPr>
              <a:t>   L </a:t>
            </a:r>
            <a:r>
              <a:rPr sz="1400" dirty="0">
                <a:solidFill>
                  <a:srgbClr val="666666"/>
                </a:solidFill>
                <a:latin typeface="Courier"/>
              </a:rPr>
              <a:t>:=</a:t>
            </a:r>
            <a:r>
              <a:rPr sz="1400" dirty="0">
                <a:latin typeface="Courier"/>
              </a:rPr>
              <a:t> R;</a:t>
            </a:r>
            <a:br>
              <a:rPr sz="1400" dirty="0"/>
            </a:br>
            <a:r>
              <a:rPr sz="1400" dirty="0">
                <a:latin typeface="Courier"/>
              </a:rPr>
              <a:t>   R </a:t>
            </a:r>
            <a:r>
              <a:rPr sz="1400" dirty="0">
                <a:solidFill>
                  <a:srgbClr val="666666"/>
                </a:solidFill>
                <a:latin typeface="Courier"/>
              </a:rPr>
              <a:t>:=</a:t>
            </a:r>
            <a:r>
              <a:rPr sz="1400" dirty="0">
                <a:latin typeface="Courier"/>
              </a:rPr>
              <a:t> </a:t>
            </a:r>
            <a:r>
              <a:rPr sz="1400" dirty="0" err="1">
                <a:latin typeface="Courier"/>
              </a:rPr>
              <a:t>Tmp</a:t>
            </a:r>
            <a:r>
              <a:rPr sz="1400" dirty="0">
                <a:latin typeface="Courier"/>
              </a:rPr>
              <a:t>;</a:t>
            </a:r>
            <a:br>
              <a:rPr sz="1400" dirty="0"/>
            </a:br>
            <a:r>
              <a:rPr sz="1400" b="1" dirty="0">
                <a:solidFill>
                  <a:srgbClr val="007020"/>
                </a:solidFill>
                <a:latin typeface="Courier"/>
              </a:rPr>
              <a:t>end</a:t>
            </a:r>
            <a:r>
              <a:rPr sz="1400" dirty="0">
                <a:latin typeface="Courier"/>
              </a:rPr>
              <a:t> Swap;</a:t>
            </a:r>
            <a:br>
              <a:rPr sz="1400" dirty="0"/>
            </a:br>
            <a:br>
              <a:rPr sz="1400" dirty="0"/>
            </a:br>
            <a:r>
              <a:rPr sz="1400" i="1" dirty="0">
                <a:solidFill>
                  <a:srgbClr val="60A0B0"/>
                </a:solidFill>
                <a:latin typeface="Courier"/>
              </a:rPr>
              <a:t>-- instance</a:t>
            </a:r>
            <a:br>
              <a:rPr sz="1400" dirty="0"/>
            </a:br>
            <a:r>
              <a:rPr sz="1400" b="1" dirty="0">
                <a:solidFill>
                  <a:srgbClr val="007020"/>
                </a:solidFill>
                <a:latin typeface="Courier"/>
              </a:rPr>
              <a:t>procedure</a:t>
            </a:r>
            <a:r>
              <a:rPr sz="1400" dirty="0">
                <a:latin typeface="Courier"/>
              </a:rPr>
              <a:t> </a:t>
            </a:r>
            <a:r>
              <a:rPr sz="1400" dirty="0" err="1">
                <a:latin typeface="Courier"/>
              </a:rPr>
              <a:t>Swap_F</a:t>
            </a:r>
            <a:r>
              <a:rPr sz="1400" dirty="0">
                <a:latin typeface="Courier"/>
              </a:rPr>
              <a:t> </a:t>
            </a:r>
            <a:r>
              <a:rPr sz="1400" b="1" dirty="0">
                <a:solidFill>
                  <a:srgbClr val="007020"/>
                </a:solidFill>
                <a:latin typeface="Courier"/>
              </a:rPr>
              <a:t>is</a:t>
            </a:r>
            <a:r>
              <a:rPr sz="1400" dirty="0">
                <a:latin typeface="Courier"/>
              </a:rPr>
              <a:t> </a:t>
            </a:r>
            <a:r>
              <a:rPr sz="1400" b="1" dirty="0">
                <a:solidFill>
                  <a:srgbClr val="007020"/>
                </a:solidFill>
                <a:latin typeface="Courier"/>
              </a:rPr>
              <a:t>new</a:t>
            </a:r>
            <a:r>
              <a:rPr sz="1400" dirty="0">
                <a:latin typeface="Courier"/>
              </a:rPr>
              <a:t> Swap </a:t>
            </a:r>
            <a:r>
              <a:rPr sz="1400" dirty="0">
                <a:solidFill>
                  <a:srgbClr val="666666"/>
                </a:solidFill>
                <a:latin typeface="Courier"/>
              </a:rPr>
              <a:t>(</a:t>
            </a:r>
            <a:r>
              <a:rPr sz="1400" dirty="0">
                <a:solidFill>
                  <a:srgbClr val="902000"/>
                </a:solidFill>
                <a:latin typeface="Courier"/>
              </a:rPr>
              <a:t>Float</a:t>
            </a:r>
            <a:r>
              <a:rPr sz="1400" dirty="0">
                <a:solidFill>
                  <a:srgbClr val="666666"/>
                </a:solidFill>
                <a:latin typeface="Courier"/>
              </a:rPr>
              <a:t>)</a:t>
            </a:r>
            <a:r>
              <a:rPr sz="1400" dirty="0">
                <a:latin typeface="Courier"/>
              </a:rPr>
              <a:t>;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57A756-FA60-1838-0E75-B63604D527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618572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sz="2400" dirty="0"/>
              <a:t>C++ Template</a:t>
            </a:r>
          </a:p>
          <a:p>
            <a:pPr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sz="1400" i="1" dirty="0">
                <a:solidFill>
                  <a:srgbClr val="60A0B0"/>
                </a:solidFill>
                <a:latin typeface="Courier"/>
              </a:rPr>
              <a:t>// prototype</a:t>
            </a:r>
            <a:br>
              <a:rPr sz="1400" dirty="0"/>
            </a:br>
            <a:r>
              <a:rPr sz="1400" b="1" dirty="0">
                <a:solidFill>
                  <a:srgbClr val="007020"/>
                </a:solidFill>
                <a:latin typeface="Courier"/>
              </a:rPr>
              <a:t>template</a:t>
            </a:r>
            <a:r>
              <a:rPr sz="1400" dirty="0">
                <a:latin typeface="Courier"/>
              </a:rPr>
              <a:t> </a:t>
            </a:r>
            <a:r>
              <a:rPr sz="1400" dirty="0">
                <a:solidFill>
                  <a:srgbClr val="666666"/>
                </a:solidFill>
                <a:latin typeface="Courier"/>
              </a:rPr>
              <a:t>&lt;</a:t>
            </a:r>
            <a:r>
              <a:rPr sz="1400" b="1" dirty="0">
                <a:solidFill>
                  <a:srgbClr val="007020"/>
                </a:solidFill>
                <a:latin typeface="Courier"/>
              </a:rPr>
              <a:t>class</a:t>
            </a:r>
            <a:r>
              <a:rPr sz="1400" dirty="0">
                <a:latin typeface="Courier"/>
              </a:rPr>
              <a:t> T</a:t>
            </a:r>
            <a:r>
              <a:rPr sz="1400" dirty="0">
                <a:solidFill>
                  <a:srgbClr val="666666"/>
                </a:solidFill>
                <a:latin typeface="Courier"/>
              </a:rPr>
              <a:t>&gt;</a:t>
            </a:r>
            <a:br>
              <a:rPr sz="1400" dirty="0"/>
            </a:br>
            <a:r>
              <a:rPr sz="1400" dirty="0">
                <a:solidFill>
                  <a:srgbClr val="902000"/>
                </a:solidFill>
                <a:latin typeface="Courier"/>
              </a:rPr>
              <a:t>void</a:t>
            </a:r>
            <a:r>
              <a:rPr sz="1400" dirty="0">
                <a:latin typeface="Courier"/>
              </a:rPr>
              <a:t> Swap </a:t>
            </a:r>
            <a:r>
              <a:rPr sz="1400" dirty="0">
                <a:solidFill>
                  <a:srgbClr val="666666"/>
                </a:solidFill>
                <a:latin typeface="Courier"/>
              </a:rPr>
              <a:t>(</a:t>
            </a:r>
            <a:r>
              <a:rPr sz="1400" dirty="0">
                <a:latin typeface="Courier"/>
              </a:rPr>
              <a:t>T </a:t>
            </a:r>
            <a:r>
              <a:rPr sz="1400" dirty="0">
                <a:solidFill>
                  <a:srgbClr val="666666"/>
                </a:solidFill>
                <a:latin typeface="Courier"/>
              </a:rPr>
              <a:t>&amp;</a:t>
            </a:r>
            <a:r>
              <a:rPr sz="1400" dirty="0">
                <a:latin typeface="Courier"/>
              </a:rPr>
              <a:t> L</a:t>
            </a:r>
            <a:r>
              <a:rPr sz="1400" dirty="0">
                <a:solidFill>
                  <a:srgbClr val="666666"/>
                </a:solidFill>
                <a:latin typeface="Courier"/>
              </a:rPr>
              <a:t>,</a:t>
            </a:r>
            <a:r>
              <a:rPr sz="1400" dirty="0">
                <a:latin typeface="Courier"/>
              </a:rPr>
              <a:t> T </a:t>
            </a:r>
            <a:r>
              <a:rPr sz="1400" dirty="0">
                <a:solidFill>
                  <a:srgbClr val="666666"/>
                </a:solidFill>
                <a:latin typeface="Courier"/>
              </a:rPr>
              <a:t>&amp;</a:t>
            </a:r>
            <a:r>
              <a:rPr sz="1400" dirty="0">
                <a:latin typeface="Courier"/>
              </a:rPr>
              <a:t> R</a:t>
            </a:r>
            <a:r>
              <a:rPr sz="1400" dirty="0">
                <a:solidFill>
                  <a:srgbClr val="666666"/>
                </a:solidFill>
                <a:latin typeface="Courier"/>
              </a:rPr>
              <a:t>);</a:t>
            </a:r>
            <a:br>
              <a:rPr sz="1400" dirty="0"/>
            </a:br>
            <a:br>
              <a:rPr sz="1400" dirty="0"/>
            </a:br>
            <a:r>
              <a:rPr sz="1400" i="1" dirty="0">
                <a:solidFill>
                  <a:srgbClr val="60A0B0"/>
                </a:solidFill>
                <a:latin typeface="Courier"/>
              </a:rPr>
              <a:t>// implementation</a:t>
            </a:r>
            <a:br>
              <a:rPr sz="1400" dirty="0"/>
            </a:br>
            <a:r>
              <a:rPr sz="1400" b="1" dirty="0">
                <a:solidFill>
                  <a:srgbClr val="007020"/>
                </a:solidFill>
                <a:latin typeface="Courier"/>
              </a:rPr>
              <a:t>template</a:t>
            </a:r>
            <a:r>
              <a:rPr sz="1400" dirty="0">
                <a:latin typeface="Courier"/>
              </a:rPr>
              <a:t> </a:t>
            </a:r>
            <a:r>
              <a:rPr sz="1400" dirty="0">
                <a:solidFill>
                  <a:srgbClr val="666666"/>
                </a:solidFill>
                <a:latin typeface="Courier"/>
              </a:rPr>
              <a:t>&lt;</a:t>
            </a:r>
            <a:r>
              <a:rPr sz="1400" b="1" dirty="0">
                <a:solidFill>
                  <a:srgbClr val="007020"/>
                </a:solidFill>
                <a:latin typeface="Courier"/>
              </a:rPr>
              <a:t>class</a:t>
            </a:r>
            <a:r>
              <a:rPr sz="1400" dirty="0">
                <a:latin typeface="Courier"/>
              </a:rPr>
              <a:t> T</a:t>
            </a:r>
            <a:r>
              <a:rPr sz="1400" dirty="0">
                <a:solidFill>
                  <a:srgbClr val="666666"/>
                </a:solidFill>
                <a:latin typeface="Courier"/>
              </a:rPr>
              <a:t>&gt;</a:t>
            </a:r>
            <a:br>
              <a:rPr sz="1400" dirty="0"/>
            </a:br>
            <a:r>
              <a:rPr sz="1400" dirty="0">
                <a:solidFill>
                  <a:srgbClr val="902000"/>
                </a:solidFill>
                <a:latin typeface="Courier"/>
              </a:rPr>
              <a:t>void</a:t>
            </a:r>
            <a:r>
              <a:rPr sz="1400" dirty="0">
                <a:latin typeface="Courier"/>
              </a:rPr>
              <a:t> Swap </a:t>
            </a:r>
            <a:r>
              <a:rPr sz="1400" dirty="0">
                <a:solidFill>
                  <a:srgbClr val="666666"/>
                </a:solidFill>
                <a:latin typeface="Courier"/>
              </a:rPr>
              <a:t>(</a:t>
            </a:r>
            <a:r>
              <a:rPr sz="1400" dirty="0">
                <a:latin typeface="Courier"/>
              </a:rPr>
              <a:t>T </a:t>
            </a:r>
            <a:r>
              <a:rPr sz="1400" dirty="0">
                <a:solidFill>
                  <a:srgbClr val="666666"/>
                </a:solidFill>
                <a:latin typeface="Courier"/>
              </a:rPr>
              <a:t>&amp;</a:t>
            </a:r>
            <a:r>
              <a:rPr sz="1400" dirty="0">
                <a:latin typeface="Courier"/>
              </a:rPr>
              <a:t> L</a:t>
            </a:r>
            <a:r>
              <a:rPr sz="1400" dirty="0">
                <a:solidFill>
                  <a:srgbClr val="666666"/>
                </a:solidFill>
                <a:latin typeface="Courier"/>
              </a:rPr>
              <a:t>,</a:t>
            </a:r>
            <a:r>
              <a:rPr sz="1400" dirty="0">
                <a:latin typeface="Courier"/>
              </a:rPr>
              <a:t> T </a:t>
            </a:r>
            <a:r>
              <a:rPr sz="1400" dirty="0">
                <a:solidFill>
                  <a:srgbClr val="666666"/>
                </a:solidFill>
                <a:latin typeface="Courier"/>
              </a:rPr>
              <a:t>&amp;</a:t>
            </a:r>
            <a:r>
              <a:rPr sz="1400" dirty="0">
                <a:latin typeface="Courier"/>
              </a:rPr>
              <a:t> R</a:t>
            </a:r>
            <a:r>
              <a:rPr sz="1400" dirty="0">
                <a:solidFill>
                  <a:srgbClr val="666666"/>
                </a:solidFill>
                <a:latin typeface="Courier"/>
              </a:rPr>
              <a:t>)</a:t>
            </a:r>
            <a:r>
              <a:rPr sz="1400" dirty="0">
                <a:latin typeface="Courier"/>
              </a:rPr>
              <a:t> </a:t>
            </a:r>
            <a:r>
              <a:rPr sz="1400" dirty="0">
                <a:solidFill>
                  <a:srgbClr val="666666"/>
                </a:solidFill>
                <a:latin typeface="Courier"/>
              </a:rPr>
              <a:t>{</a:t>
            </a:r>
            <a:br>
              <a:rPr sz="1400" dirty="0"/>
            </a:br>
            <a:r>
              <a:rPr sz="1400" dirty="0">
                <a:latin typeface="Courier"/>
              </a:rPr>
              <a:t>   T </a:t>
            </a:r>
            <a:r>
              <a:rPr sz="1400" dirty="0" err="1">
                <a:latin typeface="Courier"/>
              </a:rPr>
              <a:t>Tmp</a:t>
            </a:r>
            <a:r>
              <a:rPr sz="1400" dirty="0">
                <a:latin typeface="Courier"/>
              </a:rPr>
              <a:t> </a:t>
            </a:r>
            <a:r>
              <a:rPr sz="1400" dirty="0">
                <a:solidFill>
                  <a:srgbClr val="666666"/>
                </a:solidFill>
                <a:latin typeface="Courier"/>
              </a:rPr>
              <a:t>=</a:t>
            </a:r>
            <a:r>
              <a:rPr sz="1400" dirty="0">
                <a:latin typeface="Courier"/>
              </a:rPr>
              <a:t> L</a:t>
            </a:r>
            <a:r>
              <a:rPr sz="1400" dirty="0">
                <a:solidFill>
                  <a:srgbClr val="666666"/>
                </a:solidFill>
                <a:latin typeface="Courier"/>
              </a:rPr>
              <a:t>;</a:t>
            </a:r>
            <a:br>
              <a:rPr sz="1400" dirty="0"/>
            </a:br>
            <a:r>
              <a:rPr sz="1400" dirty="0">
                <a:latin typeface="Courier"/>
              </a:rPr>
              <a:t>   L </a:t>
            </a:r>
            <a:r>
              <a:rPr sz="1400" dirty="0">
                <a:solidFill>
                  <a:srgbClr val="666666"/>
                </a:solidFill>
                <a:latin typeface="Courier"/>
              </a:rPr>
              <a:t>=</a:t>
            </a:r>
            <a:r>
              <a:rPr sz="1400" dirty="0">
                <a:latin typeface="Courier"/>
              </a:rPr>
              <a:t> R</a:t>
            </a:r>
            <a:r>
              <a:rPr sz="1400" dirty="0">
                <a:solidFill>
                  <a:srgbClr val="666666"/>
                </a:solidFill>
                <a:latin typeface="Courier"/>
              </a:rPr>
              <a:t>;</a:t>
            </a:r>
            <a:br>
              <a:rPr sz="1400" dirty="0"/>
            </a:br>
            <a:r>
              <a:rPr sz="1400" dirty="0">
                <a:latin typeface="Courier"/>
              </a:rPr>
              <a:t>   R </a:t>
            </a:r>
            <a:r>
              <a:rPr sz="1400" dirty="0">
                <a:solidFill>
                  <a:srgbClr val="666666"/>
                </a:solidFill>
                <a:latin typeface="Courier"/>
              </a:rPr>
              <a:t>=</a:t>
            </a:r>
            <a:r>
              <a:rPr sz="1400" dirty="0">
                <a:latin typeface="Courier"/>
              </a:rPr>
              <a:t> </a:t>
            </a:r>
            <a:r>
              <a:rPr sz="1400" dirty="0" err="1">
                <a:latin typeface="Courier"/>
              </a:rPr>
              <a:t>Tmp</a:t>
            </a:r>
            <a:r>
              <a:rPr sz="1400" dirty="0">
                <a:solidFill>
                  <a:srgbClr val="666666"/>
                </a:solidFill>
                <a:latin typeface="Courier"/>
              </a:rPr>
              <a:t>;</a:t>
            </a:r>
            <a:br>
              <a:rPr sz="1400" dirty="0"/>
            </a:br>
            <a:r>
              <a:rPr sz="1400" dirty="0">
                <a:solidFill>
                  <a:srgbClr val="666666"/>
                </a:solidFill>
                <a:latin typeface="Courier"/>
              </a:rPr>
              <a:t>}</a:t>
            </a:r>
            <a:br>
              <a:rPr sz="1400" dirty="0"/>
            </a:br>
            <a:br>
              <a:rPr sz="1400" dirty="0"/>
            </a:br>
            <a:r>
              <a:rPr sz="1400" i="1" dirty="0">
                <a:solidFill>
                  <a:srgbClr val="60A0B0"/>
                </a:solidFill>
                <a:latin typeface="Courier"/>
              </a:rPr>
              <a:t>// instance</a:t>
            </a:r>
            <a:br>
              <a:rPr sz="1400" dirty="0"/>
            </a:br>
            <a:r>
              <a:rPr sz="1400" dirty="0">
                <a:solidFill>
                  <a:srgbClr val="902000"/>
                </a:solidFill>
                <a:latin typeface="Courier"/>
              </a:rPr>
              <a:t>int</a:t>
            </a:r>
            <a:r>
              <a:rPr sz="1400" dirty="0">
                <a:latin typeface="Courier"/>
              </a:rPr>
              <a:t> x</a:t>
            </a:r>
            <a:r>
              <a:rPr sz="1400" dirty="0">
                <a:solidFill>
                  <a:srgbClr val="666666"/>
                </a:solidFill>
                <a:latin typeface="Courier"/>
              </a:rPr>
              <a:t>,</a:t>
            </a:r>
            <a:r>
              <a:rPr sz="1400" dirty="0">
                <a:latin typeface="Courier"/>
              </a:rPr>
              <a:t> y</a:t>
            </a:r>
            <a:r>
              <a:rPr sz="1400" dirty="0">
                <a:solidFill>
                  <a:srgbClr val="666666"/>
                </a:solidFill>
                <a:latin typeface="Courier"/>
              </a:rPr>
              <a:t>;</a:t>
            </a:r>
            <a:br>
              <a:rPr sz="1400" dirty="0"/>
            </a:br>
            <a:r>
              <a:rPr sz="1400" dirty="0">
                <a:latin typeface="Courier"/>
              </a:rPr>
              <a:t>Swap</a:t>
            </a:r>
            <a:r>
              <a:rPr sz="1400" dirty="0">
                <a:solidFill>
                  <a:srgbClr val="666666"/>
                </a:solidFill>
                <a:latin typeface="Courier"/>
              </a:rPr>
              <a:t>&lt;</a:t>
            </a:r>
            <a:r>
              <a:rPr sz="1400" dirty="0">
                <a:solidFill>
                  <a:srgbClr val="902000"/>
                </a:solidFill>
                <a:latin typeface="Courier"/>
              </a:rPr>
              <a:t>int</a:t>
            </a:r>
            <a:r>
              <a:rPr sz="1400" dirty="0">
                <a:solidFill>
                  <a:srgbClr val="666666"/>
                </a:solidFill>
                <a:latin typeface="Courier"/>
              </a:rPr>
              <a:t>&gt;(</a:t>
            </a:r>
            <a:r>
              <a:rPr sz="1400" dirty="0" err="1">
                <a:latin typeface="Courier"/>
              </a:rPr>
              <a:t>x</a:t>
            </a:r>
            <a:r>
              <a:rPr sz="1400" dirty="0" err="1">
                <a:solidFill>
                  <a:srgbClr val="666666"/>
                </a:solidFill>
                <a:latin typeface="Courier"/>
              </a:rPr>
              <a:t>,</a:t>
            </a:r>
            <a:r>
              <a:rPr sz="1400" dirty="0" err="1">
                <a:latin typeface="Courier"/>
              </a:rPr>
              <a:t>y</a:t>
            </a:r>
            <a:r>
              <a:rPr sz="1400" dirty="0">
                <a:solidFill>
                  <a:srgbClr val="666666"/>
                </a:solidFill>
                <a:latin typeface="Courier"/>
              </a:rPr>
              <a:t>);</a:t>
            </a:r>
          </a:p>
        </p:txBody>
      </p:sp>
      <p:sp>
        <p:nvSpPr>
          <p:cNvPr id="10" name="Google Shape;58;p4">
            <a:extLst>
              <a:ext uri="{FF2B5EF4-FFF2-40B4-BE49-F238E27FC236}">
                <a16:creationId xmlns:a16="http://schemas.microsoft.com/office/drawing/2014/main" id="{BD2A42CB-BBE3-3386-313B-50634839B67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0424160" y="6236695"/>
            <a:ext cx="9296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80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E847B1D-AE9B-70AC-9B68-0B82934DBE8E}"/>
              </a:ext>
            </a:extLst>
          </p:cNvPr>
          <p:cNvSpPr txBox="1">
            <a:spLocks/>
          </p:cNvSpPr>
          <p:nvPr/>
        </p:nvSpPr>
        <p:spPr>
          <a:xfrm>
            <a:off x="838200" y="5540130"/>
            <a:ext cx="10515600" cy="36512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i="1" dirty="0"/>
              <a:t>Works for Ada packages as well (similar to templates for C++ classes)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32823-BD47-C67B-B783-950BA1B6E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8634" y="1709739"/>
            <a:ext cx="9968815" cy="2409460"/>
          </a:xfrm>
          <a:prstGeom prst="rect">
            <a:avLst/>
          </a:prstGeom>
        </p:spPr>
        <p:txBody>
          <a:bodyPr/>
          <a:lstStyle/>
          <a:p>
            <a:pPr marL="0" lvl="0" indent="0">
              <a:buNone/>
            </a:pPr>
            <a:r>
              <a:t>Generic Contracts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151A8-36F8-5058-BA25-E0F735499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1262" y="118037"/>
            <a:ext cx="10052538" cy="1246530"/>
          </a:xfrm>
          <a:prstGeom prst="rect">
            <a:avLst/>
          </a:prstGeom>
        </p:spPr>
        <p:txBody>
          <a:bodyPr/>
          <a:lstStyle/>
          <a:p>
            <a:pPr marL="0" lvl="0" indent="0">
              <a:buNone/>
            </a:pPr>
            <a:r>
              <a:t>Definitions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6B7B2E-300D-9A35-45B6-BACE44EE5D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lvl="0"/>
            <a:r>
              <a:rPr dirty="0"/>
              <a:t>A formal generic parameter is a template</a:t>
            </a:r>
          </a:p>
          <a:p>
            <a:pPr lvl="0"/>
            <a:r>
              <a:rPr dirty="0"/>
              <a:t>Properties are either </a:t>
            </a:r>
            <a:r>
              <a:rPr lang="en-US" i="1" dirty="0">
                <a:solidFill>
                  <a:schemeClr val="accent1"/>
                </a:solidFill>
              </a:rPr>
              <a:t>Constraints</a:t>
            </a:r>
            <a:r>
              <a:rPr dirty="0"/>
              <a:t> or </a:t>
            </a:r>
            <a:r>
              <a:rPr lang="en-US" i="1" dirty="0">
                <a:solidFill>
                  <a:schemeClr val="accent1"/>
                </a:solidFill>
              </a:rPr>
              <a:t>Capabilities</a:t>
            </a:r>
            <a:endParaRPr dirty="0"/>
          </a:p>
          <a:p>
            <a:pPr lvl="1"/>
            <a:r>
              <a:rPr dirty="0"/>
              <a:t>Expressed from the </a:t>
            </a:r>
            <a:r>
              <a:rPr b="1" dirty="0"/>
              <a:t>body</a:t>
            </a:r>
            <a:r>
              <a:rPr dirty="0"/>
              <a:t> point of view</a:t>
            </a:r>
          </a:p>
          <a:p>
            <a:pPr lvl="1"/>
            <a:r>
              <a:rPr dirty="0"/>
              <a:t>Constraints: e.g. unconstrained, </a:t>
            </a:r>
            <a:r>
              <a:rPr dirty="0">
                <a:latin typeface="Courier"/>
              </a:rPr>
              <a:t>limited</a:t>
            </a:r>
          </a:p>
          <a:p>
            <a:pPr lvl="1"/>
            <a:r>
              <a:rPr dirty="0"/>
              <a:t>Capabilities: e.g. </a:t>
            </a:r>
            <a:r>
              <a:rPr dirty="0">
                <a:latin typeface="Courier"/>
              </a:rPr>
              <a:t>tagged</a:t>
            </a:r>
            <a:r>
              <a:rPr dirty="0"/>
              <a:t>, primitives</a:t>
            </a:r>
          </a:p>
          <a:p>
            <a:pPr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b="1" dirty="0">
                <a:solidFill>
                  <a:srgbClr val="007020"/>
                </a:solidFill>
                <a:latin typeface="Courier"/>
              </a:rPr>
              <a:t>generic</a:t>
            </a:r>
            <a:br>
              <a:rPr dirty="0"/>
            </a:br>
            <a:r>
              <a:rPr dirty="0">
                <a:latin typeface="Courier"/>
              </a:rPr>
              <a:t>   </a:t>
            </a:r>
            <a:r>
              <a:rPr b="1" dirty="0">
                <a:solidFill>
                  <a:srgbClr val="007020"/>
                </a:solidFill>
                <a:latin typeface="Courier"/>
              </a:rPr>
              <a:t>type</a:t>
            </a:r>
            <a:r>
              <a:rPr dirty="0">
                <a:latin typeface="Courier"/>
              </a:rPr>
              <a:t> </a:t>
            </a:r>
            <a:r>
              <a:rPr dirty="0" err="1">
                <a:latin typeface="Courier"/>
              </a:rPr>
              <a:t>Pv</a:t>
            </a:r>
            <a:r>
              <a:rPr dirty="0">
                <a:latin typeface="Courier"/>
              </a:rPr>
              <a:t> </a:t>
            </a:r>
            <a:r>
              <a:rPr b="1" dirty="0">
                <a:solidFill>
                  <a:srgbClr val="007020"/>
                </a:solidFill>
                <a:latin typeface="Courier"/>
              </a:rPr>
              <a:t>is</a:t>
            </a:r>
            <a:r>
              <a:rPr dirty="0">
                <a:latin typeface="Courier"/>
              </a:rPr>
              <a:t> </a:t>
            </a:r>
            <a:r>
              <a:rPr b="1" dirty="0">
                <a:solidFill>
                  <a:srgbClr val="007020"/>
                </a:solidFill>
                <a:latin typeface="Courier"/>
              </a:rPr>
              <a:t>private</a:t>
            </a:r>
            <a:r>
              <a:rPr dirty="0">
                <a:latin typeface="Courier"/>
              </a:rPr>
              <a:t>;           </a:t>
            </a:r>
            <a:r>
              <a:rPr i="1" dirty="0">
                <a:solidFill>
                  <a:srgbClr val="60A0B0"/>
                </a:solidFill>
                <a:latin typeface="Courier"/>
              </a:rPr>
              <a:t>-- allocation, copy, assignment, "="</a:t>
            </a:r>
            <a:br>
              <a:rPr dirty="0"/>
            </a:br>
            <a:r>
              <a:rPr dirty="0">
                <a:latin typeface="Courier"/>
              </a:rPr>
              <a:t>   </a:t>
            </a:r>
            <a:r>
              <a:rPr b="1" dirty="0">
                <a:solidFill>
                  <a:srgbClr val="007020"/>
                </a:solidFill>
                <a:latin typeface="Courier"/>
              </a:rPr>
              <a:t>with</a:t>
            </a:r>
            <a:r>
              <a:rPr dirty="0">
                <a:latin typeface="Courier"/>
              </a:rPr>
              <a:t> </a:t>
            </a:r>
            <a:r>
              <a:rPr b="1" dirty="0">
                <a:solidFill>
                  <a:srgbClr val="007020"/>
                </a:solidFill>
                <a:latin typeface="Courier"/>
              </a:rPr>
              <a:t>procedure</a:t>
            </a:r>
            <a:r>
              <a:rPr dirty="0">
                <a:latin typeface="Courier"/>
              </a:rPr>
              <a:t> Sort </a:t>
            </a:r>
            <a:r>
              <a:rPr dirty="0">
                <a:solidFill>
                  <a:srgbClr val="666666"/>
                </a:solidFill>
                <a:latin typeface="Courier"/>
              </a:rPr>
              <a:t>(</a:t>
            </a:r>
            <a:r>
              <a:rPr dirty="0">
                <a:latin typeface="Courier"/>
              </a:rPr>
              <a:t>T </a:t>
            </a:r>
            <a:r>
              <a:rPr dirty="0">
                <a:solidFill>
                  <a:srgbClr val="666666"/>
                </a:solidFill>
                <a:latin typeface="Courier"/>
              </a:rPr>
              <a:t>:</a:t>
            </a:r>
            <a:r>
              <a:rPr dirty="0">
                <a:latin typeface="Courier"/>
              </a:rPr>
              <a:t> </a:t>
            </a:r>
            <a:r>
              <a:rPr dirty="0" err="1">
                <a:latin typeface="Courier"/>
              </a:rPr>
              <a:t>Pv</a:t>
            </a:r>
            <a:r>
              <a:rPr dirty="0">
                <a:solidFill>
                  <a:srgbClr val="666666"/>
                </a:solidFill>
                <a:latin typeface="Courier"/>
              </a:rPr>
              <a:t>)</a:t>
            </a:r>
            <a:r>
              <a:rPr dirty="0">
                <a:latin typeface="Courier"/>
              </a:rPr>
              <a:t>; </a:t>
            </a:r>
            <a:r>
              <a:rPr i="1" dirty="0">
                <a:solidFill>
                  <a:srgbClr val="60A0B0"/>
                </a:solidFill>
                <a:latin typeface="Courier"/>
              </a:rPr>
              <a:t>-- primitive of </a:t>
            </a:r>
            <a:r>
              <a:rPr i="1" dirty="0" err="1">
                <a:solidFill>
                  <a:srgbClr val="60A0B0"/>
                </a:solidFill>
                <a:latin typeface="Courier"/>
              </a:rPr>
              <a:t>Pv</a:t>
            </a:r>
            <a:br>
              <a:rPr dirty="0"/>
            </a:br>
            <a:r>
              <a:rPr dirty="0">
                <a:latin typeface="Courier"/>
              </a:rPr>
              <a:t>   </a:t>
            </a:r>
            <a:r>
              <a:rPr b="1" dirty="0">
                <a:solidFill>
                  <a:srgbClr val="007020"/>
                </a:solidFill>
                <a:latin typeface="Courier"/>
              </a:rPr>
              <a:t>type</a:t>
            </a:r>
            <a:r>
              <a:rPr dirty="0">
                <a:latin typeface="Courier"/>
              </a:rPr>
              <a:t> </a:t>
            </a:r>
            <a:r>
              <a:rPr dirty="0" err="1">
                <a:latin typeface="Courier"/>
              </a:rPr>
              <a:t>Unc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666666"/>
                </a:solidFill>
                <a:latin typeface="Courier"/>
              </a:rPr>
              <a:t>(&lt;&gt;)</a:t>
            </a:r>
            <a:r>
              <a:rPr dirty="0">
                <a:latin typeface="Courier"/>
              </a:rPr>
              <a:t> </a:t>
            </a:r>
            <a:r>
              <a:rPr b="1" dirty="0">
                <a:solidFill>
                  <a:srgbClr val="007020"/>
                </a:solidFill>
                <a:latin typeface="Courier"/>
              </a:rPr>
              <a:t>is</a:t>
            </a:r>
            <a:r>
              <a:rPr dirty="0">
                <a:latin typeface="Courier"/>
              </a:rPr>
              <a:t> </a:t>
            </a:r>
            <a:r>
              <a:rPr b="1" dirty="0">
                <a:solidFill>
                  <a:srgbClr val="007020"/>
                </a:solidFill>
                <a:latin typeface="Courier"/>
              </a:rPr>
              <a:t>private</a:t>
            </a:r>
            <a:r>
              <a:rPr dirty="0">
                <a:latin typeface="Courier"/>
              </a:rPr>
              <a:t>;     </a:t>
            </a:r>
            <a:r>
              <a:rPr i="1" dirty="0">
                <a:solidFill>
                  <a:srgbClr val="60A0B0"/>
                </a:solidFill>
                <a:latin typeface="Courier"/>
              </a:rPr>
              <a:t>-- allocation require a value</a:t>
            </a:r>
            <a:br>
              <a:rPr dirty="0"/>
            </a:br>
            <a:r>
              <a:rPr dirty="0">
                <a:latin typeface="Courier"/>
              </a:rPr>
              <a:t>   </a:t>
            </a:r>
            <a:r>
              <a:rPr b="1" dirty="0">
                <a:solidFill>
                  <a:srgbClr val="007020"/>
                </a:solidFill>
                <a:latin typeface="Courier"/>
              </a:rPr>
              <a:t>type</a:t>
            </a:r>
            <a:r>
              <a:rPr dirty="0">
                <a:latin typeface="Courier"/>
              </a:rPr>
              <a:t> Lim </a:t>
            </a:r>
            <a:r>
              <a:rPr b="1" dirty="0">
                <a:solidFill>
                  <a:srgbClr val="007020"/>
                </a:solidFill>
                <a:latin typeface="Courier"/>
              </a:rPr>
              <a:t>is</a:t>
            </a:r>
            <a:r>
              <a:rPr dirty="0">
                <a:latin typeface="Courier"/>
              </a:rPr>
              <a:t> </a:t>
            </a:r>
            <a:r>
              <a:rPr b="1" dirty="0">
                <a:solidFill>
                  <a:srgbClr val="007020"/>
                </a:solidFill>
                <a:latin typeface="Courier"/>
              </a:rPr>
              <a:t>limited</a:t>
            </a:r>
            <a:r>
              <a:rPr dirty="0">
                <a:latin typeface="Courier"/>
              </a:rPr>
              <a:t> </a:t>
            </a:r>
            <a:r>
              <a:rPr b="1" dirty="0">
                <a:solidFill>
                  <a:srgbClr val="007020"/>
                </a:solidFill>
                <a:latin typeface="Courier"/>
              </a:rPr>
              <a:t>private</a:t>
            </a:r>
            <a:r>
              <a:rPr dirty="0">
                <a:latin typeface="Courier"/>
              </a:rPr>
              <a:t>;  </a:t>
            </a:r>
            <a:r>
              <a:rPr i="1" dirty="0">
                <a:solidFill>
                  <a:srgbClr val="60A0B0"/>
                </a:solidFill>
                <a:latin typeface="Courier"/>
              </a:rPr>
              <a:t>-- no copy or comparison</a:t>
            </a:r>
            <a:br>
              <a:rPr dirty="0"/>
            </a:br>
            <a:r>
              <a:rPr dirty="0">
                <a:latin typeface="Courier"/>
              </a:rPr>
              <a:t>   </a:t>
            </a:r>
            <a:r>
              <a:rPr b="1" dirty="0">
                <a:solidFill>
                  <a:srgbClr val="007020"/>
                </a:solidFill>
                <a:latin typeface="Courier"/>
              </a:rPr>
              <a:t>type</a:t>
            </a:r>
            <a:r>
              <a:rPr dirty="0">
                <a:latin typeface="Courier"/>
              </a:rPr>
              <a:t> Disc </a:t>
            </a:r>
            <a:r>
              <a:rPr b="1" dirty="0">
                <a:solidFill>
                  <a:srgbClr val="007020"/>
                </a:solidFill>
                <a:latin typeface="Courier"/>
              </a:rPr>
              <a:t>is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666666"/>
                </a:solidFill>
                <a:latin typeface="Courier"/>
              </a:rPr>
              <a:t>(&lt;&gt;)</a:t>
            </a:r>
            <a:r>
              <a:rPr dirty="0">
                <a:latin typeface="Courier"/>
              </a:rPr>
              <a:t>;            </a:t>
            </a:r>
            <a:r>
              <a:rPr i="1" dirty="0">
                <a:solidFill>
                  <a:srgbClr val="60A0B0"/>
                </a:solidFill>
                <a:latin typeface="Courier"/>
              </a:rPr>
              <a:t>-- 'First, ordering</a:t>
            </a:r>
            <a:br>
              <a:rPr dirty="0"/>
            </a:br>
            <a:r>
              <a:rPr b="1" dirty="0">
                <a:solidFill>
                  <a:srgbClr val="007020"/>
                </a:solidFill>
                <a:latin typeface="Courier"/>
              </a:rPr>
              <a:t>package</a:t>
            </a:r>
            <a:r>
              <a:rPr dirty="0">
                <a:latin typeface="Courier"/>
              </a:rPr>
              <a:t> </a:t>
            </a:r>
            <a:r>
              <a:rPr dirty="0" err="1">
                <a:latin typeface="Courier"/>
              </a:rPr>
              <a:t>Generic_Pkg</a:t>
            </a:r>
            <a:r>
              <a:rPr dirty="0">
                <a:latin typeface="Courier"/>
              </a:rPr>
              <a:t> </a:t>
            </a:r>
            <a:r>
              <a:rPr b="1" dirty="0">
                <a:solidFill>
                  <a:srgbClr val="007020"/>
                </a:solidFill>
                <a:latin typeface="Courier"/>
              </a:rPr>
              <a:t>is</a:t>
            </a:r>
            <a:r>
              <a:rPr dirty="0">
                <a:latin typeface="Courier"/>
              </a:rPr>
              <a:t> [</a:t>
            </a:r>
            <a:r>
              <a:rPr dirty="0">
                <a:solidFill>
                  <a:srgbClr val="666666"/>
                </a:solidFill>
                <a:latin typeface="Courier"/>
              </a:rPr>
              <a:t>...</a:t>
            </a:r>
            <a:r>
              <a:rPr dirty="0">
                <a:latin typeface="Courier"/>
              </a:rPr>
              <a:t>]</a:t>
            </a:r>
          </a:p>
          <a:p>
            <a:pPr lvl="0"/>
            <a:r>
              <a:rPr dirty="0"/>
              <a:t>Actual parameter </a:t>
            </a:r>
            <a:r>
              <a:rPr b="1" dirty="0"/>
              <a:t>may</a:t>
            </a:r>
            <a:r>
              <a:rPr dirty="0"/>
              <a:t> require constraints, and </a:t>
            </a:r>
            <a:r>
              <a:rPr b="1" dirty="0"/>
              <a:t>must</a:t>
            </a:r>
            <a:r>
              <a:rPr dirty="0"/>
              <a:t> provide capabilities</a:t>
            </a:r>
          </a:p>
          <a:p>
            <a:pPr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b="1" dirty="0">
                <a:solidFill>
                  <a:srgbClr val="007020"/>
                </a:solidFill>
                <a:latin typeface="Courier"/>
              </a:rPr>
              <a:t>package</a:t>
            </a:r>
            <a:r>
              <a:rPr dirty="0">
                <a:latin typeface="Courier"/>
              </a:rPr>
              <a:t> Pkg </a:t>
            </a:r>
            <a:r>
              <a:rPr b="1" dirty="0">
                <a:solidFill>
                  <a:srgbClr val="007020"/>
                </a:solidFill>
                <a:latin typeface="Courier"/>
              </a:rPr>
              <a:t>is</a:t>
            </a:r>
            <a:r>
              <a:rPr dirty="0">
                <a:latin typeface="Courier"/>
              </a:rPr>
              <a:t> </a:t>
            </a:r>
            <a:r>
              <a:rPr b="1" dirty="0">
                <a:solidFill>
                  <a:srgbClr val="007020"/>
                </a:solidFill>
                <a:latin typeface="Courier"/>
              </a:rPr>
              <a:t>new</a:t>
            </a:r>
            <a:r>
              <a:rPr dirty="0">
                <a:latin typeface="Courier"/>
              </a:rPr>
              <a:t> </a:t>
            </a:r>
            <a:r>
              <a:rPr dirty="0" err="1">
                <a:latin typeface="Courier"/>
              </a:rPr>
              <a:t>Generic_Pkg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666666"/>
                </a:solidFill>
                <a:latin typeface="Courier"/>
              </a:rPr>
              <a:t>(</a:t>
            </a:r>
            <a:br>
              <a:rPr dirty="0"/>
            </a:br>
            <a:r>
              <a:rPr dirty="0">
                <a:latin typeface="Courier"/>
              </a:rPr>
              <a:t>   </a:t>
            </a:r>
            <a:r>
              <a:rPr dirty="0" err="1">
                <a:latin typeface="Courier"/>
              </a:rPr>
              <a:t>Pv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666666"/>
                </a:solidFill>
                <a:latin typeface="Courier"/>
              </a:rPr>
              <a:t>=&gt;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902000"/>
                </a:solidFill>
                <a:latin typeface="Courier"/>
              </a:rPr>
              <a:t>Integer</a:t>
            </a:r>
            <a:r>
              <a:rPr dirty="0">
                <a:solidFill>
                  <a:srgbClr val="666666"/>
                </a:solidFill>
                <a:latin typeface="Courier"/>
              </a:rPr>
              <a:t>,</a:t>
            </a:r>
            <a:r>
              <a:rPr dirty="0">
                <a:latin typeface="Courier"/>
              </a:rPr>
              <a:t> </a:t>
            </a:r>
            <a:r>
              <a:rPr i="1" dirty="0">
                <a:solidFill>
                  <a:srgbClr val="60A0B0"/>
                </a:solidFill>
                <a:latin typeface="Courier"/>
              </a:rPr>
              <a:t>-- has capabilities of private</a:t>
            </a:r>
            <a:br>
              <a:rPr dirty="0"/>
            </a:br>
            <a:r>
              <a:rPr dirty="0">
                <a:latin typeface="Courier"/>
              </a:rPr>
              <a:t>   Sort </a:t>
            </a:r>
            <a:r>
              <a:rPr dirty="0">
                <a:solidFill>
                  <a:srgbClr val="666666"/>
                </a:solidFill>
                <a:latin typeface="Courier"/>
              </a:rPr>
              <a:t>=&gt;</a:t>
            </a:r>
            <a:r>
              <a:rPr dirty="0">
                <a:latin typeface="Courier"/>
              </a:rPr>
              <a:t> Sort </a:t>
            </a:r>
            <a:r>
              <a:rPr i="1" dirty="0">
                <a:solidFill>
                  <a:srgbClr val="60A0B0"/>
                </a:solidFill>
                <a:latin typeface="Courier"/>
              </a:rPr>
              <a:t>-- procedure Sort (T : Integer)</a:t>
            </a:r>
            <a:br>
              <a:rPr dirty="0"/>
            </a:br>
            <a:r>
              <a:rPr dirty="0">
                <a:latin typeface="Courier"/>
              </a:rPr>
              <a:t>   </a:t>
            </a:r>
            <a:r>
              <a:rPr dirty="0" err="1">
                <a:latin typeface="Courier"/>
              </a:rPr>
              <a:t>Unc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666666"/>
                </a:solidFill>
                <a:latin typeface="Courier"/>
              </a:rPr>
              <a:t>=&gt;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902000"/>
                </a:solidFill>
                <a:latin typeface="Courier"/>
              </a:rPr>
              <a:t>String</a:t>
            </a:r>
            <a:r>
              <a:rPr dirty="0">
                <a:solidFill>
                  <a:srgbClr val="666666"/>
                </a:solidFill>
                <a:latin typeface="Courier"/>
              </a:rPr>
              <a:t>,</a:t>
            </a:r>
            <a:r>
              <a:rPr dirty="0">
                <a:latin typeface="Courier"/>
              </a:rPr>
              <a:t>  </a:t>
            </a:r>
            <a:r>
              <a:rPr i="1" dirty="0">
                <a:solidFill>
                  <a:srgbClr val="60A0B0"/>
                </a:solidFill>
                <a:latin typeface="Courier"/>
              </a:rPr>
              <a:t>-- uses "unconstrained" constraint</a:t>
            </a:r>
            <a:br>
              <a:rPr dirty="0"/>
            </a:br>
            <a:r>
              <a:rPr dirty="0">
                <a:latin typeface="Courier"/>
              </a:rPr>
              <a:t>   Lim </a:t>
            </a:r>
            <a:r>
              <a:rPr dirty="0">
                <a:solidFill>
                  <a:srgbClr val="666666"/>
                </a:solidFill>
                <a:latin typeface="Courier"/>
              </a:rPr>
              <a:t>=&gt;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902000"/>
                </a:solidFill>
                <a:latin typeface="Courier"/>
              </a:rPr>
              <a:t>Float</a:t>
            </a:r>
            <a:r>
              <a:rPr dirty="0">
                <a:solidFill>
                  <a:srgbClr val="666666"/>
                </a:solidFill>
                <a:latin typeface="Courier"/>
              </a:rPr>
              <a:t>,</a:t>
            </a:r>
            <a:r>
              <a:rPr dirty="0">
                <a:latin typeface="Courier"/>
              </a:rPr>
              <a:t>   </a:t>
            </a:r>
            <a:r>
              <a:rPr i="1" dirty="0">
                <a:solidFill>
                  <a:srgbClr val="60A0B0"/>
                </a:solidFill>
                <a:latin typeface="Courier"/>
              </a:rPr>
              <a:t>-- does not use "limited" constraint</a:t>
            </a:r>
            <a:br>
              <a:rPr dirty="0"/>
            </a:br>
            <a:r>
              <a:rPr dirty="0">
                <a:latin typeface="Courier"/>
              </a:rPr>
              <a:t>   Disc </a:t>
            </a:r>
            <a:r>
              <a:rPr dirty="0">
                <a:solidFill>
                  <a:srgbClr val="666666"/>
                </a:solidFill>
                <a:latin typeface="Courier"/>
              </a:rPr>
              <a:t>=&gt;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902000"/>
                </a:solidFill>
                <a:latin typeface="Courier"/>
              </a:rPr>
              <a:t>Boolean</a:t>
            </a:r>
            <a:r>
              <a:rPr dirty="0">
                <a:solidFill>
                  <a:srgbClr val="666666"/>
                </a:solidFill>
                <a:latin typeface="Courier"/>
              </a:rPr>
              <a:t>,</a:t>
            </a:r>
            <a:r>
              <a:rPr dirty="0">
                <a:latin typeface="Courier"/>
              </a:rPr>
              <a:t> </a:t>
            </a:r>
            <a:r>
              <a:rPr i="1" dirty="0">
                <a:solidFill>
                  <a:srgbClr val="60A0B0"/>
                </a:solidFill>
                <a:latin typeface="Courier"/>
              </a:rPr>
              <a:t>-- has capability of discrete</a:t>
            </a:r>
            <a:br>
              <a:rPr dirty="0"/>
            </a:br>
            <a:r>
              <a:rPr dirty="0">
                <a:solidFill>
                  <a:srgbClr val="666666"/>
                </a:solidFill>
                <a:latin typeface="Courier"/>
              </a:rPr>
              <a:t>)</a:t>
            </a:r>
            <a:r>
              <a:rPr dirty="0">
                <a:latin typeface="Courier"/>
              </a:rPr>
              <a:t>;</a:t>
            </a:r>
          </a:p>
        </p:txBody>
      </p:sp>
      <p:sp>
        <p:nvSpPr>
          <p:cNvPr id="12" name="Google Shape;58;p4">
            <a:extLst>
              <a:ext uri="{FF2B5EF4-FFF2-40B4-BE49-F238E27FC236}">
                <a16:creationId xmlns:a16="http://schemas.microsoft.com/office/drawing/2014/main" id="{45977752-279C-C3C7-A0B9-8D2ABCF772A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0445262" y="6236695"/>
            <a:ext cx="9085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82</a:t>
            </a:fld>
            <a:endParaRPr lang="en-US" dirty="0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32823-BD47-C67B-B783-950BA1B6E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8634" y="1709739"/>
            <a:ext cx="9968815" cy="2409460"/>
          </a:xfrm>
          <a:prstGeom prst="rect">
            <a:avLst/>
          </a:prstGeom>
        </p:spPr>
        <p:txBody>
          <a:bodyPr/>
          <a:lstStyle/>
          <a:p>
            <a:pPr marL="0" lvl="0" indent="0">
              <a:buNone/>
            </a:pPr>
            <a:r>
              <a:t>Generic Formal Data</a:t>
            </a: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222EF-E95E-D40A-01E0-CB569C012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1262" y="118037"/>
            <a:ext cx="10052538" cy="1246530"/>
          </a:xfrm>
          <a:prstGeom prst="rect">
            <a:avLst/>
          </a:prstGeom>
        </p:spPr>
        <p:txBody>
          <a:bodyPr/>
          <a:lstStyle/>
          <a:p>
            <a:pPr marL="0" lvl="0" indent="0">
              <a:buNone/>
            </a:pPr>
            <a:r>
              <a:rPr dirty="0"/>
              <a:t>Constants and Variables Parameters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0FE06AD-C4D6-E3C9-3EEB-EBEB6931C896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pPr lvl="0"/>
                <a:r>
                  <a:rPr dirty="0"/>
                  <a:t>Variables can be specified on the generic contract</a:t>
                </a:r>
              </a:p>
              <a:p>
                <a:pPr lvl="0"/>
                <a:r>
                  <a:rPr dirty="0"/>
                  <a:t>The mode specifies the way the variable can be used:</a:t>
                </a:r>
              </a:p>
              <a:p>
                <a:pPr lvl="1"/>
                <a:r>
                  <a:rPr dirty="0">
                    <a:latin typeface="Courier"/>
                  </a:rPr>
                  <a:t>in</a:t>
                </a:r>
                <a:r>
                  <a:rPr dirty="0"/>
                  <a:t>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dirty="0"/>
                  <a:t> read only</a:t>
                </a:r>
              </a:p>
              <a:p>
                <a:pPr lvl="1"/>
                <a:r>
                  <a:rPr dirty="0">
                    <a:latin typeface="Courier"/>
                  </a:rPr>
                  <a:t>in out</a:t>
                </a:r>
                <a:r>
                  <a:rPr dirty="0"/>
                  <a:t>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dirty="0"/>
                  <a:t> read write</a:t>
                </a:r>
              </a:p>
              <a:p>
                <a:pPr lvl="0"/>
                <a:r>
                  <a:rPr dirty="0"/>
                  <a:t>Generic variables can be defined after generic types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0FE06AD-C4D6-E3C9-3EEB-EBEB6931C89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2118" t="-2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57A756-FA60-1838-0E75-B63604D5277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b="1" dirty="0">
                <a:solidFill>
                  <a:srgbClr val="007020"/>
                </a:solidFill>
                <a:latin typeface="Courier"/>
              </a:rPr>
              <a:t>generic</a:t>
            </a:r>
            <a:br>
              <a:rPr dirty="0"/>
            </a:br>
            <a:r>
              <a:rPr dirty="0">
                <a:latin typeface="Courier"/>
              </a:rPr>
              <a:t>   </a:t>
            </a:r>
            <a:r>
              <a:rPr b="1" dirty="0">
                <a:solidFill>
                  <a:srgbClr val="007020"/>
                </a:solidFill>
                <a:latin typeface="Courier"/>
              </a:rPr>
              <a:t>type</a:t>
            </a:r>
            <a:r>
              <a:rPr dirty="0">
                <a:latin typeface="Courier"/>
              </a:rPr>
              <a:t> T </a:t>
            </a:r>
            <a:r>
              <a:rPr b="1" dirty="0">
                <a:solidFill>
                  <a:srgbClr val="007020"/>
                </a:solidFill>
                <a:latin typeface="Courier"/>
              </a:rPr>
              <a:t>is</a:t>
            </a:r>
            <a:r>
              <a:rPr dirty="0">
                <a:latin typeface="Courier"/>
              </a:rPr>
              <a:t> </a:t>
            </a:r>
            <a:r>
              <a:rPr b="1" dirty="0">
                <a:solidFill>
                  <a:srgbClr val="007020"/>
                </a:solidFill>
                <a:latin typeface="Courier"/>
              </a:rPr>
              <a:t>private</a:t>
            </a:r>
            <a:r>
              <a:rPr dirty="0">
                <a:latin typeface="Courier"/>
              </a:rPr>
              <a:t>;</a:t>
            </a:r>
            <a:br>
              <a:rPr dirty="0"/>
            </a:br>
            <a:r>
              <a:rPr dirty="0">
                <a:latin typeface="Courier"/>
              </a:rPr>
              <a:t>   X1 </a:t>
            </a:r>
            <a:r>
              <a:rPr dirty="0">
                <a:solidFill>
                  <a:srgbClr val="666666"/>
                </a:solidFill>
                <a:latin typeface="Courier"/>
              </a:rPr>
              <a:t>: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902000"/>
                </a:solidFill>
                <a:latin typeface="Courier"/>
              </a:rPr>
              <a:t>Integer</a:t>
            </a:r>
            <a:r>
              <a:rPr dirty="0">
                <a:latin typeface="Courier"/>
              </a:rPr>
              <a:t>;  </a:t>
            </a:r>
            <a:r>
              <a:rPr i="1" dirty="0">
                <a:solidFill>
                  <a:srgbClr val="60A0B0"/>
                </a:solidFill>
                <a:latin typeface="Courier"/>
              </a:rPr>
              <a:t>-- constant</a:t>
            </a:r>
            <a:br>
              <a:rPr dirty="0"/>
            </a:br>
            <a:r>
              <a:rPr dirty="0">
                <a:latin typeface="Courier"/>
              </a:rPr>
              <a:t>   X2 </a:t>
            </a:r>
            <a:r>
              <a:rPr dirty="0">
                <a:solidFill>
                  <a:srgbClr val="666666"/>
                </a:solidFill>
                <a:latin typeface="Courier"/>
              </a:rPr>
              <a:t>:</a:t>
            </a:r>
            <a:r>
              <a:rPr dirty="0">
                <a:latin typeface="Courier"/>
              </a:rPr>
              <a:t> </a:t>
            </a:r>
            <a:r>
              <a:rPr b="1" dirty="0">
                <a:solidFill>
                  <a:srgbClr val="007020"/>
                </a:solidFill>
                <a:latin typeface="Courier"/>
              </a:rPr>
              <a:t>in</a:t>
            </a:r>
            <a:r>
              <a:rPr dirty="0">
                <a:latin typeface="Courier"/>
              </a:rPr>
              <a:t> </a:t>
            </a:r>
            <a:r>
              <a:rPr b="1" dirty="0">
                <a:solidFill>
                  <a:srgbClr val="007020"/>
                </a:solidFill>
                <a:latin typeface="Courier"/>
              </a:rPr>
              <a:t>out</a:t>
            </a:r>
            <a:r>
              <a:rPr dirty="0">
                <a:latin typeface="Courier"/>
              </a:rPr>
              <a:t> T; </a:t>
            </a:r>
            <a:r>
              <a:rPr i="1" dirty="0">
                <a:solidFill>
                  <a:srgbClr val="60A0B0"/>
                </a:solidFill>
                <a:latin typeface="Courier"/>
              </a:rPr>
              <a:t>-- variable</a:t>
            </a:r>
            <a:br>
              <a:rPr dirty="0"/>
            </a:br>
            <a:r>
              <a:rPr b="1" dirty="0">
                <a:solidFill>
                  <a:srgbClr val="007020"/>
                </a:solidFill>
                <a:latin typeface="Courier"/>
              </a:rPr>
              <a:t>procedure</a:t>
            </a:r>
            <a:r>
              <a:rPr dirty="0">
                <a:latin typeface="Courier"/>
              </a:rPr>
              <a:t> P;</a:t>
            </a:r>
            <a:br>
              <a:rPr dirty="0"/>
            </a:br>
            <a:br>
              <a:rPr dirty="0"/>
            </a:br>
            <a:r>
              <a:rPr dirty="0">
                <a:latin typeface="Courier"/>
              </a:rPr>
              <a:t>V </a:t>
            </a:r>
            <a:r>
              <a:rPr dirty="0">
                <a:solidFill>
                  <a:srgbClr val="666666"/>
                </a:solidFill>
                <a:latin typeface="Courier"/>
              </a:rPr>
              <a:t>: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902000"/>
                </a:solidFill>
                <a:latin typeface="Courier"/>
              </a:rPr>
              <a:t>Float</a:t>
            </a:r>
            <a:r>
              <a:rPr dirty="0">
                <a:latin typeface="Courier"/>
              </a:rPr>
              <a:t>;</a:t>
            </a:r>
            <a:br>
              <a:rPr dirty="0"/>
            </a:br>
            <a:br>
              <a:rPr dirty="0"/>
            </a:br>
            <a:r>
              <a:rPr b="1" dirty="0">
                <a:solidFill>
                  <a:srgbClr val="007020"/>
                </a:solidFill>
                <a:latin typeface="Courier"/>
              </a:rPr>
              <a:t>procedure</a:t>
            </a:r>
            <a:r>
              <a:rPr dirty="0">
                <a:latin typeface="Courier"/>
              </a:rPr>
              <a:t> P_I </a:t>
            </a:r>
            <a:r>
              <a:rPr b="1" dirty="0">
                <a:solidFill>
                  <a:srgbClr val="007020"/>
                </a:solidFill>
                <a:latin typeface="Courier"/>
              </a:rPr>
              <a:t>is</a:t>
            </a:r>
            <a:r>
              <a:rPr dirty="0">
                <a:latin typeface="Courier"/>
              </a:rPr>
              <a:t> </a:t>
            </a:r>
            <a:r>
              <a:rPr b="1" dirty="0">
                <a:solidFill>
                  <a:srgbClr val="007020"/>
                </a:solidFill>
                <a:latin typeface="Courier"/>
              </a:rPr>
              <a:t>new</a:t>
            </a:r>
            <a:r>
              <a:rPr dirty="0">
                <a:latin typeface="Courier"/>
              </a:rPr>
              <a:t> P</a:t>
            </a:r>
            <a:br>
              <a:rPr dirty="0"/>
            </a:br>
            <a:r>
              <a:rPr dirty="0">
                <a:latin typeface="Courier"/>
              </a:rPr>
              <a:t>   </a:t>
            </a:r>
            <a:r>
              <a:rPr dirty="0">
                <a:solidFill>
                  <a:srgbClr val="666666"/>
                </a:solidFill>
                <a:latin typeface="Courier"/>
              </a:rPr>
              <a:t>(</a:t>
            </a:r>
            <a:r>
              <a:rPr dirty="0">
                <a:latin typeface="Courier"/>
              </a:rPr>
              <a:t>T  </a:t>
            </a:r>
            <a:r>
              <a:rPr dirty="0">
                <a:solidFill>
                  <a:srgbClr val="666666"/>
                </a:solidFill>
                <a:latin typeface="Courier"/>
              </a:rPr>
              <a:t>=&gt;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902000"/>
                </a:solidFill>
                <a:latin typeface="Courier"/>
              </a:rPr>
              <a:t>Float</a:t>
            </a:r>
            <a:r>
              <a:rPr dirty="0">
                <a:solidFill>
                  <a:srgbClr val="666666"/>
                </a:solidFill>
                <a:latin typeface="Courier"/>
              </a:rPr>
              <a:t>,</a:t>
            </a:r>
            <a:br>
              <a:rPr dirty="0"/>
            </a:br>
            <a:r>
              <a:rPr dirty="0">
                <a:latin typeface="Courier"/>
              </a:rPr>
              <a:t>    X1 </a:t>
            </a:r>
            <a:r>
              <a:rPr dirty="0">
                <a:solidFill>
                  <a:srgbClr val="666666"/>
                </a:solidFill>
                <a:latin typeface="Courier"/>
              </a:rPr>
              <a:t>=&gt;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40A070"/>
                </a:solidFill>
                <a:latin typeface="Courier"/>
              </a:rPr>
              <a:t>42</a:t>
            </a:r>
            <a:r>
              <a:rPr dirty="0">
                <a:solidFill>
                  <a:srgbClr val="666666"/>
                </a:solidFill>
                <a:latin typeface="Courier"/>
              </a:rPr>
              <a:t>,</a:t>
            </a:r>
            <a:br>
              <a:rPr dirty="0"/>
            </a:br>
            <a:r>
              <a:rPr dirty="0">
                <a:latin typeface="Courier"/>
              </a:rPr>
              <a:t>    X2 </a:t>
            </a:r>
            <a:r>
              <a:rPr dirty="0">
                <a:solidFill>
                  <a:srgbClr val="666666"/>
                </a:solidFill>
                <a:latin typeface="Courier"/>
              </a:rPr>
              <a:t>=&gt;</a:t>
            </a:r>
            <a:r>
              <a:rPr dirty="0">
                <a:latin typeface="Courier"/>
              </a:rPr>
              <a:t> V</a:t>
            </a:r>
            <a:r>
              <a:rPr dirty="0">
                <a:solidFill>
                  <a:srgbClr val="666666"/>
                </a:solidFill>
                <a:latin typeface="Courier"/>
              </a:rPr>
              <a:t>)</a:t>
            </a:r>
            <a:r>
              <a:rPr dirty="0">
                <a:latin typeface="Courier"/>
              </a:rPr>
              <a:t>;</a:t>
            </a:r>
          </a:p>
        </p:txBody>
      </p:sp>
      <p:sp>
        <p:nvSpPr>
          <p:cNvPr id="10" name="Google Shape;58;p4">
            <a:extLst>
              <a:ext uri="{FF2B5EF4-FFF2-40B4-BE49-F238E27FC236}">
                <a16:creationId xmlns:a16="http://schemas.microsoft.com/office/drawing/2014/main" id="{BD2A42CB-BBE3-3386-313B-50634839B67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0424160" y="6236695"/>
            <a:ext cx="9296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84</a:t>
            </a:fld>
            <a:endParaRPr lang="en-US" dirty="0"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151A8-36F8-5058-BA25-E0F735499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1262" y="118037"/>
            <a:ext cx="10052538" cy="1246530"/>
          </a:xfrm>
          <a:prstGeom prst="rect">
            <a:avLst/>
          </a:prstGeom>
        </p:spPr>
        <p:txBody>
          <a:bodyPr/>
          <a:lstStyle/>
          <a:p>
            <a:pPr marL="0" lvl="0" indent="0">
              <a:buNone/>
            </a:pPr>
            <a:r>
              <a:t>Generic Subprogram Parameters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6B7B2E-300D-9A35-45B6-BACE44EE5D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t>Subprograms can be defined in the generic contract</a:t>
            </a:r>
          </a:p>
          <a:p>
            <a:pPr lvl="0"/>
            <a:r>
              <a:t>Must be introduced by </a:t>
            </a:r>
            <a:r>
              <a:rPr>
                <a:latin typeface="Courier"/>
              </a:rPr>
              <a:t>with</a:t>
            </a:r>
            <a:r>
              <a:t> to differ from the generic unit</a:t>
            </a:r>
          </a:p>
          <a:p>
            <a:pPr lvl="1" indent="0">
              <a:buNone/>
            </a:pPr>
            <a:r>
              <a:rPr b="1">
                <a:solidFill>
                  <a:srgbClr val="007020"/>
                </a:solidFill>
                <a:latin typeface="Courier"/>
              </a:rPr>
              <a:t>generic</a:t>
            </a:r>
            <a:br/>
            <a:r>
              <a:rPr>
                <a:latin typeface="Courier"/>
              </a:rPr>
              <a:t>   </a:t>
            </a:r>
            <a:r>
              <a:rPr b="1">
                <a:solidFill>
                  <a:srgbClr val="007020"/>
                </a:solidFill>
                <a:latin typeface="Courier"/>
              </a:rPr>
              <a:t>with</a:t>
            </a:r>
            <a:r>
              <a:rPr>
                <a:latin typeface="Courier"/>
              </a:rPr>
              <a:t> </a:t>
            </a:r>
            <a:r>
              <a:rPr b="1">
                <a:solidFill>
                  <a:srgbClr val="007020"/>
                </a:solidFill>
                <a:latin typeface="Courier"/>
              </a:rPr>
              <a:t>procedure</a:t>
            </a:r>
            <a:r>
              <a:rPr>
                <a:latin typeface="Courier"/>
              </a:rPr>
              <a:t> Callback;</a:t>
            </a:r>
            <a:br/>
            <a:r>
              <a:rPr b="1">
                <a:solidFill>
                  <a:srgbClr val="007020"/>
                </a:solidFill>
                <a:latin typeface="Courier"/>
              </a:rPr>
              <a:t>procedure</a:t>
            </a:r>
            <a:r>
              <a:rPr>
                <a:latin typeface="Courier"/>
              </a:rPr>
              <a:t> P;</a:t>
            </a:r>
            <a:br/>
            <a:r>
              <a:rPr b="1">
                <a:solidFill>
                  <a:srgbClr val="007020"/>
                </a:solidFill>
                <a:latin typeface="Courier"/>
              </a:rPr>
              <a:t>procedure</a:t>
            </a:r>
            <a:r>
              <a:rPr>
                <a:latin typeface="Courier"/>
              </a:rPr>
              <a:t> P </a:t>
            </a:r>
            <a:r>
              <a:rPr b="1">
                <a:solidFill>
                  <a:srgbClr val="007020"/>
                </a:solidFill>
                <a:latin typeface="Courier"/>
              </a:rPr>
              <a:t>is</a:t>
            </a:r>
            <a:br/>
            <a:r>
              <a:rPr b="1">
                <a:solidFill>
                  <a:srgbClr val="007020"/>
                </a:solidFill>
                <a:latin typeface="Courier"/>
              </a:rPr>
              <a:t>begin</a:t>
            </a:r>
            <a:br/>
            <a:r>
              <a:rPr>
                <a:latin typeface="Courier"/>
              </a:rPr>
              <a:t>   Callback;</a:t>
            </a:r>
            <a:br/>
            <a:r>
              <a:rPr b="1">
                <a:solidFill>
                  <a:srgbClr val="007020"/>
                </a:solidFill>
                <a:latin typeface="Courier"/>
              </a:rPr>
              <a:t>end</a:t>
            </a:r>
            <a:r>
              <a:rPr>
                <a:latin typeface="Courier"/>
              </a:rPr>
              <a:t> P;</a:t>
            </a:r>
            <a:br/>
            <a:r>
              <a:rPr b="1">
                <a:solidFill>
                  <a:srgbClr val="007020"/>
                </a:solidFill>
                <a:latin typeface="Courier"/>
              </a:rPr>
              <a:t>procedure</a:t>
            </a:r>
            <a:r>
              <a:rPr>
                <a:latin typeface="Courier"/>
              </a:rPr>
              <a:t> Something;</a:t>
            </a:r>
            <a:br/>
            <a:r>
              <a:rPr b="1">
                <a:solidFill>
                  <a:srgbClr val="007020"/>
                </a:solidFill>
                <a:latin typeface="Courier"/>
              </a:rPr>
              <a:t>procedure</a:t>
            </a:r>
            <a:r>
              <a:rPr>
                <a:latin typeface="Courier"/>
              </a:rPr>
              <a:t> P_I </a:t>
            </a:r>
            <a:r>
              <a:rPr b="1">
                <a:solidFill>
                  <a:srgbClr val="007020"/>
                </a:solidFill>
                <a:latin typeface="Courier"/>
              </a:rPr>
              <a:t>is</a:t>
            </a:r>
            <a:r>
              <a:rPr>
                <a:latin typeface="Courier"/>
              </a:rPr>
              <a:t> </a:t>
            </a:r>
            <a:r>
              <a:rPr b="1">
                <a:solidFill>
                  <a:srgbClr val="007020"/>
                </a:solidFill>
                <a:latin typeface="Courier"/>
              </a:rPr>
              <a:t>new</a:t>
            </a:r>
            <a:r>
              <a:rPr>
                <a:latin typeface="Courier"/>
              </a:rPr>
              <a:t> P </a:t>
            </a:r>
            <a:r>
              <a:rPr>
                <a:solidFill>
                  <a:srgbClr val="666666"/>
                </a:solidFill>
                <a:latin typeface="Courier"/>
              </a:rPr>
              <a:t>(</a:t>
            </a:r>
            <a:r>
              <a:rPr>
                <a:latin typeface="Courier"/>
              </a:rPr>
              <a:t>Something</a:t>
            </a:r>
            <a:r>
              <a:rPr>
                <a:solidFill>
                  <a:srgbClr val="666666"/>
                </a:solidFill>
                <a:latin typeface="Courier"/>
              </a:rPr>
              <a:t>)</a:t>
            </a:r>
            <a:r>
              <a:rPr>
                <a:latin typeface="Courier"/>
              </a:rPr>
              <a:t>;</a:t>
            </a:r>
          </a:p>
        </p:txBody>
      </p:sp>
      <p:sp>
        <p:nvSpPr>
          <p:cNvPr id="12" name="Google Shape;58;p4">
            <a:extLst>
              <a:ext uri="{FF2B5EF4-FFF2-40B4-BE49-F238E27FC236}">
                <a16:creationId xmlns:a16="http://schemas.microsoft.com/office/drawing/2014/main" id="{45977752-279C-C3C7-A0B9-8D2ABCF772A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0445262" y="6236695"/>
            <a:ext cx="9085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85</a:t>
            </a:fld>
            <a:endParaRPr lang="en-US" dirty="0"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32823-BD47-C67B-B783-950BA1B6EB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 marL="0" lvl="0" indent="0">
              <a:buNone/>
            </a:pPr>
            <a:r>
              <a:t>Ada Contracts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98585A-6737-FF0D-FE7F-501FEF8E0BC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151A8-36F8-5058-BA25-E0F735499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1262" y="118037"/>
            <a:ext cx="10052538" cy="1246530"/>
          </a:xfrm>
          <a:prstGeom prst="rect">
            <a:avLst/>
          </a:prstGeom>
        </p:spPr>
        <p:txBody>
          <a:bodyPr/>
          <a:lstStyle/>
          <a:p>
            <a:pPr marL="0" lvl="0" indent="0">
              <a:buNone/>
            </a:pPr>
            <a:r>
              <a:rPr dirty="0"/>
              <a:t>Design-By-Contract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6B7B2E-300D-9A35-45B6-BACE44EE5D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dirty="0"/>
              <a:t>Source code acting in roles of </a:t>
            </a:r>
            <a:r>
              <a:rPr b="1" dirty="0"/>
              <a:t>client</a:t>
            </a:r>
            <a:r>
              <a:rPr dirty="0"/>
              <a:t> and </a:t>
            </a:r>
            <a:r>
              <a:rPr b="1" dirty="0"/>
              <a:t>supplier</a:t>
            </a:r>
            <a:r>
              <a:rPr dirty="0"/>
              <a:t> under a binding </a:t>
            </a:r>
            <a:r>
              <a:rPr b="1" dirty="0"/>
              <a:t>contract</a:t>
            </a:r>
          </a:p>
          <a:p>
            <a:pPr lvl="1"/>
            <a:r>
              <a:rPr dirty="0"/>
              <a:t> </a:t>
            </a:r>
            <a:r>
              <a:rPr lang="en-US" i="1" dirty="0">
                <a:solidFill>
                  <a:schemeClr val="accent1"/>
                </a:solidFill>
              </a:rPr>
              <a:t>Contract </a:t>
            </a:r>
            <a:r>
              <a:rPr dirty="0"/>
              <a:t>specifies </a:t>
            </a:r>
            <a:r>
              <a:rPr i="1" dirty="0"/>
              <a:t>requirements</a:t>
            </a:r>
            <a:r>
              <a:rPr dirty="0"/>
              <a:t> or </a:t>
            </a:r>
            <a:r>
              <a:rPr i="1" dirty="0"/>
              <a:t>guarantees</a:t>
            </a:r>
          </a:p>
          <a:p>
            <a:pPr marL="914400" lvl="2" indent="0">
              <a:buNone/>
            </a:pPr>
            <a:r>
              <a:rPr lang="en-US" i="1" dirty="0"/>
              <a:t>“A</a:t>
            </a:r>
            <a:r>
              <a:rPr i="1" dirty="0"/>
              <a:t> specification of a software element that affects its use by potential clients</a:t>
            </a:r>
            <a:r>
              <a:rPr lang="en-US" i="1" dirty="0"/>
              <a:t>.”</a:t>
            </a:r>
            <a:r>
              <a:rPr dirty="0"/>
              <a:t> (Bertrand Meyer)</a:t>
            </a:r>
          </a:p>
          <a:p>
            <a:pPr lvl="1"/>
            <a:r>
              <a:rPr dirty="0"/>
              <a:t> </a:t>
            </a:r>
            <a:r>
              <a:rPr lang="en-US" i="1" dirty="0">
                <a:solidFill>
                  <a:schemeClr val="accent1"/>
                </a:solidFill>
              </a:rPr>
              <a:t>Supplier </a:t>
            </a:r>
            <a:r>
              <a:rPr dirty="0"/>
              <a:t>provides services</a:t>
            </a:r>
          </a:p>
          <a:p>
            <a:pPr lvl="2"/>
            <a:r>
              <a:rPr dirty="0"/>
              <a:t>Guarantees specific functional behavior</a:t>
            </a:r>
          </a:p>
          <a:p>
            <a:pPr lvl="2"/>
            <a:r>
              <a:rPr dirty="0"/>
              <a:t>Has requirements for guarantees to hold</a:t>
            </a:r>
          </a:p>
          <a:p>
            <a:pPr lvl="1"/>
            <a:r>
              <a:rPr dirty="0"/>
              <a:t> </a:t>
            </a:r>
            <a:r>
              <a:rPr lang="en-US" i="1" dirty="0">
                <a:solidFill>
                  <a:schemeClr val="accent1"/>
                </a:solidFill>
              </a:rPr>
              <a:t>Client </a:t>
            </a:r>
            <a:r>
              <a:rPr dirty="0"/>
              <a:t>utilizes services</a:t>
            </a:r>
          </a:p>
          <a:p>
            <a:pPr lvl="2"/>
            <a:r>
              <a:rPr dirty="0"/>
              <a:t>Guarantees supplier's conditions are met</a:t>
            </a:r>
          </a:p>
          <a:p>
            <a:pPr lvl="2"/>
            <a:r>
              <a:rPr dirty="0"/>
              <a:t>Requires result to follow the subprogram's guarantees</a:t>
            </a:r>
          </a:p>
        </p:txBody>
      </p:sp>
      <p:sp>
        <p:nvSpPr>
          <p:cNvPr id="12" name="Google Shape;58;p4">
            <a:extLst>
              <a:ext uri="{FF2B5EF4-FFF2-40B4-BE49-F238E27FC236}">
                <a16:creationId xmlns:a16="http://schemas.microsoft.com/office/drawing/2014/main" id="{45977752-279C-C3C7-A0B9-8D2ABCF772A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0445262" y="6236695"/>
            <a:ext cx="9085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87</a:t>
            </a:fld>
            <a:endParaRPr lang="en-US" dirty="0"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151A8-36F8-5058-BA25-E0F735499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1262" y="118037"/>
            <a:ext cx="10052538" cy="1246530"/>
          </a:xfrm>
          <a:prstGeom prst="rect">
            <a:avLst/>
          </a:prstGeom>
        </p:spPr>
        <p:txBody>
          <a:bodyPr/>
          <a:lstStyle/>
          <a:p>
            <a:pPr marL="0" lvl="0" indent="0">
              <a:buNone/>
            </a:pPr>
            <a:r>
              <a:t>Assertion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6B7B2E-300D-9A35-45B6-BACE44EE5D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dirty="0"/>
              <a:t>Boolean expression expected to be </a:t>
            </a:r>
            <a:r>
              <a:rPr dirty="0">
                <a:latin typeface="Courier"/>
              </a:rPr>
              <a:t>True</a:t>
            </a:r>
          </a:p>
          <a:p>
            <a:pPr lvl="0"/>
            <a:r>
              <a:rPr dirty="0"/>
              <a:t>Said </a:t>
            </a:r>
            <a:r>
              <a:rPr i="1" dirty="0"/>
              <a:t>to hold</a:t>
            </a:r>
            <a:r>
              <a:rPr dirty="0"/>
              <a:t> when </a:t>
            </a:r>
            <a:r>
              <a:rPr dirty="0">
                <a:latin typeface="Courier"/>
              </a:rPr>
              <a:t>True</a:t>
            </a:r>
          </a:p>
          <a:p>
            <a:pPr lvl="0" indent="0">
              <a:buNone/>
            </a:pPr>
            <a:r>
              <a:rPr sz="2400" b="1" dirty="0">
                <a:solidFill>
                  <a:srgbClr val="007020"/>
                </a:solidFill>
                <a:latin typeface="Courier"/>
              </a:rPr>
              <a:t>pragma</a:t>
            </a:r>
            <a:r>
              <a:rPr sz="2400" dirty="0">
                <a:latin typeface="Courier"/>
              </a:rPr>
              <a:t> Assert </a:t>
            </a:r>
            <a:r>
              <a:rPr sz="2400" dirty="0">
                <a:solidFill>
                  <a:srgbClr val="666666"/>
                </a:solidFill>
                <a:latin typeface="Courier"/>
              </a:rPr>
              <a:t>(</a:t>
            </a:r>
            <a:r>
              <a:rPr sz="2400" b="1" dirty="0">
                <a:solidFill>
                  <a:srgbClr val="007020"/>
                </a:solidFill>
                <a:latin typeface="Courier"/>
              </a:rPr>
              <a:t>not</a:t>
            </a:r>
            <a:r>
              <a:rPr sz="2400" dirty="0">
                <a:latin typeface="Courier"/>
              </a:rPr>
              <a:t> Full </a:t>
            </a:r>
            <a:r>
              <a:rPr sz="2400" dirty="0">
                <a:solidFill>
                  <a:srgbClr val="666666"/>
                </a:solidFill>
                <a:latin typeface="Courier"/>
              </a:rPr>
              <a:t>(</a:t>
            </a:r>
            <a:r>
              <a:rPr sz="2400" dirty="0">
                <a:latin typeface="Courier"/>
              </a:rPr>
              <a:t>Stack</a:t>
            </a:r>
            <a:r>
              <a:rPr sz="2400" dirty="0">
                <a:solidFill>
                  <a:srgbClr val="666666"/>
                </a:solidFill>
                <a:latin typeface="Courier"/>
              </a:rPr>
              <a:t>))</a:t>
            </a:r>
            <a:r>
              <a:rPr sz="2400" dirty="0">
                <a:latin typeface="Courier"/>
              </a:rPr>
              <a:t>;</a:t>
            </a:r>
            <a:br>
              <a:rPr sz="2400" dirty="0"/>
            </a:br>
            <a:r>
              <a:rPr sz="2400" i="1" dirty="0">
                <a:solidFill>
                  <a:srgbClr val="60A0B0"/>
                </a:solidFill>
                <a:latin typeface="Courier"/>
              </a:rPr>
              <a:t>-- stack is not full</a:t>
            </a:r>
            <a:br>
              <a:rPr sz="2400" dirty="0"/>
            </a:br>
            <a:r>
              <a:rPr sz="2400" b="1" dirty="0">
                <a:solidFill>
                  <a:srgbClr val="007020"/>
                </a:solidFill>
                <a:latin typeface="Courier"/>
              </a:rPr>
              <a:t>pragma</a:t>
            </a:r>
            <a:r>
              <a:rPr sz="2400" dirty="0">
                <a:latin typeface="Courier"/>
              </a:rPr>
              <a:t> Assert </a:t>
            </a:r>
            <a:r>
              <a:rPr sz="2400" dirty="0">
                <a:solidFill>
                  <a:srgbClr val="666666"/>
                </a:solidFill>
                <a:latin typeface="Courier"/>
              </a:rPr>
              <a:t>(</a:t>
            </a:r>
            <a:r>
              <a:rPr sz="2400" dirty="0" err="1">
                <a:latin typeface="Courier"/>
              </a:rPr>
              <a:t>Stack_Length</a:t>
            </a:r>
            <a:r>
              <a:rPr sz="2400" dirty="0">
                <a:latin typeface="Courier"/>
              </a:rPr>
              <a:t> </a:t>
            </a:r>
            <a:r>
              <a:rPr sz="2400" dirty="0">
                <a:solidFill>
                  <a:srgbClr val="666666"/>
                </a:solidFill>
                <a:latin typeface="Courier"/>
              </a:rPr>
              <a:t>=</a:t>
            </a:r>
            <a:r>
              <a:rPr sz="2400" dirty="0">
                <a:latin typeface="Courier"/>
              </a:rPr>
              <a:t> </a:t>
            </a:r>
            <a:r>
              <a:rPr sz="2400" dirty="0">
                <a:solidFill>
                  <a:srgbClr val="40A070"/>
                </a:solidFill>
                <a:latin typeface="Courier"/>
              </a:rPr>
              <a:t>0</a:t>
            </a:r>
            <a:r>
              <a:rPr sz="2400" dirty="0">
                <a:solidFill>
                  <a:srgbClr val="666666"/>
                </a:solidFill>
                <a:latin typeface="Courier"/>
              </a:rPr>
              <a:t>,</a:t>
            </a:r>
            <a:br>
              <a:rPr sz="2400" dirty="0"/>
            </a:br>
            <a:r>
              <a:rPr sz="2400" dirty="0">
                <a:latin typeface="Courier"/>
              </a:rPr>
              <a:t>               Message </a:t>
            </a:r>
            <a:r>
              <a:rPr sz="2400" dirty="0">
                <a:solidFill>
                  <a:srgbClr val="666666"/>
                </a:solidFill>
                <a:latin typeface="Courier"/>
              </a:rPr>
              <a:t>=&gt;</a:t>
            </a:r>
            <a:r>
              <a:rPr sz="2400" dirty="0">
                <a:latin typeface="Courier"/>
              </a:rPr>
              <a:t> </a:t>
            </a:r>
            <a:r>
              <a:rPr sz="2400" dirty="0">
                <a:solidFill>
                  <a:srgbClr val="4070A0"/>
                </a:solidFill>
                <a:latin typeface="Courier"/>
              </a:rPr>
              <a:t>"stack was not empty"</a:t>
            </a:r>
            <a:r>
              <a:rPr sz="2400" dirty="0">
                <a:solidFill>
                  <a:srgbClr val="666666"/>
                </a:solidFill>
                <a:latin typeface="Courier"/>
              </a:rPr>
              <a:t>)</a:t>
            </a:r>
            <a:r>
              <a:rPr sz="2400" dirty="0">
                <a:latin typeface="Courier"/>
              </a:rPr>
              <a:t>;</a:t>
            </a:r>
            <a:br>
              <a:rPr sz="2400" dirty="0"/>
            </a:br>
            <a:r>
              <a:rPr sz="2400" i="1" dirty="0">
                <a:solidFill>
                  <a:srgbClr val="60A0B0"/>
                </a:solidFill>
                <a:latin typeface="Courier"/>
              </a:rPr>
              <a:t>-- stack is empty</a:t>
            </a:r>
          </a:p>
          <a:p>
            <a:pPr lvl="0"/>
            <a:r>
              <a:rPr dirty="0"/>
              <a:t>Raises language-defined </a:t>
            </a:r>
            <a:r>
              <a:rPr dirty="0" err="1">
                <a:latin typeface="Courier"/>
              </a:rPr>
              <a:t>Assertion_Error</a:t>
            </a:r>
            <a:r>
              <a:rPr dirty="0"/>
              <a:t> exception if expression does not hold</a:t>
            </a:r>
          </a:p>
        </p:txBody>
      </p:sp>
      <p:sp>
        <p:nvSpPr>
          <p:cNvPr id="12" name="Google Shape;58;p4">
            <a:extLst>
              <a:ext uri="{FF2B5EF4-FFF2-40B4-BE49-F238E27FC236}">
                <a16:creationId xmlns:a16="http://schemas.microsoft.com/office/drawing/2014/main" id="{45977752-279C-C3C7-A0B9-8D2ABCF772A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0445262" y="6236695"/>
            <a:ext cx="9085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88</a:t>
            </a:fld>
            <a:endParaRPr lang="en-US" dirty="0"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151A8-36F8-5058-BA25-E0F735499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1262" y="118037"/>
            <a:ext cx="10052538" cy="1246530"/>
          </a:xfrm>
          <a:prstGeom prst="rect">
            <a:avLst/>
          </a:prstGeom>
        </p:spPr>
        <p:txBody>
          <a:bodyPr/>
          <a:lstStyle/>
          <a:p>
            <a:pPr marL="0" lvl="0" indent="0">
              <a:buNone/>
            </a:pPr>
            <a:r>
              <a:t>Defensive Programming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6B7B2E-300D-9A35-45B6-BACE44EE5D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lvl="0"/>
            <a:r>
              <a:rPr dirty="0"/>
              <a:t>Should be replaced by subprogram contracts when possible</a:t>
            </a:r>
          </a:p>
          <a:p>
            <a:pPr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b="1" dirty="0">
                <a:solidFill>
                  <a:srgbClr val="007020"/>
                </a:solidFill>
                <a:latin typeface="Courier"/>
              </a:rPr>
              <a:t>procedure</a:t>
            </a:r>
            <a:r>
              <a:rPr dirty="0">
                <a:latin typeface="Courier"/>
              </a:rPr>
              <a:t> Push </a:t>
            </a:r>
            <a:r>
              <a:rPr dirty="0">
                <a:solidFill>
                  <a:srgbClr val="666666"/>
                </a:solidFill>
                <a:latin typeface="Courier"/>
              </a:rPr>
              <a:t>(</a:t>
            </a:r>
            <a:r>
              <a:rPr dirty="0">
                <a:latin typeface="Courier"/>
              </a:rPr>
              <a:t>S </a:t>
            </a:r>
            <a:r>
              <a:rPr dirty="0">
                <a:solidFill>
                  <a:srgbClr val="666666"/>
                </a:solidFill>
                <a:latin typeface="Courier"/>
              </a:rPr>
              <a:t>:</a:t>
            </a:r>
            <a:r>
              <a:rPr dirty="0">
                <a:latin typeface="Courier"/>
              </a:rPr>
              <a:t> Stack</a:t>
            </a:r>
            <a:r>
              <a:rPr dirty="0">
                <a:solidFill>
                  <a:srgbClr val="666666"/>
                </a:solidFill>
                <a:latin typeface="Courier"/>
              </a:rPr>
              <a:t>)</a:t>
            </a:r>
            <a:r>
              <a:rPr dirty="0">
                <a:latin typeface="Courier"/>
              </a:rPr>
              <a:t> </a:t>
            </a:r>
            <a:r>
              <a:rPr b="1" dirty="0">
                <a:solidFill>
                  <a:srgbClr val="007020"/>
                </a:solidFill>
                <a:latin typeface="Courier"/>
              </a:rPr>
              <a:t>is</a:t>
            </a:r>
            <a:br>
              <a:rPr dirty="0"/>
            </a:br>
            <a:r>
              <a:rPr dirty="0">
                <a:latin typeface="Courier"/>
              </a:rPr>
              <a:t>   </a:t>
            </a:r>
            <a:r>
              <a:rPr dirty="0" err="1">
                <a:latin typeface="Courier"/>
              </a:rPr>
              <a:t>Entry_Length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666666"/>
                </a:solidFill>
                <a:latin typeface="Courier"/>
              </a:rPr>
              <a:t>:</a:t>
            </a:r>
            <a:r>
              <a:rPr dirty="0">
                <a:latin typeface="Courier"/>
              </a:rPr>
              <a:t> </a:t>
            </a:r>
            <a:r>
              <a:rPr b="1" dirty="0">
                <a:solidFill>
                  <a:srgbClr val="007020"/>
                </a:solidFill>
                <a:latin typeface="Courier"/>
              </a:rPr>
              <a:t>constant</a:t>
            </a:r>
            <a:r>
              <a:rPr dirty="0">
                <a:latin typeface="Courier"/>
              </a:rPr>
              <a:t> Positive </a:t>
            </a:r>
            <a:r>
              <a:rPr dirty="0">
                <a:solidFill>
                  <a:srgbClr val="666666"/>
                </a:solidFill>
                <a:latin typeface="Courier"/>
              </a:rPr>
              <a:t>:=</a:t>
            </a:r>
            <a:r>
              <a:rPr dirty="0">
                <a:latin typeface="Courier"/>
              </a:rPr>
              <a:t> Length </a:t>
            </a:r>
            <a:r>
              <a:rPr dirty="0">
                <a:solidFill>
                  <a:srgbClr val="666666"/>
                </a:solidFill>
                <a:latin typeface="Courier"/>
              </a:rPr>
              <a:t>(</a:t>
            </a:r>
            <a:r>
              <a:rPr dirty="0">
                <a:latin typeface="Courier"/>
              </a:rPr>
              <a:t>S</a:t>
            </a:r>
            <a:r>
              <a:rPr dirty="0">
                <a:solidFill>
                  <a:srgbClr val="666666"/>
                </a:solidFill>
                <a:latin typeface="Courier"/>
              </a:rPr>
              <a:t>)</a:t>
            </a:r>
            <a:r>
              <a:rPr dirty="0">
                <a:latin typeface="Courier"/>
              </a:rPr>
              <a:t>;</a:t>
            </a:r>
            <a:br>
              <a:rPr dirty="0"/>
            </a:br>
            <a:r>
              <a:rPr b="1" dirty="0">
                <a:solidFill>
                  <a:srgbClr val="007020"/>
                </a:solidFill>
                <a:latin typeface="Courier"/>
              </a:rPr>
              <a:t>begin</a:t>
            </a:r>
            <a:br>
              <a:rPr dirty="0"/>
            </a:br>
            <a:r>
              <a:rPr dirty="0">
                <a:latin typeface="Courier"/>
              </a:rPr>
              <a:t>   </a:t>
            </a:r>
            <a:r>
              <a:rPr b="1" dirty="0">
                <a:solidFill>
                  <a:srgbClr val="007020"/>
                </a:solidFill>
                <a:latin typeface="Courier"/>
              </a:rPr>
              <a:t>pragma</a:t>
            </a:r>
            <a:r>
              <a:rPr dirty="0">
                <a:latin typeface="Courier"/>
              </a:rPr>
              <a:t> Assert </a:t>
            </a:r>
            <a:r>
              <a:rPr dirty="0">
                <a:solidFill>
                  <a:srgbClr val="666666"/>
                </a:solidFill>
                <a:latin typeface="Courier"/>
              </a:rPr>
              <a:t>(</a:t>
            </a:r>
            <a:r>
              <a:rPr b="1" dirty="0">
                <a:solidFill>
                  <a:srgbClr val="007020"/>
                </a:solidFill>
                <a:latin typeface="Courier"/>
              </a:rPr>
              <a:t>not</a:t>
            </a:r>
            <a:r>
              <a:rPr dirty="0">
                <a:latin typeface="Courier"/>
              </a:rPr>
              <a:t> </a:t>
            </a:r>
            <a:r>
              <a:rPr dirty="0" err="1">
                <a:latin typeface="Courier"/>
              </a:rPr>
              <a:t>Is_Full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666666"/>
                </a:solidFill>
                <a:latin typeface="Courier"/>
              </a:rPr>
              <a:t>(</a:t>
            </a:r>
            <a:r>
              <a:rPr dirty="0">
                <a:latin typeface="Courier"/>
              </a:rPr>
              <a:t>S</a:t>
            </a:r>
            <a:r>
              <a:rPr dirty="0">
                <a:solidFill>
                  <a:srgbClr val="666666"/>
                </a:solidFill>
                <a:latin typeface="Courier"/>
              </a:rPr>
              <a:t>))</a:t>
            </a:r>
            <a:r>
              <a:rPr dirty="0">
                <a:latin typeface="Courier"/>
              </a:rPr>
              <a:t>; </a:t>
            </a:r>
            <a:r>
              <a:rPr i="1" dirty="0">
                <a:solidFill>
                  <a:srgbClr val="60A0B0"/>
                </a:solidFill>
                <a:latin typeface="Courier"/>
              </a:rPr>
              <a:t>-- entry condition</a:t>
            </a:r>
            <a:br>
              <a:rPr dirty="0"/>
            </a:br>
            <a:r>
              <a:rPr dirty="0">
                <a:latin typeface="Courier"/>
              </a:rPr>
              <a:t>   [</a:t>
            </a:r>
            <a:r>
              <a:rPr dirty="0">
                <a:solidFill>
                  <a:srgbClr val="666666"/>
                </a:solidFill>
                <a:latin typeface="Courier"/>
              </a:rPr>
              <a:t>...</a:t>
            </a:r>
            <a:r>
              <a:rPr dirty="0">
                <a:latin typeface="Courier"/>
              </a:rPr>
              <a:t>]</a:t>
            </a:r>
            <a:br>
              <a:rPr dirty="0"/>
            </a:br>
            <a:r>
              <a:rPr dirty="0">
                <a:latin typeface="Courier"/>
              </a:rPr>
              <a:t>   </a:t>
            </a:r>
            <a:r>
              <a:rPr b="1" dirty="0">
                <a:solidFill>
                  <a:srgbClr val="007020"/>
                </a:solidFill>
                <a:latin typeface="Courier"/>
              </a:rPr>
              <a:t>pragma</a:t>
            </a:r>
            <a:r>
              <a:rPr dirty="0">
                <a:latin typeface="Courier"/>
              </a:rPr>
              <a:t> Assert </a:t>
            </a:r>
            <a:r>
              <a:rPr dirty="0">
                <a:solidFill>
                  <a:srgbClr val="666666"/>
                </a:solidFill>
                <a:latin typeface="Courier"/>
              </a:rPr>
              <a:t>(</a:t>
            </a:r>
            <a:r>
              <a:rPr dirty="0">
                <a:latin typeface="Courier"/>
              </a:rPr>
              <a:t>Length </a:t>
            </a:r>
            <a:r>
              <a:rPr dirty="0">
                <a:solidFill>
                  <a:srgbClr val="666666"/>
                </a:solidFill>
                <a:latin typeface="Courier"/>
              </a:rPr>
              <a:t>(</a:t>
            </a:r>
            <a:r>
              <a:rPr dirty="0">
                <a:latin typeface="Courier"/>
              </a:rPr>
              <a:t>S</a:t>
            </a:r>
            <a:r>
              <a:rPr dirty="0">
                <a:solidFill>
                  <a:srgbClr val="666666"/>
                </a:solidFill>
                <a:latin typeface="Courier"/>
              </a:rPr>
              <a:t>)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666666"/>
                </a:solidFill>
                <a:latin typeface="Courier"/>
              </a:rPr>
              <a:t>=</a:t>
            </a:r>
            <a:r>
              <a:rPr dirty="0">
                <a:latin typeface="Courier"/>
              </a:rPr>
              <a:t> </a:t>
            </a:r>
            <a:r>
              <a:rPr dirty="0" err="1">
                <a:latin typeface="Courier"/>
              </a:rPr>
              <a:t>Entry_Length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666666"/>
                </a:solidFill>
                <a:latin typeface="Courier"/>
              </a:rPr>
              <a:t>+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40A070"/>
                </a:solidFill>
                <a:latin typeface="Courier"/>
              </a:rPr>
              <a:t>1</a:t>
            </a:r>
            <a:r>
              <a:rPr dirty="0">
                <a:solidFill>
                  <a:srgbClr val="666666"/>
                </a:solidFill>
                <a:latin typeface="Courier"/>
              </a:rPr>
              <a:t>)</a:t>
            </a:r>
            <a:r>
              <a:rPr dirty="0">
                <a:latin typeface="Courier"/>
              </a:rPr>
              <a:t>; </a:t>
            </a:r>
            <a:r>
              <a:rPr i="1" dirty="0">
                <a:solidFill>
                  <a:srgbClr val="60A0B0"/>
                </a:solidFill>
                <a:latin typeface="Courier"/>
              </a:rPr>
              <a:t>-- exit condition</a:t>
            </a:r>
            <a:br>
              <a:rPr dirty="0"/>
            </a:br>
            <a:r>
              <a:rPr b="1" dirty="0">
                <a:solidFill>
                  <a:srgbClr val="007020"/>
                </a:solidFill>
                <a:latin typeface="Courier"/>
              </a:rPr>
              <a:t>end</a:t>
            </a:r>
            <a:r>
              <a:rPr dirty="0">
                <a:latin typeface="Courier"/>
              </a:rPr>
              <a:t> Push;</a:t>
            </a:r>
          </a:p>
          <a:p>
            <a:pPr lvl="0"/>
            <a:r>
              <a:rPr dirty="0"/>
              <a:t>Subprogram contracts are an </a:t>
            </a:r>
            <a:r>
              <a:rPr b="1" dirty="0"/>
              <a:t>assertion</a:t>
            </a:r>
            <a:r>
              <a:rPr dirty="0"/>
              <a:t> mechanism</a:t>
            </a:r>
          </a:p>
          <a:p>
            <a:pPr lvl="1"/>
            <a:r>
              <a:rPr b="1" dirty="0"/>
              <a:t>Not</a:t>
            </a:r>
            <a:r>
              <a:rPr dirty="0"/>
              <a:t> a drop-in replacement for all defensive code</a:t>
            </a:r>
          </a:p>
          <a:p>
            <a:pPr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b="1" dirty="0">
                <a:solidFill>
                  <a:srgbClr val="007020"/>
                </a:solidFill>
                <a:latin typeface="Courier"/>
              </a:rPr>
              <a:t>procedure</a:t>
            </a:r>
            <a:r>
              <a:rPr dirty="0">
                <a:latin typeface="Courier"/>
              </a:rPr>
              <a:t> </a:t>
            </a:r>
            <a:r>
              <a:rPr dirty="0" err="1">
                <a:latin typeface="Courier"/>
              </a:rPr>
              <a:t>Force_Acquire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666666"/>
                </a:solidFill>
                <a:latin typeface="Courier"/>
              </a:rPr>
              <a:t>(</a:t>
            </a:r>
            <a:r>
              <a:rPr dirty="0">
                <a:latin typeface="Courier"/>
              </a:rPr>
              <a:t>P </a:t>
            </a:r>
            <a:r>
              <a:rPr dirty="0">
                <a:solidFill>
                  <a:srgbClr val="666666"/>
                </a:solidFill>
                <a:latin typeface="Courier"/>
              </a:rPr>
              <a:t>:</a:t>
            </a:r>
            <a:r>
              <a:rPr dirty="0">
                <a:latin typeface="Courier"/>
              </a:rPr>
              <a:t> Peripheral</a:t>
            </a:r>
            <a:r>
              <a:rPr dirty="0">
                <a:solidFill>
                  <a:srgbClr val="666666"/>
                </a:solidFill>
                <a:latin typeface="Courier"/>
              </a:rPr>
              <a:t>)</a:t>
            </a:r>
            <a:r>
              <a:rPr dirty="0">
                <a:latin typeface="Courier"/>
              </a:rPr>
              <a:t> </a:t>
            </a:r>
            <a:r>
              <a:rPr b="1" dirty="0">
                <a:solidFill>
                  <a:srgbClr val="007020"/>
                </a:solidFill>
                <a:latin typeface="Courier"/>
              </a:rPr>
              <a:t>is</a:t>
            </a:r>
            <a:br>
              <a:rPr dirty="0"/>
            </a:br>
            <a:r>
              <a:rPr b="1" dirty="0">
                <a:solidFill>
                  <a:srgbClr val="007020"/>
                </a:solidFill>
                <a:latin typeface="Courier"/>
              </a:rPr>
              <a:t>begin</a:t>
            </a:r>
            <a:br>
              <a:rPr dirty="0"/>
            </a:br>
            <a:r>
              <a:rPr dirty="0">
                <a:latin typeface="Courier"/>
              </a:rPr>
              <a:t>   </a:t>
            </a:r>
            <a:r>
              <a:rPr b="1" dirty="0">
                <a:solidFill>
                  <a:srgbClr val="007020"/>
                </a:solidFill>
                <a:latin typeface="Courier"/>
              </a:rPr>
              <a:t>if</a:t>
            </a:r>
            <a:r>
              <a:rPr dirty="0">
                <a:latin typeface="Courier"/>
              </a:rPr>
              <a:t> </a:t>
            </a:r>
            <a:r>
              <a:rPr b="1" dirty="0">
                <a:solidFill>
                  <a:srgbClr val="007020"/>
                </a:solidFill>
                <a:latin typeface="Courier"/>
              </a:rPr>
              <a:t>not</a:t>
            </a:r>
            <a:r>
              <a:rPr dirty="0">
                <a:latin typeface="Courier"/>
              </a:rPr>
              <a:t> Available </a:t>
            </a:r>
            <a:r>
              <a:rPr dirty="0">
                <a:solidFill>
                  <a:srgbClr val="666666"/>
                </a:solidFill>
                <a:latin typeface="Courier"/>
              </a:rPr>
              <a:t>(</a:t>
            </a:r>
            <a:r>
              <a:rPr dirty="0">
                <a:latin typeface="Courier"/>
              </a:rPr>
              <a:t>P</a:t>
            </a:r>
            <a:r>
              <a:rPr dirty="0">
                <a:solidFill>
                  <a:srgbClr val="666666"/>
                </a:solidFill>
                <a:latin typeface="Courier"/>
              </a:rPr>
              <a:t>)</a:t>
            </a:r>
            <a:r>
              <a:rPr dirty="0">
                <a:latin typeface="Courier"/>
              </a:rPr>
              <a:t> </a:t>
            </a:r>
            <a:r>
              <a:rPr b="1" dirty="0">
                <a:solidFill>
                  <a:srgbClr val="007020"/>
                </a:solidFill>
                <a:latin typeface="Courier"/>
              </a:rPr>
              <a:t>then</a:t>
            </a:r>
            <a:br>
              <a:rPr dirty="0"/>
            </a:br>
            <a:r>
              <a:rPr dirty="0">
                <a:latin typeface="Courier"/>
              </a:rPr>
              <a:t>      </a:t>
            </a:r>
            <a:r>
              <a:rPr i="1" dirty="0">
                <a:solidFill>
                  <a:srgbClr val="60A0B0"/>
                </a:solidFill>
                <a:latin typeface="Courier"/>
              </a:rPr>
              <a:t>-- Corrective action</a:t>
            </a:r>
            <a:br>
              <a:rPr dirty="0"/>
            </a:br>
            <a:r>
              <a:rPr dirty="0">
                <a:latin typeface="Courier"/>
              </a:rPr>
              <a:t>      </a:t>
            </a:r>
            <a:r>
              <a:rPr dirty="0" err="1">
                <a:latin typeface="Courier"/>
              </a:rPr>
              <a:t>Force_Release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666666"/>
                </a:solidFill>
                <a:latin typeface="Courier"/>
              </a:rPr>
              <a:t>(</a:t>
            </a:r>
            <a:r>
              <a:rPr dirty="0">
                <a:latin typeface="Courier"/>
              </a:rPr>
              <a:t>P</a:t>
            </a:r>
            <a:r>
              <a:rPr dirty="0">
                <a:solidFill>
                  <a:srgbClr val="666666"/>
                </a:solidFill>
                <a:latin typeface="Courier"/>
              </a:rPr>
              <a:t>)</a:t>
            </a:r>
            <a:r>
              <a:rPr dirty="0">
                <a:latin typeface="Courier"/>
              </a:rPr>
              <a:t>;</a:t>
            </a:r>
            <a:br>
              <a:rPr dirty="0"/>
            </a:br>
            <a:r>
              <a:rPr dirty="0">
                <a:latin typeface="Courier"/>
              </a:rPr>
              <a:t>      </a:t>
            </a:r>
            <a:r>
              <a:rPr b="1" dirty="0">
                <a:solidFill>
                  <a:srgbClr val="007020"/>
                </a:solidFill>
                <a:latin typeface="Courier"/>
              </a:rPr>
              <a:t>pragma</a:t>
            </a:r>
            <a:r>
              <a:rPr dirty="0">
                <a:latin typeface="Courier"/>
              </a:rPr>
              <a:t> Assert </a:t>
            </a:r>
            <a:r>
              <a:rPr dirty="0">
                <a:solidFill>
                  <a:srgbClr val="666666"/>
                </a:solidFill>
                <a:latin typeface="Courier"/>
              </a:rPr>
              <a:t>(</a:t>
            </a:r>
            <a:r>
              <a:rPr dirty="0">
                <a:latin typeface="Courier"/>
              </a:rPr>
              <a:t>Available </a:t>
            </a:r>
            <a:r>
              <a:rPr dirty="0">
                <a:solidFill>
                  <a:srgbClr val="666666"/>
                </a:solidFill>
                <a:latin typeface="Courier"/>
              </a:rPr>
              <a:t>(</a:t>
            </a:r>
            <a:r>
              <a:rPr dirty="0">
                <a:latin typeface="Courier"/>
              </a:rPr>
              <a:t>P</a:t>
            </a:r>
            <a:r>
              <a:rPr dirty="0">
                <a:solidFill>
                  <a:srgbClr val="666666"/>
                </a:solidFill>
                <a:latin typeface="Courier"/>
              </a:rPr>
              <a:t>))</a:t>
            </a:r>
            <a:r>
              <a:rPr dirty="0">
                <a:latin typeface="Courier"/>
              </a:rPr>
              <a:t>;</a:t>
            </a:r>
            <a:br>
              <a:rPr dirty="0"/>
            </a:br>
            <a:r>
              <a:rPr dirty="0">
                <a:latin typeface="Courier"/>
              </a:rPr>
              <a:t>   </a:t>
            </a:r>
            <a:r>
              <a:rPr b="1" dirty="0">
                <a:solidFill>
                  <a:srgbClr val="007020"/>
                </a:solidFill>
                <a:latin typeface="Courier"/>
              </a:rPr>
              <a:t>end if</a:t>
            </a:r>
            <a:r>
              <a:rPr dirty="0">
                <a:latin typeface="Courier"/>
              </a:rPr>
              <a:t>;</a:t>
            </a:r>
            <a:br>
              <a:rPr dirty="0"/>
            </a:br>
            <a:r>
              <a:rPr dirty="0">
                <a:latin typeface="Courier"/>
              </a:rPr>
              <a:t>   Acquire </a:t>
            </a:r>
            <a:r>
              <a:rPr dirty="0">
                <a:solidFill>
                  <a:srgbClr val="666666"/>
                </a:solidFill>
                <a:latin typeface="Courier"/>
              </a:rPr>
              <a:t>(</a:t>
            </a:r>
            <a:r>
              <a:rPr dirty="0">
                <a:latin typeface="Courier"/>
              </a:rPr>
              <a:t>P</a:t>
            </a:r>
            <a:r>
              <a:rPr dirty="0">
                <a:solidFill>
                  <a:srgbClr val="666666"/>
                </a:solidFill>
                <a:latin typeface="Courier"/>
              </a:rPr>
              <a:t>)</a:t>
            </a:r>
            <a:r>
              <a:rPr dirty="0">
                <a:latin typeface="Courier"/>
              </a:rPr>
              <a:t>;</a:t>
            </a:r>
            <a:br>
              <a:rPr dirty="0"/>
            </a:br>
            <a:r>
              <a:rPr b="1" dirty="0">
                <a:solidFill>
                  <a:srgbClr val="007020"/>
                </a:solidFill>
                <a:latin typeface="Courier"/>
              </a:rPr>
              <a:t>end</a:t>
            </a:r>
            <a:r>
              <a:rPr dirty="0">
                <a:latin typeface="Courier"/>
              </a:rPr>
              <a:t>;</a:t>
            </a:r>
          </a:p>
        </p:txBody>
      </p:sp>
      <p:sp>
        <p:nvSpPr>
          <p:cNvPr id="12" name="Google Shape;58;p4">
            <a:extLst>
              <a:ext uri="{FF2B5EF4-FFF2-40B4-BE49-F238E27FC236}">
                <a16:creationId xmlns:a16="http://schemas.microsoft.com/office/drawing/2014/main" id="{45977752-279C-C3C7-A0B9-8D2ABCF772A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0445262" y="6236695"/>
            <a:ext cx="9085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89</a:t>
            </a:fld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32823-BD47-C67B-B783-950BA1B6EB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 marL="0" lvl="0" indent="0">
              <a:buNone/>
            </a:pPr>
            <a:r>
              <a:t>Basic Types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4592DE-160B-BC36-5553-A06DD946578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32823-BD47-C67B-B783-950BA1B6E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8634" y="1709739"/>
            <a:ext cx="9968815" cy="2409460"/>
          </a:xfrm>
          <a:prstGeom prst="rect">
            <a:avLst/>
          </a:prstGeom>
        </p:spPr>
        <p:txBody>
          <a:bodyPr/>
          <a:lstStyle/>
          <a:p>
            <a:pPr marL="0" lvl="0" indent="0">
              <a:buNone/>
            </a:pPr>
            <a:r>
              <a:t>Preconditions and Postconditions</a:t>
            </a: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151A8-36F8-5058-BA25-E0F735499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1262" y="118037"/>
            <a:ext cx="10052538" cy="1246530"/>
          </a:xfrm>
          <a:prstGeom prst="rect">
            <a:avLst/>
          </a:prstGeom>
        </p:spPr>
        <p:txBody>
          <a:bodyPr/>
          <a:lstStyle/>
          <a:p>
            <a:pPr marL="0" lvl="0" indent="0">
              <a:buNone/>
            </a:pPr>
            <a:r>
              <a:t>Subprogram-based Assertions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6B7B2E-300D-9A35-45B6-BACE44EE5D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b="1" dirty="0"/>
              <a:t>Explicit</a:t>
            </a:r>
            <a:r>
              <a:rPr dirty="0"/>
              <a:t> part of a subprogram's </a:t>
            </a:r>
            <a:r>
              <a:rPr b="1" dirty="0"/>
              <a:t>specification</a:t>
            </a:r>
          </a:p>
          <a:p>
            <a:pPr lvl="1"/>
            <a:r>
              <a:rPr dirty="0"/>
              <a:t>Unlike defensive code</a:t>
            </a:r>
          </a:p>
          <a:p>
            <a:pPr lvl="0"/>
            <a:r>
              <a:rPr lang="en-US" i="1" dirty="0">
                <a:solidFill>
                  <a:schemeClr val="accent1"/>
                </a:solidFill>
              </a:rPr>
              <a:t>Precondition</a:t>
            </a:r>
            <a:endParaRPr dirty="0"/>
          </a:p>
          <a:p>
            <a:pPr lvl="1"/>
            <a:r>
              <a:rPr dirty="0"/>
              <a:t>Assertion expected to hold </a:t>
            </a:r>
            <a:r>
              <a:rPr b="1" dirty="0"/>
              <a:t>prior to</a:t>
            </a:r>
            <a:r>
              <a:rPr dirty="0"/>
              <a:t> subprogram call</a:t>
            </a:r>
          </a:p>
          <a:p>
            <a:pPr lvl="0"/>
            <a:r>
              <a:rPr lang="en-US" i="1" dirty="0">
                <a:solidFill>
                  <a:schemeClr val="accent1"/>
                </a:solidFill>
              </a:rPr>
              <a:t>Postcondition</a:t>
            </a:r>
            <a:endParaRPr dirty="0"/>
          </a:p>
          <a:p>
            <a:pPr lvl="1"/>
            <a:r>
              <a:rPr dirty="0"/>
              <a:t>Assertion expected to hold </a:t>
            </a:r>
            <a:r>
              <a:rPr b="1" dirty="0"/>
              <a:t>after</a:t>
            </a:r>
            <a:r>
              <a:rPr dirty="0"/>
              <a:t> subprogram return</a:t>
            </a:r>
          </a:p>
          <a:p>
            <a:pPr lvl="0"/>
            <a:r>
              <a:rPr dirty="0"/>
              <a:t>Requirements and guarantees on both supplier and client</a:t>
            </a:r>
          </a:p>
          <a:p>
            <a:pPr lvl="0"/>
            <a:r>
              <a:rPr dirty="0"/>
              <a:t>Syntax uses </a:t>
            </a:r>
            <a:r>
              <a:rPr b="1" dirty="0"/>
              <a:t>aspects</a:t>
            </a:r>
          </a:p>
          <a:p>
            <a:pPr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b="1" dirty="0">
                <a:solidFill>
                  <a:srgbClr val="007020"/>
                </a:solidFill>
                <a:latin typeface="Courier"/>
              </a:rPr>
              <a:t>procedure</a:t>
            </a:r>
            <a:r>
              <a:rPr dirty="0">
                <a:latin typeface="Courier"/>
              </a:rPr>
              <a:t> Push </a:t>
            </a:r>
            <a:r>
              <a:rPr dirty="0">
                <a:solidFill>
                  <a:srgbClr val="666666"/>
                </a:solidFill>
                <a:latin typeface="Courier"/>
              </a:rPr>
              <a:t>(</a:t>
            </a:r>
            <a:r>
              <a:rPr dirty="0">
                <a:latin typeface="Courier"/>
              </a:rPr>
              <a:t>This </a:t>
            </a:r>
            <a:r>
              <a:rPr dirty="0">
                <a:solidFill>
                  <a:srgbClr val="666666"/>
                </a:solidFill>
                <a:latin typeface="Courier"/>
              </a:rPr>
              <a:t>:</a:t>
            </a:r>
            <a:r>
              <a:rPr dirty="0">
                <a:latin typeface="Courier"/>
              </a:rPr>
              <a:t> </a:t>
            </a:r>
            <a:r>
              <a:rPr b="1" dirty="0">
                <a:solidFill>
                  <a:srgbClr val="007020"/>
                </a:solidFill>
                <a:latin typeface="Courier"/>
              </a:rPr>
              <a:t>in</a:t>
            </a:r>
            <a:r>
              <a:rPr dirty="0">
                <a:latin typeface="Courier"/>
              </a:rPr>
              <a:t> </a:t>
            </a:r>
            <a:r>
              <a:rPr b="1" dirty="0">
                <a:solidFill>
                  <a:srgbClr val="007020"/>
                </a:solidFill>
                <a:latin typeface="Courier"/>
              </a:rPr>
              <a:t>out</a:t>
            </a:r>
            <a:r>
              <a:rPr dirty="0">
                <a:latin typeface="Courier"/>
              </a:rPr>
              <a:t> </a:t>
            </a:r>
            <a:r>
              <a:rPr dirty="0" err="1">
                <a:latin typeface="Courier"/>
              </a:rPr>
              <a:t>Stack_T</a:t>
            </a:r>
            <a:r>
              <a:rPr dirty="0">
                <a:latin typeface="Courier"/>
              </a:rPr>
              <a:t>;</a:t>
            </a:r>
            <a:br>
              <a:rPr dirty="0"/>
            </a:br>
            <a:r>
              <a:rPr dirty="0">
                <a:latin typeface="Courier"/>
              </a:rPr>
              <a:t>                Value </a:t>
            </a:r>
            <a:r>
              <a:rPr dirty="0">
                <a:solidFill>
                  <a:srgbClr val="666666"/>
                </a:solidFill>
                <a:latin typeface="Courier"/>
              </a:rPr>
              <a:t>:</a:t>
            </a:r>
            <a:r>
              <a:rPr dirty="0">
                <a:latin typeface="Courier"/>
              </a:rPr>
              <a:t> </a:t>
            </a:r>
            <a:r>
              <a:rPr dirty="0" err="1">
                <a:latin typeface="Courier"/>
              </a:rPr>
              <a:t>Content_T</a:t>
            </a:r>
            <a:r>
              <a:rPr dirty="0">
                <a:solidFill>
                  <a:srgbClr val="666666"/>
                </a:solidFill>
                <a:latin typeface="Courier"/>
              </a:rPr>
              <a:t>)</a:t>
            </a:r>
            <a:br>
              <a:rPr dirty="0"/>
            </a:br>
            <a:r>
              <a:rPr dirty="0">
                <a:latin typeface="Courier"/>
              </a:rPr>
              <a:t>  </a:t>
            </a:r>
            <a:r>
              <a:rPr b="1" dirty="0">
                <a:solidFill>
                  <a:srgbClr val="007020"/>
                </a:solidFill>
                <a:latin typeface="Courier"/>
              </a:rPr>
              <a:t>with</a:t>
            </a:r>
            <a:r>
              <a:rPr dirty="0">
                <a:latin typeface="Courier"/>
              </a:rPr>
              <a:t> Pre  </a:t>
            </a:r>
            <a:r>
              <a:rPr dirty="0">
                <a:solidFill>
                  <a:srgbClr val="666666"/>
                </a:solidFill>
                <a:latin typeface="Courier"/>
              </a:rPr>
              <a:t>=&gt;</a:t>
            </a:r>
            <a:r>
              <a:rPr dirty="0">
                <a:latin typeface="Courier"/>
              </a:rPr>
              <a:t> </a:t>
            </a:r>
            <a:r>
              <a:rPr b="1" dirty="0">
                <a:solidFill>
                  <a:srgbClr val="007020"/>
                </a:solidFill>
                <a:latin typeface="Courier"/>
              </a:rPr>
              <a:t>not</a:t>
            </a:r>
            <a:r>
              <a:rPr dirty="0">
                <a:latin typeface="Courier"/>
              </a:rPr>
              <a:t> Full </a:t>
            </a:r>
            <a:r>
              <a:rPr dirty="0">
                <a:solidFill>
                  <a:srgbClr val="666666"/>
                </a:solidFill>
                <a:latin typeface="Courier"/>
              </a:rPr>
              <a:t>(</a:t>
            </a:r>
            <a:r>
              <a:rPr dirty="0">
                <a:latin typeface="Courier"/>
              </a:rPr>
              <a:t>This</a:t>
            </a:r>
            <a:r>
              <a:rPr dirty="0">
                <a:solidFill>
                  <a:srgbClr val="666666"/>
                </a:solidFill>
                <a:latin typeface="Courier"/>
              </a:rPr>
              <a:t>),</a:t>
            </a:r>
            <a:br>
              <a:rPr dirty="0"/>
            </a:br>
            <a:r>
              <a:rPr dirty="0">
                <a:latin typeface="Courier"/>
              </a:rPr>
              <a:t>       Post </a:t>
            </a:r>
            <a:r>
              <a:rPr dirty="0">
                <a:solidFill>
                  <a:srgbClr val="666666"/>
                </a:solidFill>
                <a:latin typeface="Courier"/>
              </a:rPr>
              <a:t>=&gt;</a:t>
            </a:r>
            <a:r>
              <a:rPr dirty="0">
                <a:latin typeface="Courier"/>
              </a:rPr>
              <a:t> </a:t>
            </a:r>
            <a:r>
              <a:rPr b="1" dirty="0">
                <a:solidFill>
                  <a:srgbClr val="007020"/>
                </a:solidFill>
                <a:latin typeface="Courier"/>
              </a:rPr>
              <a:t>not</a:t>
            </a:r>
            <a:r>
              <a:rPr dirty="0">
                <a:latin typeface="Courier"/>
              </a:rPr>
              <a:t> Empty </a:t>
            </a:r>
            <a:r>
              <a:rPr dirty="0">
                <a:solidFill>
                  <a:srgbClr val="666666"/>
                </a:solidFill>
                <a:latin typeface="Courier"/>
              </a:rPr>
              <a:t>(</a:t>
            </a:r>
            <a:r>
              <a:rPr dirty="0">
                <a:latin typeface="Courier"/>
              </a:rPr>
              <a:t>This</a:t>
            </a:r>
            <a:r>
              <a:rPr dirty="0">
                <a:solidFill>
                  <a:srgbClr val="666666"/>
                </a:solidFill>
                <a:latin typeface="Courier"/>
              </a:rPr>
              <a:t>)</a:t>
            </a:r>
            <a:br>
              <a:rPr dirty="0"/>
            </a:br>
            <a:r>
              <a:rPr dirty="0">
                <a:latin typeface="Courier"/>
              </a:rPr>
              <a:t>               </a:t>
            </a:r>
            <a:r>
              <a:rPr b="1" dirty="0">
                <a:solidFill>
                  <a:srgbClr val="007020"/>
                </a:solidFill>
                <a:latin typeface="Courier"/>
              </a:rPr>
              <a:t>and</a:t>
            </a:r>
            <a:r>
              <a:rPr dirty="0">
                <a:latin typeface="Courier"/>
              </a:rPr>
              <a:t> Top </a:t>
            </a:r>
            <a:r>
              <a:rPr dirty="0">
                <a:solidFill>
                  <a:srgbClr val="666666"/>
                </a:solidFill>
                <a:latin typeface="Courier"/>
              </a:rPr>
              <a:t>(</a:t>
            </a:r>
            <a:r>
              <a:rPr dirty="0">
                <a:latin typeface="Courier"/>
              </a:rPr>
              <a:t>This</a:t>
            </a:r>
            <a:r>
              <a:rPr dirty="0">
                <a:solidFill>
                  <a:srgbClr val="666666"/>
                </a:solidFill>
                <a:latin typeface="Courier"/>
              </a:rPr>
              <a:t>)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666666"/>
                </a:solidFill>
                <a:latin typeface="Courier"/>
              </a:rPr>
              <a:t>=</a:t>
            </a:r>
            <a:r>
              <a:rPr dirty="0">
                <a:latin typeface="Courier"/>
              </a:rPr>
              <a:t> Value;</a:t>
            </a:r>
          </a:p>
        </p:txBody>
      </p:sp>
      <p:sp>
        <p:nvSpPr>
          <p:cNvPr id="12" name="Google Shape;58;p4">
            <a:extLst>
              <a:ext uri="{FF2B5EF4-FFF2-40B4-BE49-F238E27FC236}">
                <a16:creationId xmlns:a16="http://schemas.microsoft.com/office/drawing/2014/main" id="{45977752-279C-C3C7-A0B9-8D2ABCF772A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0445262" y="6236695"/>
            <a:ext cx="9085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91</a:t>
            </a:fld>
            <a:endParaRPr lang="en-US" dirty="0"/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151A8-36F8-5058-BA25-E0F735499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1262" y="118037"/>
            <a:ext cx="10052538" cy="1246530"/>
          </a:xfrm>
          <a:prstGeom prst="rect">
            <a:avLst/>
          </a:prstGeom>
        </p:spPr>
        <p:txBody>
          <a:bodyPr/>
          <a:lstStyle/>
          <a:p>
            <a:pPr marL="0" lvl="0" indent="0">
              <a:buNone/>
            </a:pPr>
            <a:r>
              <a:rPr dirty="0"/>
              <a:t>Postcondition </a:t>
            </a:r>
            <a:r>
              <a:rPr lang="en-US" dirty="0">
                <a:latin typeface="Courier"/>
              </a:rPr>
              <a:t>'Old</a:t>
            </a:r>
            <a:r>
              <a:rPr dirty="0"/>
              <a:t> Attribute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6B7B2E-300D-9A35-45B6-BACE44EE5D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dirty="0"/>
              <a:t>Values as they were just before the call</a:t>
            </a:r>
          </a:p>
          <a:p>
            <a:pPr lvl="0"/>
            <a:r>
              <a:rPr dirty="0"/>
              <a:t>Uses language-defined attribute </a:t>
            </a:r>
            <a:r>
              <a:rPr dirty="0">
                <a:latin typeface="Courier"/>
              </a:rPr>
              <a:t>'Old</a:t>
            </a:r>
          </a:p>
          <a:p>
            <a:pPr lvl="1"/>
            <a:r>
              <a:rPr dirty="0"/>
              <a:t>Can be applied to most any visible object</a:t>
            </a:r>
          </a:p>
          <a:p>
            <a:pPr lvl="2"/>
            <a:r>
              <a:rPr dirty="0">
                <a:latin typeface="Courier"/>
              </a:rPr>
              <a:t>limited</a:t>
            </a:r>
            <a:r>
              <a:rPr dirty="0"/>
              <a:t> types are forbidden</a:t>
            </a:r>
          </a:p>
          <a:p>
            <a:pPr lvl="2"/>
            <a:r>
              <a:rPr dirty="0"/>
              <a:t>May be expensive</a:t>
            </a:r>
          </a:p>
          <a:p>
            <a:pPr lvl="1"/>
            <a:r>
              <a:rPr dirty="0"/>
              <a:t>Expression can be </a:t>
            </a:r>
            <a:r>
              <a:rPr b="1" dirty="0"/>
              <a:t>arbitrary</a:t>
            </a:r>
          </a:p>
          <a:p>
            <a:pPr lvl="2"/>
            <a:r>
              <a:rPr dirty="0"/>
              <a:t>Typically </a:t>
            </a:r>
            <a:r>
              <a:rPr dirty="0">
                <a:latin typeface="Courier"/>
              </a:rPr>
              <a:t>out</a:t>
            </a:r>
            <a:r>
              <a:rPr dirty="0"/>
              <a:t>, </a:t>
            </a:r>
            <a:r>
              <a:rPr dirty="0">
                <a:latin typeface="Courier"/>
              </a:rPr>
              <a:t>in out</a:t>
            </a:r>
            <a:r>
              <a:rPr dirty="0"/>
              <a:t> parameters and </a:t>
            </a:r>
            <a:r>
              <a:rPr dirty="0" err="1"/>
              <a:t>globals</a:t>
            </a:r>
            <a:endParaRPr dirty="0"/>
          </a:p>
          <a:p>
            <a:pPr lvl="1" indent="0">
              <a:buNone/>
            </a:pPr>
            <a:r>
              <a:rPr b="1" dirty="0">
                <a:solidFill>
                  <a:srgbClr val="007020"/>
                </a:solidFill>
                <a:latin typeface="Courier"/>
              </a:rPr>
              <a:t>procedure</a:t>
            </a:r>
            <a:r>
              <a:rPr dirty="0">
                <a:latin typeface="Courier"/>
              </a:rPr>
              <a:t> Increment </a:t>
            </a:r>
            <a:r>
              <a:rPr dirty="0">
                <a:solidFill>
                  <a:srgbClr val="666666"/>
                </a:solidFill>
                <a:latin typeface="Courier"/>
              </a:rPr>
              <a:t>(</a:t>
            </a:r>
            <a:r>
              <a:rPr dirty="0">
                <a:latin typeface="Courier"/>
              </a:rPr>
              <a:t>This </a:t>
            </a:r>
            <a:r>
              <a:rPr dirty="0">
                <a:solidFill>
                  <a:srgbClr val="666666"/>
                </a:solidFill>
                <a:latin typeface="Courier"/>
              </a:rPr>
              <a:t>:</a:t>
            </a:r>
            <a:r>
              <a:rPr dirty="0">
                <a:latin typeface="Courier"/>
              </a:rPr>
              <a:t> </a:t>
            </a:r>
            <a:r>
              <a:rPr b="1" dirty="0">
                <a:solidFill>
                  <a:srgbClr val="007020"/>
                </a:solidFill>
                <a:latin typeface="Courier"/>
              </a:rPr>
              <a:t>in</a:t>
            </a:r>
            <a:r>
              <a:rPr dirty="0">
                <a:latin typeface="Courier"/>
              </a:rPr>
              <a:t> </a:t>
            </a:r>
            <a:r>
              <a:rPr b="1" dirty="0">
                <a:solidFill>
                  <a:srgbClr val="007020"/>
                </a:solidFill>
                <a:latin typeface="Courier"/>
              </a:rPr>
              <a:t>out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902000"/>
                </a:solidFill>
                <a:latin typeface="Courier"/>
              </a:rPr>
              <a:t>Integer</a:t>
            </a:r>
            <a:r>
              <a:rPr dirty="0">
                <a:solidFill>
                  <a:srgbClr val="666666"/>
                </a:solidFill>
                <a:latin typeface="Courier"/>
              </a:rPr>
              <a:t>)</a:t>
            </a:r>
            <a:r>
              <a:rPr dirty="0">
                <a:latin typeface="Courier"/>
              </a:rPr>
              <a:t> </a:t>
            </a:r>
            <a:r>
              <a:rPr b="1" dirty="0">
                <a:solidFill>
                  <a:srgbClr val="007020"/>
                </a:solidFill>
                <a:latin typeface="Courier"/>
              </a:rPr>
              <a:t>with</a:t>
            </a:r>
            <a:br>
              <a:rPr dirty="0"/>
            </a:br>
            <a:r>
              <a:rPr dirty="0">
                <a:latin typeface="Courier"/>
              </a:rPr>
              <a:t>    Pre  </a:t>
            </a:r>
            <a:r>
              <a:rPr dirty="0">
                <a:solidFill>
                  <a:srgbClr val="666666"/>
                </a:solidFill>
                <a:latin typeface="Courier"/>
              </a:rPr>
              <a:t>=&gt;</a:t>
            </a:r>
            <a:r>
              <a:rPr dirty="0">
                <a:latin typeface="Courier"/>
              </a:rPr>
              <a:t> This </a:t>
            </a:r>
            <a:r>
              <a:rPr dirty="0">
                <a:solidFill>
                  <a:srgbClr val="666666"/>
                </a:solidFill>
                <a:latin typeface="Courier"/>
              </a:rPr>
              <a:t>&lt;</a:t>
            </a:r>
            <a:r>
              <a:rPr dirty="0">
                <a:latin typeface="Courier"/>
              </a:rPr>
              <a:t> </a:t>
            </a:r>
            <a:r>
              <a:rPr dirty="0" err="1">
                <a:latin typeface="Courier"/>
              </a:rPr>
              <a:t>Integer'Last</a:t>
            </a:r>
            <a:r>
              <a:rPr dirty="0">
                <a:solidFill>
                  <a:srgbClr val="666666"/>
                </a:solidFill>
                <a:latin typeface="Courier"/>
              </a:rPr>
              <a:t>,</a:t>
            </a:r>
            <a:br>
              <a:rPr dirty="0"/>
            </a:br>
            <a:r>
              <a:rPr dirty="0">
                <a:latin typeface="Courier"/>
              </a:rPr>
              <a:t>    Post </a:t>
            </a:r>
            <a:r>
              <a:rPr dirty="0">
                <a:solidFill>
                  <a:srgbClr val="666666"/>
                </a:solidFill>
                <a:latin typeface="Courier"/>
              </a:rPr>
              <a:t>=&gt;</a:t>
            </a:r>
            <a:r>
              <a:rPr dirty="0">
                <a:latin typeface="Courier"/>
              </a:rPr>
              <a:t> This </a:t>
            </a:r>
            <a:r>
              <a:rPr dirty="0">
                <a:solidFill>
                  <a:srgbClr val="666666"/>
                </a:solidFill>
                <a:latin typeface="Courier"/>
              </a:rPr>
              <a:t>=</a:t>
            </a:r>
            <a:r>
              <a:rPr dirty="0">
                <a:latin typeface="Courier"/>
              </a:rPr>
              <a:t> </a:t>
            </a:r>
            <a:r>
              <a:rPr dirty="0" err="1">
                <a:latin typeface="Courier"/>
              </a:rPr>
              <a:t>This'Old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666666"/>
                </a:solidFill>
                <a:latin typeface="Courier"/>
              </a:rPr>
              <a:t>+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40A070"/>
                </a:solidFill>
                <a:latin typeface="Courier"/>
              </a:rPr>
              <a:t>1</a:t>
            </a:r>
            <a:r>
              <a:rPr dirty="0">
                <a:latin typeface="Courier"/>
              </a:rPr>
              <a:t>;</a:t>
            </a:r>
          </a:p>
        </p:txBody>
      </p:sp>
      <p:sp>
        <p:nvSpPr>
          <p:cNvPr id="12" name="Google Shape;58;p4">
            <a:extLst>
              <a:ext uri="{FF2B5EF4-FFF2-40B4-BE49-F238E27FC236}">
                <a16:creationId xmlns:a16="http://schemas.microsoft.com/office/drawing/2014/main" id="{45977752-279C-C3C7-A0B9-8D2ABCF772A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0445262" y="6236695"/>
            <a:ext cx="9085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92</a:t>
            </a:fld>
            <a:endParaRPr lang="en-US" dirty="0"/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151A8-36F8-5058-BA25-E0F735499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1262" y="118037"/>
            <a:ext cx="10052538" cy="1246530"/>
          </a:xfrm>
          <a:prstGeom prst="rect">
            <a:avLst/>
          </a:prstGeom>
        </p:spPr>
        <p:txBody>
          <a:bodyPr/>
          <a:lstStyle/>
          <a:p>
            <a:pPr marL="0" lvl="0" indent="0">
              <a:buNone/>
            </a:pPr>
            <a:r>
              <a:t>Function Postcondition </a:t>
            </a:r>
            <a:r>
              <a:rPr>
                <a:latin typeface="Courier"/>
              </a:rPr>
              <a:t>'Result</a:t>
            </a:r>
            <a:r>
              <a:t> Attribute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6B7B2E-300D-9A35-45B6-BACE44EE5D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>
                <a:latin typeface="Courier"/>
              </a:rPr>
              <a:t>function</a:t>
            </a:r>
            <a:r>
              <a:t> result can be manipulated with </a:t>
            </a:r>
            <a:r>
              <a:rPr>
                <a:latin typeface="Courier"/>
              </a:rPr>
              <a:t>'Result</a:t>
            </a:r>
          </a:p>
          <a:p>
            <a:pPr lvl="1" indent="0">
              <a:buNone/>
            </a:pPr>
            <a:r>
              <a:rPr b="1">
                <a:solidFill>
                  <a:srgbClr val="007020"/>
                </a:solidFill>
                <a:latin typeface="Courier"/>
              </a:rPr>
              <a:t>function</a:t>
            </a:r>
            <a:r>
              <a:rPr>
                <a:latin typeface="Courier"/>
              </a:rPr>
              <a:t> Greatest_Common_Denominator</a:t>
            </a:r>
            <a:br/>
            <a:r>
              <a:rPr>
                <a:latin typeface="Courier"/>
              </a:rPr>
              <a:t>  </a:t>
            </a:r>
            <a:r>
              <a:rPr>
                <a:solidFill>
                  <a:srgbClr val="666666"/>
                </a:solidFill>
                <a:latin typeface="Courier"/>
              </a:rPr>
              <a:t>(</a:t>
            </a:r>
            <a:r>
              <a:rPr>
                <a:latin typeface="Courier"/>
              </a:rPr>
              <a:t>A</a:t>
            </a:r>
            <a:r>
              <a:rPr>
                <a:solidFill>
                  <a:srgbClr val="666666"/>
                </a:solidFill>
                <a:latin typeface="Courier"/>
              </a:rPr>
              <a:t>,</a:t>
            </a:r>
            <a:r>
              <a:rPr>
                <a:latin typeface="Courier"/>
              </a:rPr>
              <a:t> B </a:t>
            </a:r>
            <a:r>
              <a:rPr>
                <a:solidFill>
                  <a:srgbClr val="666666"/>
                </a:solidFill>
                <a:latin typeface="Courier"/>
              </a:rPr>
              <a:t>: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902000"/>
                </a:solidFill>
                <a:latin typeface="Courier"/>
              </a:rPr>
              <a:t>Integer</a:t>
            </a:r>
            <a:r>
              <a:rPr>
                <a:solidFill>
                  <a:srgbClr val="666666"/>
                </a:solidFill>
                <a:latin typeface="Courier"/>
              </a:rPr>
              <a:t>)</a:t>
            </a:r>
            <a:br/>
            <a:r>
              <a:rPr>
                <a:latin typeface="Courier"/>
              </a:rPr>
              <a:t>  </a:t>
            </a:r>
            <a:r>
              <a:rPr b="1">
                <a:solidFill>
                  <a:srgbClr val="007020"/>
                </a:solidFill>
                <a:latin typeface="Courier"/>
              </a:rPr>
              <a:t>return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902000"/>
                </a:solidFill>
                <a:latin typeface="Courier"/>
              </a:rPr>
              <a:t>Integer</a:t>
            </a:r>
            <a:r>
              <a:rPr>
                <a:latin typeface="Courier"/>
              </a:rPr>
              <a:t> </a:t>
            </a:r>
            <a:r>
              <a:rPr b="1">
                <a:solidFill>
                  <a:srgbClr val="007020"/>
                </a:solidFill>
                <a:latin typeface="Courier"/>
              </a:rPr>
              <a:t>with</a:t>
            </a:r>
            <a:br/>
            <a:r>
              <a:rPr>
                <a:latin typeface="Courier"/>
              </a:rPr>
              <a:t>    Pre  </a:t>
            </a:r>
            <a:r>
              <a:rPr>
                <a:solidFill>
                  <a:srgbClr val="666666"/>
                </a:solidFill>
                <a:latin typeface="Courier"/>
              </a:rPr>
              <a:t>=&gt;</a:t>
            </a:r>
            <a:r>
              <a:rPr>
                <a:latin typeface="Courier"/>
              </a:rPr>
              <a:t>  A </a:t>
            </a:r>
            <a:r>
              <a:rPr>
                <a:solidFill>
                  <a:srgbClr val="666666"/>
                </a:solidFill>
                <a:latin typeface="Courier"/>
              </a:rPr>
              <a:t>&gt;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40A070"/>
                </a:solidFill>
                <a:latin typeface="Courier"/>
              </a:rPr>
              <a:t>0</a:t>
            </a:r>
            <a:r>
              <a:rPr>
                <a:latin typeface="Courier"/>
              </a:rPr>
              <a:t> </a:t>
            </a:r>
            <a:r>
              <a:rPr b="1">
                <a:solidFill>
                  <a:srgbClr val="007020"/>
                </a:solidFill>
                <a:latin typeface="Courier"/>
              </a:rPr>
              <a:t>and</a:t>
            </a:r>
            <a:r>
              <a:rPr>
                <a:latin typeface="Courier"/>
              </a:rPr>
              <a:t> B </a:t>
            </a:r>
            <a:r>
              <a:rPr>
                <a:solidFill>
                  <a:srgbClr val="666666"/>
                </a:solidFill>
                <a:latin typeface="Courier"/>
              </a:rPr>
              <a:t>&gt;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40A070"/>
                </a:solidFill>
                <a:latin typeface="Courier"/>
              </a:rPr>
              <a:t>0</a:t>
            </a:r>
            <a:r>
              <a:rPr>
                <a:solidFill>
                  <a:srgbClr val="666666"/>
                </a:solidFill>
                <a:latin typeface="Courier"/>
              </a:rPr>
              <a:t>,</a:t>
            </a:r>
            <a:br/>
            <a:r>
              <a:rPr>
                <a:latin typeface="Courier"/>
              </a:rPr>
              <a:t>    Post </a:t>
            </a:r>
            <a:r>
              <a:rPr>
                <a:solidFill>
                  <a:srgbClr val="666666"/>
                </a:solidFill>
                <a:latin typeface="Courier"/>
              </a:rPr>
              <a:t>=&gt;</a:t>
            </a:r>
            <a:r>
              <a:rPr>
                <a:latin typeface="Courier"/>
              </a:rPr>
              <a:t>  Is_GCD</a:t>
            </a:r>
            <a:br/>
            <a:r>
              <a:rPr>
                <a:latin typeface="Courier"/>
              </a:rPr>
              <a:t>               </a:t>
            </a:r>
            <a:r>
              <a:rPr>
                <a:solidFill>
                  <a:srgbClr val="666666"/>
                </a:solidFill>
                <a:latin typeface="Courier"/>
              </a:rPr>
              <a:t>(</a:t>
            </a:r>
            <a:r>
              <a:rPr>
                <a:latin typeface="Courier"/>
              </a:rPr>
              <a:t>A</a:t>
            </a:r>
            <a:r>
              <a:rPr>
                <a:solidFill>
                  <a:srgbClr val="666666"/>
                </a:solidFill>
                <a:latin typeface="Courier"/>
              </a:rPr>
              <a:t>,</a:t>
            </a:r>
            <a:r>
              <a:rPr>
                <a:latin typeface="Courier"/>
              </a:rPr>
              <a:t> B</a:t>
            </a:r>
            <a:r>
              <a:rPr>
                <a:solidFill>
                  <a:srgbClr val="666666"/>
                </a:solidFill>
                <a:latin typeface="Courier"/>
              </a:rPr>
              <a:t>,</a:t>
            </a:r>
            <a:br/>
            <a:r>
              <a:rPr>
                <a:latin typeface="Courier"/>
              </a:rPr>
              <a:t>                Greatest_Common_Denominator'Result</a:t>
            </a:r>
            <a:r>
              <a:rPr>
                <a:solidFill>
                  <a:srgbClr val="666666"/>
                </a:solidFill>
                <a:latin typeface="Courier"/>
              </a:rPr>
              <a:t>)</a:t>
            </a:r>
            <a:r>
              <a:rPr>
                <a:latin typeface="Courier"/>
              </a:rPr>
              <a:t>;</a:t>
            </a:r>
          </a:p>
        </p:txBody>
      </p:sp>
      <p:sp>
        <p:nvSpPr>
          <p:cNvPr id="12" name="Google Shape;58;p4">
            <a:extLst>
              <a:ext uri="{FF2B5EF4-FFF2-40B4-BE49-F238E27FC236}">
                <a16:creationId xmlns:a16="http://schemas.microsoft.com/office/drawing/2014/main" id="{45977752-279C-C3C7-A0B9-8D2ABCF772A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0445262" y="6236695"/>
            <a:ext cx="9085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93</a:t>
            </a:fld>
            <a:endParaRPr lang="en-US" dirty="0"/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32823-BD47-C67B-B783-950BA1B6E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8634" y="1709739"/>
            <a:ext cx="9968815" cy="2409460"/>
          </a:xfrm>
          <a:prstGeom prst="rect">
            <a:avLst/>
          </a:prstGeom>
        </p:spPr>
        <p:txBody>
          <a:bodyPr/>
          <a:lstStyle/>
          <a:p>
            <a:pPr marL="0" lvl="0" indent="0">
              <a:buNone/>
            </a:pPr>
            <a:r>
              <a:t>Type Invariants</a:t>
            </a: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151A8-36F8-5058-BA25-E0F735499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1262" y="118037"/>
            <a:ext cx="10052538" cy="1246530"/>
          </a:xfrm>
          <a:prstGeom prst="rect">
            <a:avLst/>
          </a:prstGeom>
        </p:spPr>
        <p:txBody>
          <a:bodyPr/>
          <a:lstStyle/>
          <a:p>
            <a:pPr marL="0" lvl="0" indent="0">
              <a:buNone/>
            </a:pPr>
            <a:r>
              <a:t>Strong Typing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6B7B2E-300D-9A35-45B6-BACE44EE5D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dirty="0"/>
              <a:t>Ada supports strong typing</a:t>
            </a:r>
          </a:p>
          <a:p>
            <a:pPr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b="1" dirty="0">
                <a:solidFill>
                  <a:srgbClr val="007020"/>
                </a:solidFill>
                <a:latin typeface="Courier"/>
              </a:rPr>
              <a:t>type</a:t>
            </a:r>
            <a:r>
              <a:rPr dirty="0">
                <a:latin typeface="Courier"/>
              </a:rPr>
              <a:t> </a:t>
            </a:r>
            <a:r>
              <a:rPr dirty="0" err="1">
                <a:latin typeface="Courier"/>
              </a:rPr>
              <a:t>Small_Integer_T</a:t>
            </a:r>
            <a:r>
              <a:rPr dirty="0">
                <a:latin typeface="Courier"/>
              </a:rPr>
              <a:t> </a:t>
            </a:r>
            <a:r>
              <a:rPr b="1" dirty="0">
                <a:solidFill>
                  <a:srgbClr val="007020"/>
                </a:solidFill>
                <a:latin typeface="Courier"/>
              </a:rPr>
              <a:t>is</a:t>
            </a:r>
            <a:r>
              <a:rPr dirty="0">
                <a:latin typeface="Courier"/>
              </a:rPr>
              <a:t> </a:t>
            </a:r>
            <a:r>
              <a:rPr b="1" dirty="0">
                <a:solidFill>
                  <a:srgbClr val="007020"/>
                </a:solidFill>
                <a:latin typeface="Courier"/>
              </a:rPr>
              <a:t>range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666666"/>
                </a:solidFill>
                <a:latin typeface="Courier"/>
              </a:rPr>
              <a:t>-</a:t>
            </a:r>
            <a:r>
              <a:rPr dirty="0">
                <a:latin typeface="Courier"/>
              </a:rPr>
              <a:t>1_000 </a:t>
            </a:r>
            <a:r>
              <a:rPr dirty="0">
                <a:solidFill>
                  <a:srgbClr val="666666"/>
                </a:solidFill>
                <a:latin typeface="Courier"/>
              </a:rPr>
              <a:t>..</a:t>
            </a:r>
            <a:r>
              <a:rPr dirty="0">
                <a:latin typeface="Courier"/>
              </a:rPr>
              <a:t> 1_000;</a:t>
            </a:r>
            <a:br>
              <a:rPr dirty="0"/>
            </a:br>
            <a:r>
              <a:rPr b="1" dirty="0">
                <a:solidFill>
                  <a:srgbClr val="007020"/>
                </a:solidFill>
                <a:latin typeface="Courier"/>
              </a:rPr>
              <a:t>type</a:t>
            </a:r>
            <a:r>
              <a:rPr dirty="0">
                <a:latin typeface="Courier"/>
              </a:rPr>
              <a:t> </a:t>
            </a:r>
            <a:r>
              <a:rPr dirty="0" err="1">
                <a:latin typeface="Courier"/>
              </a:rPr>
              <a:t>Enumerated_T</a:t>
            </a:r>
            <a:r>
              <a:rPr dirty="0">
                <a:latin typeface="Courier"/>
              </a:rPr>
              <a:t> </a:t>
            </a:r>
            <a:r>
              <a:rPr b="1" dirty="0">
                <a:solidFill>
                  <a:srgbClr val="007020"/>
                </a:solidFill>
                <a:latin typeface="Courier"/>
              </a:rPr>
              <a:t>is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666666"/>
                </a:solidFill>
                <a:latin typeface="Courier"/>
              </a:rPr>
              <a:t>(</a:t>
            </a:r>
            <a:r>
              <a:rPr dirty="0">
                <a:latin typeface="Courier"/>
              </a:rPr>
              <a:t>Sun</a:t>
            </a:r>
            <a:r>
              <a:rPr dirty="0">
                <a:solidFill>
                  <a:srgbClr val="666666"/>
                </a:solidFill>
                <a:latin typeface="Courier"/>
              </a:rPr>
              <a:t>,</a:t>
            </a:r>
            <a:r>
              <a:rPr dirty="0">
                <a:latin typeface="Courier"/>
              </a:rPr>
              <a:t> Mon</a:t>
            </a:r>
            <a:r>
              <a:rPr dirty="0">
                <a:solidFill>
                  <a:srgbClr val="666666"/>
                </a:solidFill>
                <a:latin typeface="Courier"/>
              </a:rPr>
              <a:t>,</a:t>
            </a:r>
            <a:r>
              <a:rPr dirty="0">
                <a:latin typeface="Courier"/>
              </a:rPr>
              <a:t> Tue</a:t>
            </a:r>
            <a:r>
              <a:rPr dirty="0">
                <a:solidFill>
                  <a:srgbClr val="666666"/>
                </a:solidFill>
                <a:latin typeface="Courier"/>
              </a:rPr>
              <a:t>,</a:t>
            </a:r>
            <a:r>
              <a:rPr dirty="0">
                <a:latin typeface="Courier"/>
              </a:rPr>
              <a:t> Wed</a:t>
            </a:r>
            <a:r>
              <a:rPr dirty="0">
                <a:solidFill>
                  <a:srgbClr val="666666"/>
                </a:solidFill>
                <a:latin typeface="Courier"/>
              </a:rPr>
              <a:t>,</a:t>
            </a:r>
            <a:r>
              <a:rPr dirty="0">
                <a:latin typeface="Courier"/>
              </a:rPr>
              <a:t> Thu</a:t>
            </a:r>
            <a:r>
              <a:rPr dirty="0">
                <a:solidFill>
                  <a:srgbClr val="666666"/>
                </a:solidFill>
                <a:latin typeface="Courier"/>
              </a:rPr>
              <a:t>,</a:t>
            </a:r>
            <a:r>
              <a:rPr dirty="0">
                <a:latin typeface="Courier"/>
              </a:rPr>
              <a:t> Fri</a:t>
            </a:r>
            <a:r>
              <a:rPr dirty="0">
                <a:solidFill>
                  <a:srgbClr val="666666"/>
                </a:solidFill>
                <a:latin typeface="Courier"/>
              </a:rPr>
              <a:t>,</a:t>
            </a:r>
            <a:r>
              <a:rPr dirty="0">
                <a:latin typeface="Courier"/>
              </a:rPr>
              <a:t> Sat</a:t>
            </a:r>
            <a:r>
              <a:rPr dirty="0">
                <a:solidFill>
                  <a:srgbClr val="666666"/>
                </a:solidFill>
                <a:latin typeface="Courier"/>
              </a:rPr>
              <a:t>)</a:t>
            </a:r>
            <a:r>
              <a:rPr dirty="0">
                <a:latin typeface="Courier"/>
              </a:rPr>
              <a:t>;</a:t>
            </a:r>
            <a:br>
              <a:rPr dirty="0"/>
            </a:br>
            <a:r>
              <a:rPr b="1" dirty="0">
                <a:solidFill>
                  <a:srgbClr val="007020"/>
                </a:solidFill>
                <a:latin typeface="Courier"/>
              </a:rPr>
              <a:t>type</a:t>
            </a:r>
            <a:r>
              <a:rPr dirty="0">
                <a:latin typeface="Courier"/>
              </a:rPr>
              <a:t> </a:t>
            </a:r>
            <a:r>
              <a:rPr dirty="0" err="1">
                <a:latin typeface="Courier"/>
              </a:rPr>
              <a:t>Array_T</a:t>
            </a:r>
            <a:r>
              <a:rPr dirty="0">
                <a:latin typeface="Courier"/>
              </a:rPr>
              <a:t> </a:t>
            </a:r>
            <a:r>
              <a:rPr b="1" dirty="0">
                <a:solidFill>
                  <a:srgbClr val="007020"/>
                </a:solidFill>
                <a:latin typeface="Courier"/>
              </a:rPr>
              <a:t>is</a:t>
            </a:r>
            <a:r>
              <a:rPr dirty="0">
                <a:latin typeface="Courier"/>
              </a:rPr>
              <a:t> </a:t>
            </a:r>
            <a:r>
              <a:rPr b="1" dirty="0">
                <a:solidFill>
                  <a:srgbClr val="007020"/>
                </a:solidFill>
                <a:latin typeface="Courier"/>
              </a:rPr>
              <a:t>array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666666"/>
                </a:solidFill>
                <a:latin typeface="Courier"/>
              </a:rPr>
              <a:t>(</a:t>
            </a:r>
            <a:r>
              <a:rPr dirty="0">
                <a:solidFill>
                  <a:srgbClr val="40A070"/>
                </a:solidFill>
                <a:latin typeface="Courier"/>
              </a:rPr>
              <a:t>1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666666"/>
                </a:solidFill>
                <a:latin typeface="Courier"/>
              </a:rPr>
              <a:t>..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40A070"/>
                </a:solidFill>
                <a:latin typeface="Courier"/>
              </a:rPr>
              <a:t>3</a:t>
            </a:r>
            <a:r>
              <a:rPr dirty="0">
                <a:solidFill>
                  <a:srgbClr val="666666"/>
                </a:solidFill>
                <a:latin typeface="Courier"/>
              </a:rPr>
              <a:t>)</a:t>
            </a:r>
            <a:r>
              <a:rPr dirty="0">
                <a:latin typeface="Courier"/>
              </a:rPr>
              <a:t> </a:t>
            </a:r>
            <a:r>
              <a:rPr b="1" dirty="0">
                <a:solidFill>
                  <a:srgbClr val="007020"/>
                </a:solidFill>
                <a:latin typeface="Courier"/>
              </a:rPr>
              <a:t>of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902000"/>
                </a:solidFill>
                <a:latin typeface="Courier"/>
              </a:rPr>
              <a:t>Boolean</a:t>
            </a:r>
            <a:r>
              <a:rPr dirty="0">
                <a:latin typeface="Courier"/>
              </a:rPr>
              <a:t>;</a:t>
            </a:r>
          </a:p>
          <a:p>
            <a:pPr lvl="0"/>
            <a:r>
              <a:rPr dirty="0"/>
              <a:t>What if we need stronger enforcement?</a:t>
            </a:r>
          </a:p>
          <a:p>
            <a:pPr lvl="1"/>
            <a:r>
              <a:rPr dirty="0"/>
              <a:t>Number must be even</a:t>
            </a:r>
          </a:p>
          <a:p>
            <a:pPr lvl="1"/>
            <a:r>
              <a:rPr dirty="0"/>
              <a:t>Subset of non-consecutive </a:t>
            </a:r>
            <a:r>
              <a:rPr dirty="0" err="1"/>
              <a:t>enumerals</a:t>
            </a:r>
            <a:endParaRPr dirty="0"/>
          </a:p>
          <a:p>
            <a:pPr lvl="1"/>
            <a:r>
              <a:rPr dirty="0"/>
              <a:t>Array should always be sorted</a:t>
            </a:r>
          </a:p>
          <a:p>
            <a:pPr lvl="0"/>
            <a:r>
              <a:rPr b="1" dirty="0"/>
              <a:t>Type Invariant</a:t>
            </a:r>
          </a:p>
          <a:p>
            <a:pPr lvl="1"/>
            <a:r>
              <a:rPr dirty="0"/>
              <a:t>Property of type that is always true on </a:t>
            </a:r>
            <a:r>
              <a:rPr b="1" dirty="0"/>
              <a:t>external</a:t>
            </a:r>
            <a:r>
              <a:rPr dirty="0"/>
              <a:t> reference</a:t>
            </a:r>
          </a:p>
          <a:p>
            <a:pPr lvl="1"/>
            <a:r>
              <a:rPr i="1" dirty="0"/>
              <a:t>Guarantee</a:t>
            </a:r>
            <a:r>
              <a:rPr dirty="0"/>
              <a:t> to client, similar to subprogram postcondition</a:t>
            </a:r>
          </a:p>
          <a:p>
            <a:pPr lvl="0"/>
            <a:r>
              <a:rPr b="1" dirty="0"/>
              <a:t>Subtype Predicate</a:t>
            </a:r>
          </a:p>
          <a:p>
            <a:pPr lvl="1"/>
            <a:r>
              <a:rPr dirty="0"/>
              <a:t>Property of type that is always true, unconditionally</a:t>
            </a:r>
          </a:p>
          <a:p>
            <a:pPr lvl="1"/>
            <a:r>
              <a:rPr dirty="0"/>
              <a:t>Can add arbitrary constraints to a type, unlike the</a:t>
            </a:r>
            <a:r>
              <a:rPr lang="en-US" dirty="0"/>
              <a:t> “</a:t>
            </a:r>
            <a:r>
              <a:rPr dirty="0"/>
              <a:t>basi</a:t>
            </a:r>
            <a:r>
              <a:rPr lang="en-US" dirty="0"/>
              <a:t>c”</a:t>
            </a:r>
            <a:r>
              <a:rPr dirty="0"/>
              <a:t> type system</a:t>
            </a:r>
          </a:p>
        </p:txBody>
      </p:sp>
      <p:sp>
        <p:nvSpPr>
          <p:cNvPr id="12" name="Google Shape;58;p4">
            <a:extLst>
              <a:ext uri="{FF2B5EF4-FFF2-40B4-BE49-F238E27FC236}">
                <a16:creationId xmlns:a16="http://schemas.microsoft.com/office/drawing/2014/main" id="{45977752-279C-C3C7-A0B9-8D2ABCF772A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0445262" y="6236695"/>
            <a:ext cx="9085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95</a:t>
            </a:fld>
            <a:endParaRPr lang="en-US" dirty="0"/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151A8-36F8-5058-BA25-E0F735499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1262" y="118037"/>
            <a:ext cx="10052538" cy="1246530"/>
          </a:xfrm>
          <a:prstGeom prst="rect">
            <a:avLst/>
          </a:prstGeom>
        </p:spPr>
        <p:txBody>
          <a:bodyPr/>
          <a:lstStyle/>
          <a:p>
            <a:pPr marL="0" lvl="0" indent="0">
              <a:buNone/>
            </a:pPr>
            <a:r>
              <a:t>Example Type Invariant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6B7B2E-300D-9A35-45B6-BACE44EE5D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dirty="0"/>
              <a:t>A bank account balance must always be consistent</a:t>
            </a:r>
          </a:p>
          <a:p>
            <a:pPr lvl="1"/>
            <a:r>
              <a:rPr dirty="0"/>
              <a:t>Consistent Balance: Total Deposits - Total Withdrawals = Balance</a:t>
            </a:r>
          </a:p>
          <a:p>
            <a:pPr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b="1" dirty="0">
                <a:solidFill>
                  <a:srgbClr val="007020"/>
                </a:solidFill>
                <a:latin typeface="Courier"/>
              </a:rPr>
              <a:t>package</a:t>
            </a:r>
            <a:r>
              <a:rPr dirty="0">
                <a:latin typeface="Courier"/>
              </a:rPr>
              <a:t> Bank </a:t>
            </a:r>
            <a:r>
              <a:rPr b="1" dirty="0">
                <a:solidFill>
                  <a:srgbClr val="007020"/>
                </a:solidFill>
                <a:latin typeface="Courier"/>
              </a:rPr>
              <a:t>is</a:t>
            </a:r>
            <a:br>
              <a:rPr dirty="0"/>
            </a:br>
            <a:r>
              <a:rPr dirty="0">
                <a:latin typeface="Courier"/>
              </a:rPr>
              <a:t>  </a:t>
            </a:r>
            <a:r>
              <a:rPr b="1" dirty="0">
                <a:solidFill>
                  <a:srgbClr val="007020"/>
                </a:solidFill>
                <a:latin typeface="Courier"/>
              </a:rPr>
              <a:t>type</a:t>
            </a:r>
            <a:r>
              <a:rPr dirty="0">
                <a:latin typeface="Courier"/>
              </a:rPr>
              <a:t> Account </a:t>
            </a:r>
            <a:r>
              <a:rPr b="1" dirty="0">
                <a:solidFill>
                  <a:srgbClr val="007020"/>
                </a:solidFill>
                <a:latin typeface="Courier"/>
              </a:rPr>
              <a:t>is</a:t>
            </a:r>
            <a:r>
              <a:rPr dirty="0">
                <a:latin typeface="Courier"/>
              </a:rPr>
              <a:t> </a:t>
            </a:r>
            <a:r>
              <a:rPr b="1" dirty="0">
                <a:solidFill>
                  <a:srgbClr val="007020"/>
                </a:solidFill>
                <a:latin typeface="Courier"/>
              </a:rPr>
              <a:t>private</a:t>
            </a:r>
            <a:r>
              <a:rPr dirty="0">
                <a:latin typeface="Courier"/>
              </a:rPr>
              <a:t> </a:t>
            </a:r>
            <a:r>
              <a:rPr b="1" dirty="0">
                <a:solidFill>
                  <a:srgbClr val="007020"/>
                </a:solidFill>
                <a:latin typeface="Courier"/>
              </a:rPr>
              <a:t>with</a:t>
            </a:r>
            <a:br>
              <a:rPr dirty="0"/>
            </a:br>
            <a:r>
              <a:rPr dirty="0">
                <a:latin typeface="Courier"/>
              </a:rPr>
              <a:t>    </a:t>
            </a:r>
            <a:r>
              <a:rPr dirty="0" err="1">
                <a:latin typeface="Courier"/>
              </a:rPr>
              <a:t>Type_Invariant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666666"/>
                </a:solidFill>
                <a:latin typeface="Courier"/>
              </a:rPr>
              <a:t>=&gt;</a:t>
            </a:r>
            <a:r>
              <a:rPr dirty="0">
                <a:latin typeface="Courier"/>
              </a:rPr>
              <a:t> </a:t>
            </a:r>
            <a:r>
              <a:rPr dirty="0" err="1">
                <a:latin typeface="Courier"/>
              </a:rPr>
              <a:t>Consistent_Balance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666666"/>
                </a:solidFill>
                <a:latin typeface="Courier"/>
              </a:rPr>
              <a:t>(</a:t>
            </a:r>
            <a:r>
              <a:rPr dirty="0">
                <a:latin typeface="Courier"/>
              </a:rPr>
              <a:t>Account</a:t>
            </a:r>
            <a:r>
              <a:rPr dirty="0">
                <a:solidFill>
                  <a:srgbClr val="666666"/>
                </a:solidFill>
                <a:latin typeface="Courier"/>
              </a:rPr>
              <a:t>)</a:t>
            </a:r>
            <a:r>
              <a:rPr dirty="0">
                <a:latin typeface="Courier"/>
              </a:rPr>
              <a:t>;</a:t>
            </a:r>
            <a:br>
              <a:rPr dirty="0"/>
            </a:br>
            <a:r>
              <a:rPr dirty="0">
                <a:latin typeface="Courier"/>
              </a:rPr>
              <a:t>  </a:t>
            </a:r>
            <a:r>
              <a:rPr dirty="0">
                <a:solidFill>
                  <a:srgbClr val="666666"/>
                </a:solidFill>
                <a:latin typeface="Courier"/>
              </a:rPr>
              <a:t>...</a:t>
            </a:r>
            <a:br>
              <a:rPr dirty="0"/>
            </a:br>
            <a:r>
              <a:rPr dirty="0">
                <a:latin typeface="Courier"/>
              </a:rPr>
              <a:t>  </a:t>
            </a:r>
            <a:r>
              <a:rPr i="1" dirty="0">
                <a:solidFill>
                  <a:srgbClr val="60A0B0"/>
                </a:solidFill>
                <a:latin typeface="Courier"/>
              </a:rPr>
              <a:t>-- Called automatically for all Account objects</a:t>
            </a:r>
            <a:br>
              <a:rPr dirty="0"/>
            </a:br>
            <a:r>
              <a:rPr dirty="0">
                <a:latin typeface="Courier"/>
              </a:rPr>
              <a:t>  </a:t>
            </a:r>
            <a:r>
              <a:rPr b="1" dirty="0">
                <a:solidFill>
                  <a:srgbClr val="007020"/>
                </a:solidFill>
                <a:latin typeface="Courier"/>
              </a:rPr>
              <a:t>function</a:t>
            </a:r>
            <a:r>
              <a:rPr dirty="0">
                <a:latin typeface="Courier"/>
              </a:rPr>
              <a:t> </a:t>
            </a:r>
            <a:r>
              <a:rPr dirty="0" err="1">
                <a:latin typeface="Courier"/>
              </a:rPr>
              <a:t>Consistent_Balance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666666"/>
                </a:solidFill>
                <a:latin typeface="Courier"/>
              </a:rPr>
              <a:t>(</a:t>
            </a:r>
            <a:r>
              <a:rPr dirty="0">
                <a:latin typeface="Courier"/>
              </a:rPr>
              <a:t>This </a:t>
            </a:r>
            <a:r>
              <a:rPr dirty="0">
                <a:solidFill>
                  <a:srgbClr val="666666"/>
                </a:solidFill>
                <a:latin typeface="Courier"/>
              </a:rPr>
              <a:t>:</a:t>
            </a:r>
            <a:r>
              <a:rPr dirty="0">
                <a:latin typeface="Courier"/>
              </a:rPr>
              <a:t> Account</a:t>
            </a:r>
            <a:r>
              <a:rPr dirty="0">
                <a:solidFill>
                  <a:srgbClr val="666666"/>
                </a:solidFill>
                <a:latin typeface="Courier"/>
              </a:rPr>
              <a:t>)</a:t>
            </a:r>
            <a:br>
              <a:rPr dirty="0"/>
            </a:br>
            <a:r>
              <a:rPr dirty="0">
                <a:latin typeface="Courier"/>
              </a:rPr>
              <a:t>    </a:t>
            </a:r>
            <a:r>
              <a:rPr b="1" dirty="0">
                <a:solidFill>
                  <a:srgbClr val="007020"/>
                </a:solidFill>
                <a:latin typeface="Courier"/>
              </a:rPr>
              <a:t>return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902000"/>
                </a:solidFill>
                <a:latin typeface="Courier"/>
              </a:rPr>
              <a:t>Boolean</a:t>
            </a:r>
            <a:r>
              <a:rPr dirty="0">
                <a:latin typeface="Courier"/>
              </a:rPr>
              <a:t>;</a:t>
            </a:r>
            <a:br>
              <a:rPr dirty="0"/>
            </a:br>
            <a:r>
              <a:rPr dirty="0">
                <a:latin typeface="Courier"/>
              </a:rPr>
              <a:t>  </a:t>
            </a:r>
            <a:r>
              <a:rPr dirty="0">
                <a:solidFill>
                  <a:srgbClr val="666666"/>
                </a:solidFill>
                <a:latin typeface="Courier"/>
              </a:rPr>
              <a:t>...</a:t>
            </a:r>
            <a:br>
              <a:rPr dirty="0"/>
            </a:br>
            <a:r>
              <a:rPr b="1" dirty="0">
                <a:solidFill>
                  <a:srgbClr val="007020"/>
                </a:solidFill>
                <a:latin typeface="Courier"/>
              </a:rPr>
              <a:t>private</a:t>
            </a:r>
            <a:br>
              <a:rPr dirty="0"/>
            </a:br>
            <a:r>
              <a:rPr dirty="0">
                <a:latin typeface="Courier"/>
              </a:rPr>
              <a:t>  </a:t>
            </a:r>
            <a:r>
              <a:rPr dirty="0">
                <a:solidFill>
                  <a:srgbClr val="666666"/>
                </a:solidFill>
                <a:latin typeface="Courier"/>
              </a:rPr>
              <a:t>...</a:t>
            </a:r>
            <a:br>
              <a:rPr dirty="0"/>
            </a:br>
            <a:r>
              <a:rPr b="1" dirty="0">
                <a:solidFill>
                  <a:srgbClr val="007020"/>
                </a:solidFill>
                <a:latin typeface="Courier"/>
              </a:rPr>
              <a:t>end</a:t>
            </a:r>
            <a:r>
              <a:rPr dirty="0">
                <a:latin typeface="Courier"/>
              </a:rPr>
              <a:t> Bank;</a:t>
            </a:r>
          </a:p>
        </p:txBody>
      </p:sp>
      <p:sp>
        <p:nvSpPr>
          <p:cNvPr id="12" name="Google Shape;58;p4">
            <a:extLst>
              <a:ext uri="{FF2B5EF4-FFF2-40B4-BE49-F238E27FC236}">
                <a16:creationId xmlns:a16="http://schemas.microsoft.com/office/drawing/2014/main" id="{45977752-279C-C3C7-A0B9-8D2ABCF772A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0445262" y="6236695"/>
            <a:ext cx="9085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96</a:t>
            </a:fld>
            <a:endParaRPr lang="en-US" dirty="0"/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151A8-36F8-5058-BA25-E0F735499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1262" y="118037"/>
            <a:ext cx="10052538" cy="1246530"/>
          </a:xfrm>
          <a:prstGeom prst="rect">
            <a:avLst/>
          </a:prstGeom>
        </p:spPr>
        <p:txBody>
          <a:bodyPr/>
          <a:lstStyle/>
          <a:p>
            <a:pPr marL="0" lvl="0" indent="0">
              <a:buNone/>
            </a:pPr>
            <a:r>
              <a:t>Invariants Don't Apply Internally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6B7B2E-300D-9A35-45B6-BACE44EE5D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lvl="0"/>
            <a:r>
              <a:rPr dirty="0"/>
              <a:t>No checking within supplier package</a:t>
            </a:r>
          </a:p>
          <a:p>
            <a:pPr lvl="1"/>
            <a:r>
              <a:rPr dirty="0"/>
              <a:t>Otherwise there would be no way to implement anything!</a:t>
            </a:r>
          </a:p>
          <a:p>
            <a:pPr lvl="0"/>
            <a:r>
              <a:rPr dirty="0"/>
              <a:t>Only matters when clients can observe state</a:t>
            </a:r>
          </a:p>
          <a:p>
            <a:pPr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b="1" dirty="0">
                <a:solidFill>
                  <a:srgbClr val="007020"/>
                </a:solidFill>
                <a:latin typeface="Courier"/>
              </a:rPr>
              <a:t>procedure</a:t>
            </a:r>
            <a:r>
              <a:rPr dirty="0">
                <a:latin typeface="Courier"/>
              </a:rPr>
              <a:t> Open </a:t>
            </a:r>
            <a:r>
              <a:rPr dirty="0">
                <a:solidFill>
                  <a:srgbClr val="666666"/>
                </a:solidFill>
                <a:latin typeface="Courier"/>
              </a:rPr>
              <a:t>(</a:t>
            </a:r>
            <a:r>
              <a:rPr dirty="0">
                <a:latin typeface="Courier"/>
              </a:rPr>
              <a:t>This </a:t>
            </a:r>
            <a:r>
              <a:rPr dirty="0">
                <a:solidFill>
                  <a:srgbClr val="666666"/>
                </a:solidFill>
                <a:latin typeface="Courier"/>
              </a:rPr>
              <a:t>:</a:t>
            </a:r>
            <a:r>
              <a:rPr dirty="0">
                <a:latin typeface="Courier"/>
              </a:rPr>
              <a:t> </a:t>
            </a:r>
            <a:r>
              <a:rPr b="1" dirty="0">
                <a:solidFill>
                  <a:srgbClr val="007020"/>
                </a:solidFill>
                <a:latin typeface="Courier"/>
              </a:rPr>
              <a:t>in</a:t>
            </a:r>
            <a:r>
              <a:rPr dirty="0">
                <a:latin typeface="Courier"/>
              </a:rPr>
              <a:t> </a:t>
            </a:r>
            <a:r>
              <a:rPr b="1" dirty="0">
                <a:solidFill>
                  <a:srgbClr val="007020"/>
                </a:solidFill>
                <a:latin typeface="Courier"/>
              </a:rPr>
              <a:t>out</a:t>
            </a:r>
            <a:r>
              <a:rPr dirty="0">
                <a:latin typeface="Courier"/>
              </a:rPr>
              <a:t> Account;</a:t>
            </a:r>
            <a:br>
              <a:rPr dirty="0"/>
            </a:br>
            <a:r>
              <a:rPr dirty="0">
                <a:latin typeface="Courier"/>
              </a:rPr>
              <a:t>                Name </a:t>
            </a:r>
            <a:r>
              <a:rPr dirty="0">
                <a:solidFill>
                  <a:srgbClr val="666666"/>
                </a:solidFill>
                <a:latin typeface="Courier"/>
              </a:rPr>
              <a:t>:</a:t>
            </a:r>
            <a:r>
              <a:rPr dirty="0">
                <a:latin typeface="Courier"/>
              </a:rPr>
              <a:t> </a:t>
            </a:r>
            <a:r>
              <a:rPr b="1" dirty="0">
                <a:solidFill>
                  <a:srgbClr val="007020"/>
                </a:solidFill>
                <a:latin typeface="Courier"/>
              </a:rPr>
              <a:t>in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902000"/>
                </a:solidFill>
                <a:latin typeface="Courier"/>
              </a:rPr>
              <a:t>String</a:t>
            </a:r>
            <a:r>
              <a:rPr dirty="0">
                <a:latin typeface="Courier"/>
              </a:rPr>
              <a:t>;</a:t>
            </a:r>
            <a:br>
              <a:rPr dirty="0"/>
            </a:br>
            <a:r>
              <a:rPr dirty="0">
                <a:latin typeface="Courier"/>
              </a:rPr>
              <a:t>                </a:t>
            </a:r>
            <a:r>
              <a:rPr dirty="0" err="1">
                <a:latin typeface="Courier"/>
              </a:rPr>
              <a:t>Initial_Deposit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666666"/>
                </a:solidFill>
                <a:latin typeface="Courier"/>
              </a:rPr>
              <a:t>:</a:t>
            </a:r>
            <a:r>
              <a:rPr dirty="0">
                <a:latin typeface="Courier"/>
              </a:rPr>
              <a:t> </a:t>
            </a:r>
            <a:r>
              <a:rPr b="1" dirty="0">
                <a:solidFill>
                  <a:srgbClr val="007020"/>
                </a:solidFill>
                <a:latin typeface="Courier"/>
              </a:rPr>
              <a:t>in</a:t>
            </a:r>
            <a:r>
              <a:rPr dirty="0">
                <a:latin typeface="Courier"/>
              </a:rPr>
              <a:t> Currency</a:t>
            </a:r>
            <a:r>
              <a:rPr dirty="0">
                <a:solidFill>
                  <a:srgbClr val="666666"/>
                </a:solidFill>
                <a:latin typeface="Courier"/>
              </a:rPr>
              <a:t>)</a:t>
            </a:r>
            <a:r>
              <a:rPr dirty="0">
                <a:latin typeface="Courier"/>
              </a:rPr>
              <a:t> </a:t>
            </a:r>
            <a:r>
              <a:rPr b="1" dirty="0">
                <a:solidFill>
                  <a:srgbClr val="007020"/>
                </a:solidFill>
                <a:latin typeface="Courier"/>
              </a:rPr>
              <a:t>is</a:t>
            </a:r>
            <a:br>
              <a:rPr dirty="0"/>
            </a:br>
            <a:r>
              <a:rPr b="1" dirty="0">
                <a:solidFill>
                  <a:srgbClr val="007020"/>
                </a:solidFill>
                <a:latin typeface="Courier"/>
              </a:rPr>
              <a:t>begin</a:t>
            </a:r>
            <a:br>
              <a:rPr dirty="0"/>
            </a:br>
            <a:r>
              <a:rPr dirty="0">
                <a:latin typeface="Courier"/>
              </a:rPr>
              <a:t>  </a:t>
            </a:r>
            <a:r>
              <a:rPr dirty="0" err="1">
                <a:latin typeface="Courier"/>
              </a:rPr>
              <a:t>This</a:t>
            </a:r>
            <a:r>
              <a:rPr dirty="0" err="1">
                <a:solidFill>
                  <a:srgbClr val="666666"/>
                </a:solidFill>
                <a:latin typeface="Courier"/>
              </a:rPr>
              <a:t>.</a:t>
            </a:r>
            <a:r>
              <a:rPr dirty="0" err="1">
                <a:latin typeface="Courier"/>
              </a:rPr>
              <a:t>Owner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666666"/>
                </a:solidFill>
                <a:latin typeface="Courier"/>
              </a:rPr>
              <a:t>:=</a:t>
            </a:r>
            <a:r>
              <a:rPr dirty="0">
                <a:latin typeface="Courier"/>
              </a:rPr>
              <a:t> </a:t>
            </a:r>
            <a:r>
              <a:rPr dirty="0" err="1">
                <a:latin typeface="Courier"/>
              </a:rPr>
              <a:t>To_Unbounded_String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666666"/>
                </a:solidFill>
                <a:latin typeface="Courier"/>
              </a:rPr>
              <a:t>(</a:t>
            </a:r>
            <a:r>
              <a:rPr dirty="0">
                <a:latin typeface="Courier"/>
              </a:rPr>
              <a:t>Name</a:t>
            </a:r>
            <a:r>
              <a:rPr dirty="0">
                <a:solidFill>
                  <a:srgbClr val="666666"/>
                </a:solidFill>
                <a:latin typeface="Courier"/>
              </a:rPr>
              <a:t>)</a:t>
            </a:r>
            <a:r>
              <a:rPr dirty="0">
                <a:latin typeface="Courier"/>
              </a:rPr>
              <a:t>;</a:t>
            </a:r>
            <a:br>
              <a:rPr dirty="0"/>
            </a:br>
            <a:r>
              <a:rPr dirty="0">
                <a:latin typeface="Courier"/>
              </a:rPr>
              <a:t>  </a:t>
            </a:r>
            <a:r>
              <a:rPr dirty="0" err="1">
                <a:latin typeface="Courier"/>
              </a:rPr>
              <a:t>This</a:t>
            </a:r>
            <a:r>
              <a:rPr dirty="0" err="1">
                <a:solidFill>
                  <a:srgbClr val="666666"/>
                </a:solidFill>
                <a:latin typeface="Courier"/>
              </a:rPr>
              <a:t>.</a:t>
            </a:r>
            <a:r>
              <a:rPr dirty="0" err="1">
                <a:latin typeface="Courier"/>
              </a:rPr>
              <a:t>Current_Balance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666666"/>
                </a:solidFill>
                <a:latin typeface="Courier"/>
              </a:rPr>
              <a:t>:=</a:t>
            </a:r>
            <a:r>
              <a:rPr dirty="0">
                <a:latin typeface="Courier"/>
              </a:rPr>
              <a:t> </a:t>
            </a:r>
            <a:r>
              <a:rPr dirty="0" err="1">
                <a:latin typeface="Courier"/>
              </a:rPr>
              <a:t>Initial_Deposit</a:t>
            </a:r>
            <a:r>
              <a:rPr dirty="0">
                <a:latin typeface="Courier"/>
              </a:rPr>
              <a:t>;</a:t>
            </a:r>
            <a:br>
              <a:rPr dirty="0"/>
            </a:br>
            <a:r>
              <a:rPr dirty="0">
                <a:latin typeface="Courier"/>
              </a:rPr>
              <a:t>  </a:t>
            </a:r>
            <a:r>
              <a:rPr i="1" dirty="0">
                <a:solidFill>
                  <a:srgbClr val="60A0B0"/>
                </a:solidFill>
                <a:latin typeface="Courier"/>
              </a:rPr>
              <a:t>-- invariant would be false here!</a:t>
            </a:r>
            <a:br>
              <a:rPr dirty="0"/>
            </a:br>
            <a:r>
              <a:rPr dirty="0">
                <a:latin typeface="Courier"/>
              </a:rPr>
              <a:t>  </a:t>
            </a:r>
            <a:r>
              <a:rPr dirty="0" err="1">
                <a:latin typeface="Courier"/>
              </a:rPr>
              <a:t>This</a:t>
            </a:r>
            <a:r>
              <a:rPr dirty="0" err="1">
                <a:solidFill>
                  <a:srgbClr val="666666"/>
                </a:solidFill>
                <a:latin typeface="Courier"/>
              </a:rPr>
              <a:t>.</a:t>
            </a:r>
            <a:r>
              <a:rPr dirty="0" err="1">
                <a:latin typeface="Courier"/>
              </a:rPr>
              <a:t>Withdrawals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666666"/>
                </a:solidFill>
                <a:latin typeface="Courier"/>
              </a:rPr>
              <a:t>:=</a:t>
            </a:r>
            <a:r>
              <a:rPr dirty="0">
                <a:latin typeface="Courier"/>
              </a:rPr>
              <a:t> </a:t>
            </a:r>
            <a:r>
              <a:rPr dirty="0" err="1">
                <a:latin typeface="Courier"/>
              </a:rPr>
              <a:t>Transactions</a:t>
            </a:r>
            <a:r>
              <a:rPr dirty="0" err="1">
                <a:solidFill>
                  <a:srgbClr val="666666"/>
                </a:solidFill>
                <a:latin typeface="Courier"/>
              </a:rPr>
              <a:t>.</a:t>
            </a:r>
            <a:r>
              <a:rPr dirty="0" err="1">
                <a:latin typeface="Courier"/>
              </a:rPr>
              <a:t>Empty_List</a:t>
            </a:r>
            <a:r>
              <a:rPr dirty="0">
                <a:latin typeface="Courier"/>
              </a:rPr>
              <a:t>;</a:t>
            </a:r>
            <a:br>
              <a:rPr dirty="0"/>
            </a:br>
            <a:r>
              <a:rPr dirty="0">
                <a:latin typeface="Courier"/>
              </a:rPr>
              <a:t>  </a:t>
            </a:r>
            <a:r>
              <a:rPr dirty="0" err="1">
                <a:latin typeface="Courier"/>
              </a:rPr>
              <a:t>This</a:t>
            </a:r>
            <a:r>
              <a:rPr dirty="0" err="1">
                <a:solidFill>
                  <a:srgbClr val="666666"/>
                </a:solidFill>
                <a:latin typeface="Courier"/>
              </a:rPr>
              <a:t>.</a:t>
            </a:r>
            <a:r>
              <a:rPr dirty="0" err="1">
                <a:latin typeface="Courier"/>
              </a:rPr>
              <a:t>Deposits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666666"/>
                </a:solidFill>
                <a:latin typeface="Courier"/>
              </a:rPr>
              <a:t>:=</a:t>
            </a:r>
            <a:r>
              <a:rPr dirty="0">
                <a:latin typeface="Courier"/>
              </a:rPr>
              <a:t> </a:t>
            </a:r>
            <a:r>
              <a:rPr dirty="0" err="1">
                <a:latin typeface="Courier"/>
              </a:rPr>
              <a:t>Transactions</a:t>
            </a:r>
            <a:r>
              <a:rPr dirty="0" err="1">
                <a:solidFill>
                  <a:srgbClr val="666666"/>
                </a:solidFill>
                <a:latin typeface="Courier"/>
              </a:rPr>
              <a:t>.</a:t>
            </a:r>
            <a:r>
              <a:rPr dirty="0" err="1">
                <a:latin typeface="Courier"/>
              </a:rPr>
              <a:t>Empty_List</a:t>
            </a:r>
            <a:r>
              <a:rPr dirty="0">
                <a:latin typeface="Courier"/>
              </a:rPr>
              <a:t>;</a:t>
            </a:r>
            <a:br>
              <a:rPr dirty="0"/>
            </a:br>
            <a:r>
              <a:rPr dirty="0">
                <a:latin typeface="Courier"/>
              </a:rPr>
              <a:t>  </a:t>
            </a:r>
            <a:r>
              <a:rPr dirty="0" err="1">
                <a:latin typeface="Courier"/>
              </a:rPr>
              <a:t>This</a:t>
            </a:r>
            <a:r>
              <a:rPr dirty="0" err="1">
                <a:solidFill>
                  <a:srgbClr val="666666"/>
                </a:solidFill>
                <a:latin typeface="Courier"/>
              </a:rPr>
              <a:t>.</a:t>
            </a:r>
            <a:r>
              <a:rPr dirty="0" err="1">
                <a:latin typeface="Courier"/>
              </a:rPr>
              <a:t>Deposits</a:t>
            </a:r>
            <a:r>
              <a:rPr dirty="0" err="1">
                <a:solidFill>
                  <a:srgbClr val="666666"/>
                </a:solidFill>
                <a:latin typeface="Courier"/>
              </a:rPr>
              <a:t>.</a:t>
            </a:r>
            <a:r>
              <a:rPr dirty="0" err="1">
                <a:latin typeface="Courier"/>
              </a:rPr>
              <a:t>Append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666666"/>
                </a:solidFill>
                <a:latin typeface="Courier"/>
              </a:rPr>
              <a:t>(</a:t>
            </a:r>
            <a:r>
              <a:rPr dirty="0" err="1">
                <a:latin typeface="Courier"/>
              </a:rPr>
              <a:t>Initial_Deposit</a:t>
            </a:r>
            <a:r>
              <a:rPr dirty="0">
                <a:solidFill>
                  <a:srgbClr val="666666"/>
                </a:solidFill>
                <a:latin typeface="Courier"/>
              </a:rPr>
              <a:t>)</a:t>
            </a:r>
            <a:r>
              <a:rPr dirty="0">
                <a:latin typeface="Courier"/>
              </a:rPr>
              <a:t>;</a:t>
            </a:r>
            <a:br>
              <a:rPr dirty="0"/>
            </a:br>
            <a:r>
              <a:rPr dirty="0">
                <a:latin typeface="Courier"/>
              </a:rPr>
              <a:t>  </a:t>
            </a:r>
            <a:r>
              <a:rPr i="1" dirty="0">
                <a:solidFill>
                  <a:srgbClr val="60A0B0"/>
                </a:solidFill>
                <a:latin typeface="Courier"/>
              </a:rPr>
              <a:t>-- invariant is now true</a:t>
            </a:r>
            <a:br>
              <a:rPr dirty="0"/>
            </a:br>
            <a:r>
              <a:rPr b="1" dirty="0">
                <a:solidFill>
                  <a:srgbClr val="007020"/>
                </a:solidFill>
                <a:latin typeface="Courier"/>
              </a:rPr>
              <a:t>end</a:t>
            </a:r>
            <a:r>
              <a:rPr dirty="0">
                <a:latin typeface="Courier"/>
              </a:rPr>
              <a:t> Open;</a:t>
            </a:r>
          </a:p>
        </p:txBody>
      </p:sp>
      <p:sp>
        <p:nvSpPr>
          <p:cNvPr id="12" name="Google Shape;58;p4">
            <a:extLst>
              <a:ext uri="{FF2B5EF4-FFF2-40B4-BE49-F238E27FC236}">
                <a16:creationId xmlns:a16="http://schemas.microsoft.com/office/drawing/2014/main" id="{45977752-279C-C3C7-A0B9-8D2ABCF772A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0445262" y="6236695"/>
            <a:ext cx="9085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97</a:t>
            </a:fld>
            <a:endParaRPr lang="en-US" dirty="0"/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32823-BD47-C67B-B783-950BA1B6E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8634" y="1709739"/>
            <a:ext cx="9968815" cy="2409460"/>
          </a:xfrm>
          <a:prstGeom prst="rect">
            <a:avLst/>
          </a:prstGeom>
        </p:spPr>
        <p:txBody>
          <a:bodyPr/>
          <a:lstStyle/>
          <a:p>
            <a:pPr marL="0" lvl="0" indent="0">
              <a:buNone/>
            </a:pPr>
            <a:r>
              <a:t>Subtype Predicates</a:t>
            </a: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151A8-36F8-5058-BA25-E0F735499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1262" y="118037"/>
            <a:ext cx="10052538" cy="1246530"/>
          </a:xfrm>
          <a:prstGeom prst="rect">
            <a:avLst/>
          </a:prstGeom>
        </p:spPr>
        <p:txBody>
          <a:bodyPr/>
          <a:lstStyle/>
          <a:p>
            <a:pPr marL="0" lvl="0" indent="0">
              <a:buNone/>
            </a:pPr>
            <a:r>
              <a:rPr b="1"/>
              <a:t>Predicates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6B7B2E-300D-9A35-45B6-BACE44EE5D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dirty="0"/>
              <a:t>Assertion expected to hold for all objects of given type</a:t>
            </a:r>
          </a:p>
          <a:p>
            <a:pPr lvl="0"/>
            <a:r>
              <a:rPr dirty="0"/>
              <a:t>Expressed as any legal </a:t>
            </a:r>
            <a:r>
              <a:rPr dirty="0" err="1"/>
              <a:t>boolean</a:t>
            </a:r>
            <a:r>
              <a:rPr dirty="0"/>
              <a:t> expression in Ada</a:t>
            </a:r>
          </a:p>
          <a:p>
            <a:pPr lvl="1"/>
            <a:r>
              <a:rPr dirty="0"/>
              <a:t>Quantified and conditional expressions</a:t>
            </a:r>
          </a:p>
          <a:p>
            <a:pPr lvl="1"/>
            <a:r>
              <a:rPr dirty="0"/>
              <a:t>Boolean function calls</a:t>
            </a:r>
          </a:p>
          <a:p>
            <a:pPr lvl="0"/>
            <a:r>
              <a:rPr dirty="0"/>
              <a:t>Two forms in Ada</a:t>
            </a:r>
          </a:p>
          <a:p>
            <a:pPr lvl="1"/>
            <a:r>
              <a:rPr b="1" dirty="0"/>
              <a:t>Static Predicates</a:t>
            </a:r>
          </a:p>
          <a:p>
            <a:pPr lvl="2"/>
            <a:r>
              <a:rPr dirty="0"/>
              <a:t>Specified via aspect named </a:t>
            </a:r>
            <a:r>
              <a:rPr dirty="0" err="1">
                <a:latin typeface="Courier"/>
              </a:rPr>
              <a:t>Static_Predicate</a:t>
            </a:r>
            <a:endParaRPr dirty="0">
              <a:latin typeface="Courier"/>
            </a:endParaRPr>
          </a:p>
          <a:p>
            <a:pPr lvl="1"/>
            <a:r>
              <a:rPr b="1" dirty="0"/>
              <a:t>Dynamic Predicates</a:t>
            </a:r>
          </a:p>
          <a:p>
            <a:pPr lvl="2"/>
            <a:r>
              <a:rPr dirty="0"/>
              <a:t>Specified via aspect named </a:t>
            </a:r>
            <a:r>
              <a:rPr dirty="0" err="1">
                <a:latin typeface="Courier"/>
              </a:rPr>
              <a:t>Dynamic_Predicate</a:t>
            </a:r>
            <a:endParaRPr dirty="0">
              <a:latin typeface="Courier"/>
            </a:endParaRPr>
          </a:p>
          <a:p>
            <a:pPr lvl="0"/>
            <a:r>
              <a:rPr dirty="0"/>
              <a:t>Can apply to </a:t>
            </a:r>
            <a:r>
              <a:rPr dirty="0">
                <a:latin typeface="Courier"/>
              </a:rPr>
              <a:t>type</a:t>
            </a:r>
            <a:r>
              <a:rPr dirty="0"/>
              <a:t> or </a:t>
            </a:r>
            <a:r>
              <a:rPr dirty="0">
                <a:latin typeface="Courier"/>
              </a:rPr>
              <a:t>subtype</a:t>
            </a:r>
          </a:p>
        </p:txBody>
      </p:sp>
      <p:sp>
        <p:nvSpPr>
          <p:cNvPr id="12" name="Google Shape;58;p4">
            <a:extLst>
              <a:ext uri="{FF2B5EF4-FFF2-40B4-BE49-F238E27FC236}">
                <a16:creationId xmlns:a16="http://schemas.microsoft.com/office/drawing/2014/main" id="{45977752-279C-C3C7-A0B9-8D2ABCF772A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0445262" y="6236695"/>
            <a:ext cx="9085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99</a:t>
            </a:fld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9776</Words>
  <Application>Microsoft Office PowerPoint</Application>
  <PresentationFormat>Widescreen</PresentationFormat>
  <Paragraphs>886</Paragraphs>
  <Slides>158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158</vt:i4>
      </vt:variant>
    </vt:vector>
  </HeadingPairs>
  <TitlesOfParts>
    <vt:vector size="164" baseType="lpstr">
      <vt:lpstr>Arial</vt:lpstr>
      <vt:lpstr>Calibri</vt:lpstr>
      <vt:lpstr>Cambria Math</vt:lpstr>
      <vt:lpstr>Courier</vt:lpstr>
      <vt:lpstr>Open Sans</vt:lpstr>
      <vt:lpstr>Office Theme</vt:lpstr>
      <vt:lpstr>A Brief Overview of Ada and SPARK</vt:lpstr>
      <vt:lpstr>Core Language Content</vt:lpstr>
      <vt:lpstr>Declarations</vt:lpstr>
      <vt:lpstr>Identifiers</vt:lpstr>
      <vt:lpstr>Comments</vt:lpstr>
      <vt:lpstr>Decimal Numeric Literals</vt:lpstr>
      <vt:lpstr>Based Numeric Literals</vt:lpstr>
      <vt:lpstr>Object Declarations</vt:lpstr>
      <vt:lpstr>Basic Types</vt:lpstr>
      <vt:lpstr>Ada Type Model</vt:lpstr>
      <vt:lpstr>Ada “Named Typing”</vt:lpstr>
      <vt:lpstr>Attributes</vt:lpstr>
      <vt:lpstr>Numeric Types</vt:lpstr>
      <vt:lpstr>Signed Integer Types</vt:lpstr>
      <vt:lpstr>Range Attributes For All Scalars</vt:lpstr>
      <vt:lpstr>Declaring Floating Point Types</vt:lpstr>
      <vt:lpstr>Enumeration Types</vt:lpstr>
      <vt:lpstr>Enumeration Types</vt:lpstr>
      <vt:lpstr>Enumeration Type Operations</vt:lpstr>
      <vt:lpstr>Statements</vt:lpstr>
      <vt:lpstr>Assignment Statements</vt:lpstr>
      <vt:lpstr>Assignment Statements, Not Expressions</vt:lpstr>
      <vt:lpstr>Implicit Range Constraint Checking</vt:lpstr>
      <vt:lpstr>Procedure Calls</vt:lpstr>
      <vt:lpstr>Block Statements</vt:lpstr>
      <vt:lpstr>Conditional Statements</vt:lpstr>
      <vt:lpstr>“If-then-elsif” Statements</vt:lpstr>
      <vt:lpstr>“If-then-elsif” Example</vt:lpstr>
      <vt:lpstr>“case” Statements</vt:lpstr>
      <vt:lpstr>Loop Statements</vt:lpstr>
      <vt:lpstr>Basic Loops</vt:lpstr>
      <vt:lpstr>“while-loop” Statements</vt:lpstr>
      <vt:lpstr>“for-in” Statements</vt:lpstr>
      <vt:lpstr>Array Types</vt:lpstr>
      <vt:lpstr>Terminology</vt:lpstr>
      <vt:lpstr>Array Type Index Constraints</vt:lpstr>
      <vt:lpstr>Run-Time Index Checking</vt:lpstr>
      <vt:lpstr>Unconstrained Array Types</vt:lpstr>
      <vt:lpstr>Unconstrained Array Type Declarations</vt:lpstr>
      <vt:lpstr>“String” Types</vt:lpstr>
      <vt:lpstr>Aggregates</vt:lpstr>
      <vt:lpstr>Aggregate “Positional” Form</vt:lpstr>
      <vt:lpstr>Aggregate “Named” Form</vt:lpstr>
      <vt:lpstr>“Others”</vt:lpstr>
      <vt:lpstr>Record Types</vt:lpstr>
      <vt:lpstr>Syntax and Examples</vt:lpstr>
      <vt:lpstr>Dot Notation for Component Reference</vt:lpstr>
      <vt:lpstr>Aggregates</vt:lpstr>
      <vt:lpstr>Aggregates</vt:lpstr>
      <vt:lpstr>Record Aggregate Examples</vt:lpstr>
      <vt:lpstr>Default Values</vt:lpstr>
      <vt:lpstr>Component Default Values</vt:lpstr>
      <vt:lpstr>Defaults Within Record Aggregates</vt:lpstr>
      <vt:lpstr>Subprograms</vt:lpstr>
      <vt:lpstr>Introduction</vt:lpstr>
      <vt:lpstr>Parameters</vt:lpstr>
      <vt:lpstr>Parameter Associations In Calls</vt:lpstr>
      <vt:lpstr>Parameter Modes and Return</vt:lpstr>
      <vt:lpstr>Nested Subprograms</vt:lpstr>
      <vt:lpstr>Nested Subprogram Example</vt:lpstr>
      <vt:lpstr>Packages</vt:lpstr>
      <vt:lpstr>Declarations</vt:lpstr>
      <vt:lpstr>Package Declarations</vt:lpstr>
      <vt:lpstr>Compile-Time Visibility Control</vt:lpstr>
      <vt:lpstr>Example of Exporting To Clients</vt:lpstr>
      <vt:lpstr>Referencing Exported Items</vt:lpstr>
      <vt:lpstr>“use” Clauses</vt:lpstr>
      <vt:lpstr>Private Types</vt:lpstr>
      <vt:lpstr>Implementing Abstract Data Types via Views</vt:lpstr>
      <vt:lpstr>Declaring Private Types for Views</vt:lpstr>
      <vt:lpstr>Users Declare Objects of the Type</vt:lpstr>
      <vt:lpstr>Compile-Time Visibility Protection</vt:lpstr>
      <vt:lpstr>Program Structure</vt:lpstr>
      <vt:lpstr>Hierarchical Library Units</vt:lpstr>
      <vt:lpstr>Programming By Extension</vt:lpstr>
      <vt:lpstr>Extension Can See Private Section</vt:lpstr>
      <vt:lpstr>Predefined Hierarchies</vt:lpstr>
      <vt:lpstr>Genericity</vt:lpstr>
      <vt:lpstr>The Notion of a Pattern</vt:lpstr>
      <vt:lpstr>Ada Generic Compared to C++ Template</vt:lpstr>
      <vt:lpstr>Generic Contracts</vt:lpstr>
      <vt:lpstr>Definitions</vt:lpstr>
      <vt:lpstr>Generic Formal Data</vt:lpstr>
      <vt:lpstr>Constants and Variables Parameters</vt:lpstr>
      <vt:lpstr>Generic Subprogram Parameters</vt:lpstr>
      <vt:lpstr>Ada Contracts</vt:lpstr>
      <vt:lpstr>Design-By-Contract</vt:lpstr>
      <vt:lpstr>Assertion</vt:lpstr>
      <vt:lpstr>Defensive Programming</vt:lpstr>
      <vt:lpstr>Preconditions and Postconditions</vt:lpstr>
      <vt:lpstr>Subprogram-based Assertions</vt:lpstr>
      <vt:lpstr>Postcondition 'Old Attribute</vt:lpstr>
      <vt:lpstr>Function Postcondition 'Result Attribute</vt:lpstr>
      <vt:lpstr>Type Invariants</vt:lpstr>
      <vt:lpstr>Strong Typing</vt:lpstr>
      <vt:lpstr>Example Type Invariant</vt:lpstr>
      <vt:lpstr>Invariants Don't Apply Internally</vt:lpstr>
      <vt:lpstr>Subtype Predicates</vt:lpstr>
      <vt:lpstr>Predicates</vt:lpstr>
      <vt:lpstr>Subtype Predicate Examples</vt:lpstr>
      <vt:lpstr>Predicate Checking</vt:lpstr>
      <vt:lpstr>Tasking</vt:lpstr>
      <vt:lpstr>A Simple Task</vt:lpstr>
      <vt:lpstr>Two Synchronization Models</vt:lpstr>
      <vt:lpstr>Tasks</vt:lpstr>
      <vt:lpstr>Rendezvous Definitions</vt:lpstr>
      <vt:lpstr>Rendezvous Entry Calls</vt:lpstr>
      <vt:lpstr>Accepting a Rendezvous</vt:lpstr>
      <vt:lpstr>Protected Objects</vt:lpstr>
      <vt:lpstr>Protected Objects</vt:lpstr>
      <vt:lpstr>Protected Objects Example</vt:lpstr>
      <vt:lpstr>Protected: Functions and Procedures</vt:lpstr>
      <vt:lpstr>Delays</vt:lpstr>
      <vt:lpstr>Delay keyword</vt:lpstr>
      <vt:lpstr>Access Types</vt:lpstr>
      <vt:lpstr>Access Types Design</vt:lpstr>
      <vt:lpstr>Null Values</vt:lpstr>
      <vt:lpstr>Dereferencing Access Types</vt:lpstr>
      <vt:lpstr>General Access Types</vt:lpstr>
      <vt:lpstr>General Access Types</vt:lpstr>
      <vt:lpstr>Allocations</vt:lpstr>
      <vt:lpstr>Deallocations</vt:lpstr>
      <vt:lpstr>Referencing The Stack</vt:lpstr>
      <vt:lpstr>Tagged Types</vt:lpstr>
      <vt:lpstr>Derivation Ada vs C++</vt:lpstr>
      <vt:lpstr>Tagged Derivation</vt:lpstr>
      <vt:lpstr>Difference with Simple Derivation</vt:lpstr>
      <vt:lpstr>Type Extension</vt:lpstr>
      <vt:lpstr>Prefix Notation</vt:lpstr>
      <vt:lpstr>Interfacing with C</vt:lpstr>
      <vt:lpstr>Import / Export</vt:lpstr>
      <vt:lpstr>Import / Export Aspects (1/2)</vt:lpstr>
      <vt:lpstr>Import / Export Aspects (2/2)</vt:lpstr>
      <vt:lpstr>Parameter Passing</vt:lpstr>
      <vt:lpstr>Passing Scalar Data as Parameters</vt:lpstr>
      <vt:lpstr>Passing Structures as Parameters</vt:lpstr>
      <vt:lpstr>Parameter modes</vt:lpstr>
      <vt:lpstr>Polymorphism</vt:lpstr>
      <vt:lpstr>Classes</vt:lpstr>
      <vt:lpstr>Abstract Types</vt:lpstr>
      <vt:lpstr>'Class and Prefix Notation</vt:lpstr>
      <vt:lpstr>Dispatching and Redispatching</vt:lpstr>
      <vt:lpstr>Calls on class-wide types (1/2)</vt:lpstr>
      <vt:lpstr>Calls on class-wide types (2/2)</vt:lpstr>
      <vt:lpstr>Low Level Programming</vt:lpstr>
      <vt:lpstr>Data Representation</vt:lpstr>
      <vt:lpstr>Data Representation vs Requirements</vt:lpstr>
      <vt:lpstr>Value_Size / Size</vt:lpstr>
      <vt:lpstr>Alignment</vt:lpstr>
      <vt:lpstr>Pack Aspect</vt:lpstr>
      <vt:lpstr>Record Representation Clauses</vt:lpstr>
      <vt:lpstr>Array Representation Clauses</vt:lpstr>
      <vt:lpstr>Address Clauses and Overlays</vt:lpstr>
      <vt:lpstr>Address Clauses</vt:lpstr>
      <vt:lpstr>Unchecked Conversion</vt:lpstr>
      <vt:lpstr>Inline Assembly</vt:lpstr>
      <vt:lpstr>Simple Statement</vt:lpstr>
      <vt:lpstr>Instruction Counter Example (x86)</vt:lpstr>
    </vt:vector>
  </TitlesOfParts>
  <LinksUpToDate>false</LinksUpToDate>
  <SharedDoc>false</SharedDoc>
  <HyperlinksChanged>false</HyperlinksChanged>
  <AppVersion>16.0000</AppVersion>
</Properties>
</file>

<file path=docProps/app0.xml><?xml version="1.0" encoding="utf-8"?>
<Properties xmlns="http://schemas.openxmlformats.org/officeDocument/2006/extended-properties" xmlns:vt="http://schemas.openxmlformats.org/officeDocument/2006/docPropsVTypes">
  <TotalTime>36</TotalTime>
  <Words>19</Words>
  <Application>Microsoft Office PowerPoint</Application>
  <PresentationFormat>Widescreen</PresentationFormat>
  <Paragraphs>13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Aptos</vt:lpstr>
      <vt:lpstr>Arial</vt:lpstr>
      <vt:lpstr>Calibri</vt:lpstr>
      <vt:lpstr>Open Sans</vt:lpstr>
      <vt:lpstr>Office Theme</vt:lpstr>
      <vt:lpstr>Title Slide</vt:lpstr>
      <vt:lpstr>Testing 123</vt:lpstr>
      <vt:lpstr>Section Header</vt:lpstr>
      <vt:lpstr>Two Content</vt:lpstr>
      <vt:lpstr>Content with Caption</vt:lpstr>
      <vt:lpstr>Comparison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>Michael Frank</cp:lastModifiedBy>
  <cp:revision>13</cp:revision>
  <dcterms:created xsi:type="dcterms:W3CDTF">2024-10-08T17:56:57Z</dcterms:created>
  <dcterms:modified xsi:type="dcterms:W3CDTF">2024-10-15T16:21:01Z</dcterms:modified>
</cp:coreProperties>
</file>